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08" r:id="rId2"/>
    <p:sldId id="366" r:id="rId3"/>
    <p:sldId id="359" r:id="rId4"/>
    <p:sldId id="368" r:id="rId5"/>
    <p:sldId id="364" r:id="rId6"/>
    <p:sldId id="367" r:id="rId7"/>
    <p:sldId id="365" r:id="rId8"/>
  </p:sldIdLst>
  <p:sldSz cx="9215438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evo Fonseca, Juan Octavio" initials="NFJO" lastIdx="2" clrIdx="0">
    <p:extLst>
      <p:ext uri="{19B8F6BF-5375-455C-9EA6-DF929625EA0E}">
        <p15:presenceInfo xmlns:p15="http://schemas.microsoft.com/office/powerpoint/2012/main" userId="S-1-5-21-905647660-2571481949-3661747931-29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BE5D6"/>
    <a:srgbClr val="E2EFDA"/>
    <a:srgbClr val="F5E8C2"/>
    <a:srgbClr val="D8E5F1"/>
    <a:srgbClr val="EEEDED"/>
    <a:srgbClr val="DDEAD5"/>
    <a:srgbClr val="F8E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56" autoAdjust="0"/>
    <p:restoredTop sz="94660"/>
  </p:normalViewPr>
  <p:slideViewPr>
    <p:cSldViewPr snapToObjects="1">
      <p:cViewPr varScale="1">
        <p:scale>
          <a:sx n="67" d="100"/>
          <a:sy n="67" d="100"/>
        </p:scale>
        <p:origin x="1668" y="72"/>
      </p:cViewPr>
      <p:guideLst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23D8C-DE11-4F20-B4ED-B7D0FC0E57AF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62050"/>
            <a:ext cx="42164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FD6DF-580A-4A76-95E6-B7182097B3C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355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FF531-F5D6-4533-B27E-CED87ED95423}" type="slidenum">
              <a:rPr lang="es-MX" smtClean="0">
                <a:solidFill>
                  <a:prstClr val="black"/>
                </a:solidFill>
              </a:rPr>
              <a:pPr/>
              <a:t>1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206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451D-0CB5-43E7-AB76-07B3A955471F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055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451D-0CB5-43E7-AB76-07B3A955471F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408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58" y="1122363"/>
            <a:ext cx="783312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930" y="3602038"/>
            <a:ext cx="69115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70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13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798" y="365125"/>
            <a:ext cx="1987079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562" y="365125"/>
            <a:ext cx="5846043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5748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316" y="3886200"/>
            <a:ext cx="6450807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2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90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62" y="1709740"/>
            <a:ext cx="794831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62" y="4589465"/>
            <a:ext cx="794831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307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561" y="1825625"/>
            <a:ext cx="3916561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316" y="1825625"/>
            <a:ext cx="3916561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601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2" y="365127"/>
            <a:ext cx="794831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762" y="1681163"/>
            <a:ext cx="38985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62" y="2505075"/>
            <a:ext cx="389856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16" y="1681163"/>
            <a:ext cx="391776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16" y="2505075"/>
            <a:ext cx="391776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275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872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5" name="3 Conector recto"/>
          <p:cNvCxnSpPr/>
          <p:nvPr userDrawn="1"/>
        </p:nvCxnSpPr>
        <p:spPr>
          <a:xfrm>
            <a:off x="500332" y="517150"/>
            <a:ext cx="817612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973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457200"/>
            <a:ext cx="29722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7762" y="987427"/>
            <a:ext cx="466531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057400"/>
            <a:ext cx="29722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562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457200"/>
            <a:ext cx="29722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7762" y="987427"/>
            <a:ext cx="466531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057400"/>
            <a:ext cx="29722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477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562" y="365127"/>
            <a:ext cx="79483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62" y="1825625"/>
            <a:ext cx="79483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61" y="6356352"/>
            <a:ext cx="2073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9A2B7-6AAA-40C4-BDC7-9CBB26BAA215}" type="datetimeFigureOut">
              <a:rPr lang="es-MX" smtClean="0"/>
              <a:pPr/>
              <a:t>26/05/2016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2614" y="6356352"/>
            <a:ext cx="3110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8403" y="6356352"/>
            <a:ext cx="2073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5CC68-C5B2-4B3B-BCCF-71EF05E03D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201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3587304"/>
            <a:ext cx="9215438" cy="3282984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719" y="3356992"/>
            <a:ext cx="9144000" cy="35010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91895" y="6444152"/>
            <a:ext cx="2970413" cy="426137"/>
          </a:xfrm>
        </p:spPr>
        <p:txBody>
          <a:bodyPr>
            <a:normAutofit/>
          </a:bodyPr>
          <a:lstStyle/>
          <a:p>
            <a:pPr algn="r"/>
            <a:r>
              <a:rPr lang="es-ES" sz="1600" dirty="0">
                <a:solidFill>
                  <a:schemeClr val="bg1"/>
                </a:solidFill>
                <a:latin typeface="Soberana Sans" panose="02000000000000000000" pitchFamily="50" charset="0"/>
                <a:ea typeface="+mj-ea"/>
                <a:cs typeface="Adobe Caslon Pro Bold"/>
              </a:rPr>
              <a:t>	</a:t>
            </a:r>
            <a:r>
              <a:rPr lang="es-ES" sz="1600" dirty="0" smtClean="0">
                <a:solidFill>
                  <a:schemeClr val="bg1"/>
                </a:solidFill>
                <a:latin typeface="Soberana Sans" panose="02000000000000000000" pitchFamily="50" charset="0"/>
                <a:ea typeface="+mj-ea"/>
                <a:cs typeface="Adobe Caslon Pro Bold"/>
              </a:rPr>
              <a:t>mayo, 2016</a:t>
            </a:r>
            <a:endParaRPr lang="es-ES" sz="1600" dirty="0">
              <a:solidFill>
                <a:schemeClr val="bg1"/>
              </a:solidFill>
              <a:latin typeface="Soberana Sans" panose="02000000000000000000" pitchFamily="50" charset="0"/>
              <a:ea typeface="+mj-ea"/>
              <a:cs typeface="Adobe Caslon Pro Bold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5999" y="3671343"/>
            <a:ext cx="9144000" cy="2682237"/>
          </a:xfrm>
        </p:spPr>
        <p:txBody>
          <a:bodyPr>
            <a:noAutofit/>
          </a:bodyPr>
          <a:lstStyle/>
          <a:p>
            <a:pPr algn="ctr"/>
            <a:r>
              <a:rPr lang="es-MX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Encuestas </a:t>
            </a:r>
            <a:r>
              <a:rPr lang="es-MX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usuarios </a:t>
            </a:r>
            <a:r>
              <a:rPr lang="es-MX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trámites </a:t>
            </a:r>
            <a:r>
              <a:rPr lang="es-MX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s-MX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 la evaluación</a:t>
            </a:r>
            <a:endParaRPr lang="es-ES" sz="2000" dirty="0">
              <a:solidFill>
                <a:schemeClr val="bg1"/>
              </a:solidFill>
              <a:latin typeface="Soberana Sans" panose="02000000000000000000" pitchFamily="50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2" t="5235" r="23950"/>
          <a:stretch/>
        </p:blipFill>
        <p:spPr>
          <a:xfrm>
            <a:off x="3239567" y="268454"/>
            <a:ext cx="2723600" cy="323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8"/>
          <p:cNvGrpSpPr/>
          <p:nvPr/>
        </p:nvGrpSpPr>
        <p:grpSpPr bwMode="gray">
          <a:xfrm>
            <a:off x="1403363" y="2411854"/>
            <a:ext cx="6408712" cy="4013489"/>
            <a:chOff x="540757" y="1554954"/>
            <a:chExt cx="8062489" cy="4260028"/>
          </a:xfrm>
          <a:solidFill>
            <a:schemeClr val="bg1">
              <a:lumMod val="65000"/>
            </a:schemeClr>
          </a:solidFill>
        </p:grpSpPr>
        <p:sp>
          <p:nvSpPr>
            <p:cNvPr id="4" name="Rectangle 17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540757" y="2956607"/>
              <a:ext cx="2579607" cy="1081192"/>
            </a:xfrm>
            <a:prstGeom prst="roundRect">
              <a:avLst>
                <a:gd name="adj" fmla="val 5337"/>
              </a:avLst>
            </a:prstGeom>
            <a:solidFill>
              <a:srgbClr val="F5E8C2"/>
            </a:solidFill>
            <a:ln w="12700" algn="ctr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601266" eaLnBrk="0" hangingPunct="0">
                <a:defRPr/>
              </a:pPr>
              <a:r>
                <a:rPr lang="en-US" b="1" noProof="1">
                  <a:cs typeface="Arial" charset="0"/>
                </a:rPr>
                <a:t>Prevención </a:t>
              </a:r>
              <a:r>
                <a:rPr lang="en-US" b="1" noProof="1" smtClean="0">
                  <a:cs typeface="Arial" charset="0"/>
                </a:rPr>
                <a:t>de corrupción</a:t>
              </a:r>
              <a:endParaRPr lang="en-US" b="1" noProof="1">
                <a:cs typeface="Arial" charset="0"/>
              </a:endParaRPr>
            </a:p>
          </p:txBody>
        </p:sp>
        <p:sp>
          <p:nvSpPr>
            <p:cNvPr id="5" name="Rectangle 17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3283344" y="1554954"/>
              <a:ext cx="2579607" cy="1081192"/>
            </a:xfrm>
            <a:prstGeom prst="roundRect">
              <a:avLst>
                <a:gd name="adj" fmla="val 5337"/>
              </a:avLst>
            </a:prstGeom>
            <a:solidFill>
              <a:srgbClr val="F8E2D3"/>
            </a:solidFill>
            <a:ln w="127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601266" eaLnBrk="0" hangingPunct="0">
                <a:defRPr/>
              </a:pPr>
              <a:r>
                <a:rPr lang="en-US" b="1" noProof="1">
                  <a:cs typeface="Arial" charset="0"/>
                </a:rPr>
                <a:t>Simplificación normativa</a:t>
              </a:r>
            </a:p>
          </p:txBody>
        </p:sp>
        <p:sp>
          <p:nvSpPr>
            <p:cNvPr id="6" name="Rectangle 17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6023639" y="2956608"/>
              <a:ext cx="2579607" cy="1081192"/>
            </a:xfrm>
            <a:prstGeom prst="roundRect">
              <a:avLst>
                <a:gd name="adj" fmla="val 5337"/>
              </a:avLst>
            </a:prstGeom>
            <a:solidFill>
              <a:srgbClr val="D8E5F1"/>
            </a:solidFill>
            <a:ln w="1270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601266" eaLnBrk="0" hangingPunct="0">
                <a:defRPr/>
              </a:pPr>
              <a:r>
                <a:rPr lang="en-US" b="1" noProof="1">
                  <a:cs typeface="Arial" charset="0"/>
                </a:rPr>
                <a:t>Digitalización</a:t>
              </a:r>
            </a:p>
          </p:txBody>
        </p:sp>
        <p:sp>
          <p:nvSpPr>
            <p:cNvPr id="7" name="Rechteckiger Pfeil 3"/>
            <p:cNvSpPr/>
            <p:nvPr/>
          </p:nvSpPr>
          <p:spPr bwMode="gray">
            <a:xfrm rot="15300000">
              <a:off x="2356533" y="4225450"/>
              <a:ext cx="583495" cy="338611"/>
            </a:xfrm>
            <a:prstGeom prst="leftRightArrow">
              <a:avLst>
                <a:gd name="adj1" fmla="val 48339"/>
                <a:gd name="adj2" fmla="val 44596"/>
              </a:avLst>
            </a:prstGeom>
            <a:grpFill/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81000" tIns="81000" rIns="108000" bIns="54000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42875" indent="-142875">
                <a:lnSpc>
                  <a:spcPct val="95000"/>
                </a:lnSpc>
                <a:spcAft>
                  <a:spcPts val="600"/>
                </a:spcAft>
                <a:buClr>
                  <a:srgbClr val="969696"/>
                </a:buClr>
                <a:buFont typeface="Wingdings" pitchFamily="2" charset="2"/>
                <a:buChar char="§"/>
                <a:defRPr/>
              </a:pPr>
              <a:endParaRPr lang="en-US" noProof="1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8" name="Rechteckiger Pfeil 3"/>
            <p:cNvSpPr/>
            <p:nvPr/>
          </p:nvSpPr>
          <p:spPr bwMode="gray">
            <a:xfrm rot="17100000">
              <a:off x="6149646" y="4225450"/>
              <a:ext cx="583495" cy="338611"/>
            </a:xfrm>
            <a:prstGeom prst="leftRightArrow">
              <a:avLst>
                <a:gd name="adj1" fmla="val 48339"/>
                <a:gd name="adj2" fmla="val 44596"/>
              </a:avLst>
            </a:prstGeom>
            <a:grpFill/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81000" tIns="81000" rIns="108000" bIns="54000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42875" indent="-142875">
                <a:lnSpc>
                  <a:spcPct val="95000"/>
                </a:lnSpc>
                <a:spcAft>
                  <a:spcPts val="600"/>
                </a:spcAft>
                <a:buClr>
                  <a:srgbClr val="969696"/>
                </a:buClr>
                <a:buFont typeface="Wingdings" pitchFamily="2" charset="2"/>
                <a:buChar char="§"/>
                <a:defRPr/>
              </a:pPr>
              <a:endParaRPr lang="en-US" noProof="1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" name="Rechteckiger Pfeil 3"/>
            <p:cNvSpPr/>
            <p:nvPr/>
          </p:nvSpPr>
          <p:spPr bwMode="gray">
            <a:xfrm>
              <a:off x="4280253" y="5105082"/>
              <a:ext cx="583495" cy="338611"/>
            </a:xfrm>
            <a:prstGeom prst="leftRightArrow">
              <a:avLst>
                <a:gd name="adj1" fmla="val 48339"/>
                <a:gd name="adj2" fmla="val 44596"/>
              </a:avLst>
            </a:prstGeom>
            <a:grpFill/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81000" tIns="81000" rIns="108000" bIns="54000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42875" indent="-142875">
                <a:lnSpc>
                  <a:spcPct val="95000"/>
                </a:lnSpc>
                <a:spcAft>
                  <a:spcPts val="600"/>
                </a:spcAft>
                <a:buClr>
                  <a:srgbClr val="969696"/>
                </a:buClr>
                <a:buFont typeface="Wingdings" pitchFamily="2" charset="2"/>
                <a:buChar char="§"/>
                <a:defRPr/>
              </a:pPr>
              <a:endParaRPr lang="en-US" noProof="1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0" name="Rectangle 17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1556632" y="4733790"/>
              <a:ext cx="2579607" cy="1081192"/>
            </a:xfrm>
            <a:prstGeom prst="roundRect">
              <a:avLst>
                <a:gd name="adj" fmla="val 5337"/>
              </a:avLst>
            </a:prstGeom>
            <a:solidFill>
              <a:srgbClr val="DDEAD5"/>
            </a:solidFill>
            <a:ln w="12700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601266" eaLnBrk="0" hangingPunct="0">
                <a:defRPr/>
              </a:pPr>
              <a:r>
                <a:rPr lang="en-US" b="1" noProof="1">
                  <a:cs typeface="Arial" charset="0"/>
                </a:rPr>
                <a:t>Participación ciudadana</a:t>
              </a:r>
            </a:p>
          </p:txBody>
        </p:sp>
        <p:sp>
          <p:nvSpPr>
            <p:cNvPr id="11" name="Rectangle 17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5007764" y="4733790"/>
              <a:ext cx="2579607" cy="1081192"/>
            </a:xfrm>
            <a:prstGeom prst="roundRect">
              <a:avLst>
                <a:gd name="adj" fmla="val 5337"/>
              </a:avLst>
            </a:prstGeom>
            <a:solidFill>
              <a:srgbClr val="EEEDED"/>
            </a:solidFill>
            <a:ln w="12700" algn="ctr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601266" eaLnBrk="0" hangingPunct="0">
                <a:defRPr/>
              </a:pPr>
              <a:r>
                <a:rPr lang="en-US" b="1" noProof="1">
                  <a:cs typeface="Arial" charset="0"/>
                </a:rPr>
                <a:t>Procesos y </a:t>
              </a:r>
              <a:r>
                <a:rPr lang="en-US" b="1" noProof="1">
                  <a:cs typeface="Arial" charset="0"/>
                </a:rPr>
                <a:t>t</a:t>
              </a:r>
              <a:r>
                <a:rPr lang="en-US" b="1" noProof="1" smtClean="0">
                  <a:cs typeface="Arial" charset="0"/>
                </a:rPr>
                <a:t>rámites</a:t>
              </a:r>
              <a:endParaRPr lang="en-US" b="1" noProof="1">
                <a:cs typeface="Arial" charset="0"/>
              </a:endParaRPr>
            </a:p>
          </p:txBody>
        </p:sp>
        <p:sp>
          <p:nvSpPr>
            <p:cNvPr id="12" name="Rechteckiger Pfeil 3"/>
            <p:cNvSpPr/>
            <p:nvPr/>
          </p:nvSpPr>
          <p:spPr bwMode="gray">
            <a:xfrm rot="18900000">
              <a:off x="2642868" y="2428425"/>
              <a:ext cx="583495" cy="338611"/>
            </a:xfrm>
            <a:prstGeom prst="leftRightArrow">
              <a:avLst>
                <a:gd name="adj1" fmla="val 48339"/>
                <a:gd name="adj2" fmla="val 44596"/>
              </a:avLst>
            </a:prstGeom>
            <a:grpFill/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81000" tIns="81000" rIns="108000" bIns="54000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42875" indent="-142875">
                <a:lnSpc>
                  <a:spcPct val="95000"/>
                </a:lnSpc>
                <a:spcAft>
                  <a:spcPts val="600"/>
                </a:spcAft>
                <a:buClr>
                  <a:srgbClr val="969696"/>
                </a:buClr>
                <a:buFont typeface="Wingdings" pitchFamily="2" charset="2"/>
                <a:buChar char="§"/>
                <a:defRPr/>
              </a:pPr>
              <a:endParaRPr lang="en-US" noProof="1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3" name="Rechteckiger Pfeil 3"/>
            <p:cNvSpPr/>
            <p:nvPr/>
          </p:nvSpPr>
          <p:spPr bwMode="gray">
            <a:xfrm rot="13500000">
              <a:off x="5928957" y="2428424"/>
              <a:ext cx="583495" cy="338611"/>
            </a:xfrm>
            <a:prstGeom prst="leftRightArrow">
              <a:avLst>
                <a:gd name="adj1" fmla="val 48339"/>
                <a:gd name="adj2" fmla="val 44596"/>
              </a:avLst>
            </a:prstGeom>
            <a:grpFill/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81000" tIns="81000" rIns="108000" bIns="54000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42875" indent="-142875">
                <a:lnSpc>
                  <a:spcPct val="95000"/>
                </a:lnSpc>
                <a:spcAft>
                  <a:spcPts val="600"/>
                </a:spcAft>
                <a:buClr>
                  <a:srgbClr val="969696"/>
                </a:buClr>
                <a:buFont typeface="Wingdings" pitchFamily="2" charset="2"/>
                <a:buChar char="§"/>
                <a:defRPr/>
              </a:pPr>
              <a:endParaRPr lang="en-US" noProof="1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gray">
            <a:xfrm>
              <a:off x="3443668" y="2784476"/>
              <a:ext cx="2244725" cy="1778000"/>
            </a:xfrm>
            <a:custGeom>
              <a:avLst/>
              <a:gdLst/>
              <a:ahLst/>
              <a:cxnLst>
                <a:cxn ang="0">
                  <a:pos x="1281" y="384"/>
                </a:cxn>
                <a:cxn ang="0">
                  <a:pos x="1289" y="447"/>
                </a:cxn>
                <a:cxn ang="0">
                  <a:pos x="756" y="520"/>
                </a:cxn>
                <a:cxn ang="0">
                  <a:pos x="756" y="118"/>
                </a:cxn>
                <a:cxn ang="0">
                  <a:pos x="820" y="118"/>
                </a:cxn>
                <a:cxn ang="0">
                  <a:pos x="706" y="0"/>
                </a:cxn>
                <a:cxn ang="0">
                  <a:pos x="594" y="118"/>
                </a:cxn>
                <a:cxn ang="0">
                  <a:pos x="657" y="118"/>
                </a:cxn>
                <a:cxn ang="0">
                  <a:pos x="657" y="520"/>
                </a:cxn>
                <a:cxn ang="0">
                  <a:pos x="123" y="447"/>
                </a:cxn>
                <a:cxn ang="0">
                  <a:pos x="132" y="384"/>
                </a:cxn>
                <a:cxn ang="0">
                  <a:pos x="0" y="481"/>
                </a:cxn>
                <a:cxn ang="0">
                  <a:pos x="102" y="608"/>
                </a:cxn>
                <a:cxn ang="0">
                  <a:pos x="109" y="544"/>
                </a:cxn>
                <a:cxn ang="0">
                  <a:pos x="618" y="614"/>
                </a:cxn>
                <a:cxn ang="0">
                  <a:pos x="278" y="998"/>
                </a:cxn>
                <a:cxn ang="0">
                  <a:pos x="231" y="956"/>
                </a:cxn>
                <a:cxn ang="0">
                  <a:pos x="237" y="1120"/>
                </a:cxn>
                <a:cxn ang="0">
                  <a:pos x="399" y="1106"/>
                </a:cxn>
                <a:cxn ang="0">
                  <a:pos x="352" y="1063"/>
                </a:cxn>
                <a:cxn ang="0">
                  <a:pos x="706" y="663"/>
                </a:cxn>
                <a:cxn ang="0">
                  <a:pos x="1061" y="1063"/>
                </a:cxn>
                <a:cxn ang="0">
                  <a:pos x="1013" y="1106"/>
                </a:cxn>
                <a:cxn ang="0">
                  <a:pos x="1177" y="1120"/>
                </a:cxn>
                <a:cxn ang="0">
                  <a:pos x="1183" y="956"/>
                </a:cxn>
                <a:cxn ang="0">
                  <a:pos x="1134" y="998"/>
                </a:cxn>
                <a:cxn ang="0">
                  <a:pos x="794" y="614"/>
                </a:cxn>
                <a:cxn ang="0">
                  <a:pos x="1303" y="544"/>
                </a:cxn>
                <a:cxn ang="0">
                  <a:pos x="1312" y="608"/>
                </a:cxn>
                <a:cxn ang="0">
                  <a:pos x="1414" y="481"/>
                </a:cxn>
                <a:cxn ang="0">
                  <a:pos x="1281" y="384"/>
                </a:cxn>
              </a:cxnLst>
              <a:rect l="0" t="0" r="r" b="b"/>
              <a:pathLst>
                <a:path w="1414" h="1120">
                  <a:moveTo>
                    <a:pt x="1281" y="384"/>
                  </a:moveTo>
                  <a:lnTo>
                    <a:pt x="1289" y="447"/>
                  </a:lnTo>
                  <a:lnTo>
                    <a:pt x="756" y="520"/>
                  </a:lnTo>
                  <a:lnTo>
                    <a:pt x="756" y="118"/>
                  </a:lnTo>
                  <a:lnTo>
                    <a:pt x="820" y="118"/>
                  </a:lnTo>
                  <a:lnTo>
                    <a:pt x="706" y="0"/>
                  </a:lnTo>
                  <a:lnTo>
                    <a:pt x="594" y="118"/>
                  </a:lnTo>
                  <a:lnTo>
                    <a:pt x="657" y="118"/>
                  </a:lnTo>
                  <a:lnTo>
                    <a:pt x="657" y="520"/>
                  </a:lnTo>
                  <a:lnTo>
                    <a:pt x="123" y="447"/>
                  </a:lnTo>
                  <a:lnTo>
                    <a:pt x="132" y="384"/>
                  </a:lnTo>
                  <a:lnTo>
                    <a:pt x="0" y="481"/>
                  </a:lnTo>
                  <a:lnTo>
                    <a:pt x="102" y="608"/>
                  </a:lnTo>
                  <a:lnTo>
                    <a:pt x="109" y="544"/>
                  </a:lnTo>
                  <a:lnTo>
                    <a:pt x="618" y="614"/>
                  </a:lnTo>
                  <a:lnTo>
                    <a:pt x="278" y="998"/>
                  </a:lnTo>
                  <a:lnTo>
                    <a:pt x="231" y="956"/>
                  </a:lnTo>
                  <a:lnTo>
                    <a:pt x="237" y="1120"/>
                  </a:lnTo>
                  <a:lnTo>
                    <a:pt x="399" y="1106"/>
                  </a:lnTo>
                  <a:lnTo>
                    <a:pt x="352" y="1063"/>
                  </a:lnTo>
                  <a:lnTo>
                    <a:pt x="706" y="663"/>
                  </a:lnTo>
                  <a:lnTo>
                    <a:pt x="1061" y="1063"/>
                  </a:lnTo>
                  <a:lnTo>
                    <a:pt x="1013" y="1106"/>
                  </a:lnTo>
                  <a:lnTo>
                    <a:pt x="1177" y="1120"/>
                  </a:lnTo>
                  <a:lnTo>
                    <a:pt x="1183" y="956"/>
                  </a:lnTo>
                  <a:lnTo>
                    <a:pt x="1134" y="998"/>
                  </a:lnTo>
                  <a:lnTo>
                    <a:pt x="794" y="614"/>
                  </a:lnTo>
                  <a:lnTo>
                    <a:pt x="1303" y="544"/>
                  </a:lnTo>
                  <a:lnTo>
                    <a:pt x="1312" y="608"/>
                  </a:lnTo>
                  <a:lnTo>
                    <a:pt x="1414" y="481"/>
                  </a:lnTo>
                  <a:lnTo>
                    <a:pt x="1281" y="384"/>
                  </a:lnTo>
                  <a:close/>
                </a:path>
              </a:pathLst>
            </a:custGeom>
            <a:grpFill/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81000" tIns="81000" rIns="108000" bIns="54000"/>
            <a:lstStyle/>
            <a:p>
              <a:pPr marL="142875" indent="-142875">
                <a:lnSpc>
                  <a:spcPct val="95000"/>
                </a:lnSpc>
                <a:spcAft>
                  <a:spcPts val="600"/>
                </a:spcAft>
                <a:buClr>
                  <a:srgbClr val="969696"/>
                </a:buClr>
                <a:buFont typeface="Wingdings" pitchFamily="2" charset="2"/>
                <a:buChar char="§"/>
                <a:defRPr/>
              </a:pPr>
              <a:endParaRPr lang="en-US" noProof="1">
                <a:cs typeface="Arial" charset="0"/>
              </a:endParaRPr>
            </a:p>
          </p:txBody>
        </p:sp>
      </p:grpSp>
      <p:sp>
        <p:nvSpPr>
          <p:cNvPr id="16" name="CuadroTexto 15"/>
          <p:cNvSpPr txBox="1"/>
          <p:nvPr/>
        </p:nvSpPr>
        <p:spPr>
          <a:xfrm>
            <a:off x="431255" y="746134"/>
            <a:ext cx="799288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319" algn="just">
              <a:lnSpc>
                <a:spcPct val="150000"/>
              </a:lnSpc>
            </a:pPr>
            <a:r>
              <a:rPr lang="es-MX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el marco del PGCM, se impulsa una transformación integral de las </a:t>
            </a:r>
            <a:r>
              <a:rPr lang="es-MX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instituciones </a:t>
            </a:r>
            <a:r>
              <a:rPr lang="es-MX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través de </a:t>
            </a:r>
            <a:r>
              <a:rPr lang="es-MX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es-MX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mejora en la prestación de los bienes y </a:t>
            </a:r>
            <a:r>
              <a:rPr lang="es-MX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servicios, la </a:t>
            </a:r>
            <a:r>
              <a:rPr lang="es-MX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simplificación </a:t>
            </a:r>
            <a:r>
              <a:rPr lang="es-MX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 digitalización de </a:t>
            </a:r>
            <a:r>
              <a:rPr lang="es-MX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 </a:t>
            </a:r>
            <a:r>
              <a:rPr lang="es-MX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procesos y trámites; la simplificación regulatoria, eficiencia en las contrataciones públicas, </a:t>
            </a:r>
            <a:r>
              <a:rPr lang="es-MX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 el fortalecimiento del desempeño de </a:t>
            </a:r>
            <a:r>
              <a:rPr lang="es-MX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los servidores públicos.</a:t>
            </a:r>
          </a:p>
          <a:p>
            <a:pPr marL="264319">
              <a:lnSpc>
                <a:spcPct val="150000"/>
              </a:lnSpc>
            </a:pPr>
            <a:endParaRPr lang="es-MX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1 CuadroTexto"/>
          <p:cNvSpPr txBox="1"/>
          <p:nvPr/>
        </p:nvSpPr>
        <p:spPr>
          <a:xfrm>
            <a:off x="503263" y="156961"/>
            <a:ext cx="82089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C00000"/>
                </a:solidFill>
              </a:rPr>
              <a:t>Modernización institucional</a:t>
            </a:r>
            <a:endParaRPr lang="es-MX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82753" y="815504"/>
            <a:ext cx="7813398" cy="26134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es-MX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El rol de la Secretaría de la Función Pública (SFP) en la </a:t>
            </a:r>
            <a:r>
              <a:rPr lang="es-MX" sz="1400" b="1" dirty="0">
                <a:solidFill>
                  <a:schemeClr val="tx1"/>
                </a:solidFill>
                <a:cs typeface="Arial" panose="020B0604020202020204" pitchFamily="34" charset="0"/>
              </a:rPr>
              <a:t>satisfacción </a:t>
            </a:r>
            <a:r>
              <a:rPr lang="es-MX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trámites </a:t>
            </a:r>
            <a:r>
              <a:rPr lang="es-MX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y servicios: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es-MX" sz="900" dirty="0" smtClean="0">
              <a:solidFill>
                <a:schemeClr val="tx1"/>
              </a:solidFill>
            </a:endParaRPr>
          </a:p>
          <a:p>
            <a:pPr marL="3429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La SFP es </a:t>
            </a:r>
            <a:r>
              <a:rPr lang="es-MX" sz="1400" dirty="0">
                <a:solidFill>
                  <a:schemeClr val="tx1"/>
                </a:solidFill>
              </a:rPr>
              <a:t>la encargada de coordinar el desarrollo administrativo integral en las dependencias y </a:t>
            </a:r>
            <a:r>
              <a:rPr lang="es-MX" sz="1400" dirty="0" smtClean="0">
                <a:solidFill>
                  <a:schemeClr val="tx1"/>
                </a:solidFill>
              </a:rPr>
              <a:t>entidades </a:t>
            </a:r>
            <a:r>
              <a:rPr lang="es-MX" sz="1400" dirty="0">
                <a:solidFill>
                  <a:schemeClr val="tx1"/>
                </a:solidFill>
              </a:rPr>
              <a:t>de la Administración Pública Federal, </a:t>
            </a:r>
            <a:r>
              <a:rPr lang="es-MX" sz="1400" dirty="0" smtClean="0">
                <a:solidFill>
                  <a:schemeClr val="tx1"/>
                </a:solidFill>
              </a:rPr>
              <a:t>incluyendo sus trámites y servicios.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s-MX" sz="900" dirty="0">
              <a:solidFill>
                <a:schemeClr val="tx1"/>
              </a:solidFill>
            </a:endParaRPr>
          </a:p>
          <a:p>
            <a:pPr marL="3429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Conocer la satisfacción ciudadana nos permite:</a:t>
            </a:r>
            <a:endParaRPr lang="es-MX" sz="1400" dirty="0">
              <a:solidFill>
                <a:schemeClr val="tx1"/>
              </a:solidFill>
            </a:endParaRPr>
          </a:p>
          <a:p>
            <a:pPr marL="1200150" lvl="2" indent="-285750" algn="just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es-MX" sz="1400" dirty="0" smtClean="0">
                <a:solidFill>
                  <a:schemeClr val="tx1"/>
                </a:solidFill>
              </a:rPr>
              <a:t>Contar con información para mejorar los trámites y servicios (retroalimentación).</a:t>
            </a:r>
          </a:p>
          <a:p>
            <a:pPr marL="1257300" lvl="2" indent="-342900" algn="just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es-MX" sz="1400" dirty="0" smtClean="0">
                <a:solidFill>
                  <a:schemeClr val="tx1"/>
                </a:solidFill>
              </a:rPr>
              <a:t>Detectar áreas de oportunidad, así como monitorear </a:t>
            </a:r>
            <a:r>
              <a:rPr lang="es-MX" sz="1400" dirty="0">
                <a:solidFill>
                  <a:schemeClr val="tx1"/>
                </a:solidFill>
              </a:rPr>
              <a:t>el impacto de la mejora continua de los procesos y </a:t>
            </a:r>
            <a:r>
              <a:rPr lang="es-MX" sz="1400" dirty="0" smtClean="0">
                <a:solidFill>
                  <a:schemeClr val="tx1"/>
                </a:solidFill>
              </a:rPr>
              <a:t>normas </a:t>
            </a:r>
            <a:r>
              <a:rPr lang="es-MX" sz="1400" dirty="0">
                <a:solidFill>
                  <a:schemeClr val="tx1"/>
                </a:solidFill>
              </a:rPr>
              <a:t>internas de las instituciones.</a:t>
            </a:r>
          </a:p>
          <a:p>
            <a:pPr marL="1257300" lvl="2" indent="-342900" algn="just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es-MX" sz="1400" dirty="0" smtClean="0">
                <a:solidFill>
                  <a:schemeClr val="tx1"/>
                </a:solidFill>
              </a:rPr>
              <a:t>Evaluar el desempeño con un enfoque de rendición </a:t>
            </a:r>
            <a:r>
              <a:rPr lang="es-MX" sz="1400" dirty="0">
                <a:solidFill>
                  <a:schemeClr val="tx1"/>
                </a:solidFill>
              </a:rPr>
              <a:t>de cuentas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503263" y="156961"/>
            <a:ext cx="82089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C00000"/>
                </a:solidFill>
              </a:rPr>
              <a:t>Satisfacción ciudadana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680992" y="3789040"/>
            <a:ext cx="7815159" cy="2304256"/>
          </a:xfrm>
          <a:prstGeom prst="roundRect">
            <a:avLst/>
          </a:prstGeom>
          <a:solidFill>
            <a:srgbClr val="FFF2CC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 algn="just" defTabSz="685800">
              <a:buClr>
                <a:srgbClr val="808080"/>
              </a:buClr>
              <a:buFont typeface="Arial" panose="020B0604020202020204" pitchFamily="34" charset="0"/>
              <a:buChar char="•"/>
              <a:defRPr/>
            </a:pPr>
            <a:endParaRPr lang="es-MX" sz="900" kern="0" noProof="1" smtClean="0">
              <a:solidFill>
                <a:schemeClr val="tx1"/>
              </a:solidFill>
              <a:cs typeface="Arial" charset="0"/>
            </a:endParaRPr>
          </a:p>
          <a:p>
            <a:pPr marL="269875" indent="-269875" algn="just" defTabSz="685800">
              <a:buClr>
                <a:srgbClr val="808080"/>
              </a:buClr>
              <a:buFont typeface="Arial" panose="020B0604020202020204" pitchFamily="34" charset="0"/>
              <a:buChar char="•"/>
              <a:defRPr/>
            </a:pPr>
            <a:endParaRPr lang="es-MX" sz="900" kern="0" noProof="1">
              <a:solidFill>
                <a:schemeClr val="tx1"/>
              </a:solidFill>
              <a:cs typeface="Arial" charset="0"/>
            </a:endParaRPr>
          </a:p>
          <a:p>
            <a:pPr marL="269875" indent="-269875" algn="just" defTabSz="685800">
              <a:buClr>
                <a:srgbClr val="808080"/>
              </a:buClr>
              <a:buFont typeface="Arial" panose="020B0604020202020204" pitchFamily="34" charset="0"/>
              <a:buChar char="•"/>
              <a:defRPr/>
            </a:pPr>
            <a:endParaRPr lang="es-MX" sz="900" kern="0" noProof="1" smtClean="0">
              <a:solidFill>
                <a:schemeClr val="tx1"/>
              </a:solidFill>
              <a:cs typeface="Arial" charset="0"/>
            </a:endParaRPr>
          </a:p>
          <a:p>
            <a:pPr marL="269875" indent="-269875" algn="just" defTabSz="6858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MX" sz="1400" kern="0" noProof="1" smtClean="0">
                <a:solidFill>
                  <a:schemeClr val="tx1"/>
                </a:solidFill>
                <a:cs typeface="Arial" charset="0"/>
              </a:rPr>
              <a:t>2002: Cuestionarios </a:t>
            </a:r>
            <a:r>
              <a:rPr lang="es-MX" sz="1400" kern="0" noProof="1">
                <a:solidFill>
                  <a:schemeClr val="tx1"/>
                </a:solidFill>
                <a:cs typeface="Arial" charset="0"/>
              </a:rPr>
              <a:t>de salida a los usuarios de trámites en los </a:t>
            </a:r>
            <a:r>
              <a:rPr lang="es-MX" sz="1400" i="1" kern="0" noProof="1">
                <a:solidFill>
                  <a:schemeClr val="tx1"/>
                </a:solidFill>
                <a:cs typeface="Arial" charset="0"/>
              </a:rPr>
              <a:t>Centros Integrales de </a:t>
            </a:r>
            <a:r>
              <a:rPr lang="es-MX" sz="1400" i="1" kern="0" noProof="1" smtClean="0">
                <a:solidFill>
                  <a:schemeClr val="tx1"/>
                </a:solidFill>
                <a:cs typeface="Arial" charset="0"/>
              </a:rPr>
              <a:t>Servicios.</a:t>
            </a:r>
          </a:p>
          <a:p>
            <a:pPr marL="269875" indent="-269875" algn="just" defTabSz="6858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MX" sz="1400" dirty="0" smtClean="0">
                <a:solidFill>
                  <a:schemeClr val="tx1"/>
                </a:solidFill>
              </a:rPr>
              <a:t>2010</a:t>
            </a:r>
            <a:r>
              <a:rPr lang="es-MX" sz="1400" dirty="0">
                <a:solidFill>
                  <a:schemeClr val="tx1"/>
                </a:solidFill>
              </a:rPr>
              <a:t>:</a:t>
            </a:r>
            <a:r>
              <a:rPr lang="es-MX" sz="1400" dirty="0" smtClean="0">
                <a:solidFill>
                  <a:schemeClr val="tx1"/>
                </a:solidFill>
              </a:rPr>
              <a:t> Instrumentación a </a:t>
            </a:r>
            <a:r>
              <a:rPr lang="es-MX" sz="1400" kern="0" noProof="1" smtClean="0">
                <a:solidFill>
                  <a:schemeClr val="tx1"/>
                </a:solidFill>
                <a:cs typeface="Arial" charset="0"/>
              </a:rPr>
              <a:t>través de los </a:t>
            </a:r>
            <a:r>
              <a:rPr lang="es-MX" sz="1400" kern="0" noProof="1">
                <a:solidFill>
                  <a:schemeClr val="tx1"/>
                </a:solidFill>
                <a:cs typeface="Arial" charset="0"/>
              </a:rPr>
              <a:t>Órganos Internos de Control, </a:t>
            </a:r>
            <a:r>
              <a:rPr lang="es-MX" sz="1400" kern="0" noProof="1" smtClean="0">
                <a:solidFill>
                  <a:schemeClr val="tx1"/>
                </a:solidFill>
                <a:cs typeface="Arial" charset="0"/>
              </a:rPr>
              <a:t>contemplando </a:t>
            </a:r>
            <a:r>
              <a:rPr lang="es-MX" sz="1400" b="1" kern="0" noProof="1" smtClean="0">
                <a:solidFill>
                  <a:schemeClr val="tx1"/>
                </a:solidFill>
                <a:cs typeface="Arial" charset="0"/>
              </a:rPr>
              <a:t>132 trámites de 42 instituciones.</a:t>
            </a:r>
          </a:p>
          <a:p>
            <a:pPr marL="269875" indent="-269875" algn="just" defTabSz="6858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MX" sz="1400" dirty="0" smtClean="0">
                <a:solidFill>
                  <a:schemeClr val="tx1"/>
                </a:solidFill>
              </a:rPr>
              <a:t>2013: Encuesta a </a:t>
            </a:r>
            <a:r>
              <a:rPr lang="es-MX" sz="1400" b="1" dirty="0" smtClean="0">
                <a:solidFill>
                  <a:schemeClr val="tx1"/>
                </a:solidFill>
              </a:rPr>
              <a:t>410 trámites en 82 instituciones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</a:p>
          <a:p>
            <a:pPr marL="269875" indent="-269875" algn="just" defTabSz="6858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MX" sz="1400" dirty="0" smtClean="0">
                <a:solidFill>
                  <a:schemeClr val="tx1"/>
                </a:solidFill>
              </a:rPr>
              <a:t>2014: Colaboración </a:t>
            </a:r>
            <a:r>
              <a:rPr lang="es-MX" sz="1400" dirty="0">
                <a:solidFill>
                  <a:schemeClr val="tx1"/>
                </a:solidFill>
              </a:rPr>
              <a:t>con la Comisión Federal de Mejora Regulatoria (COFEMER), </a:t>
            </a:r>
            <a:r>
              <a:rPr lang="es-MX" sz="1400" dirty="0" smtClean="0">
                <a:solidFill>
                  <a:schemeClr val="tx1"/>
                </a:solidFill>
              </a:rPr>
              <a:t>considerando un universo de </a:t>
            </a:r>
            <a:r>
              <a:rPr lang="es-MX" sz="1400" b="1" dirty="0" smtClean="0">
                <a:solidFill>
                  <a:schemeClr val="tx1"/>
                </a:solidFill>
              </a:rPr>
              <a:t>516 </a:t>
            </a:r>
            <a:r>
              <a:rPr lang="es-MX" sz="1400" b="1" dirty="0">
                <a:solidFill>
                  <a:schemeClr val="tx1"/>
                </a:solidFill>
              </a:rPr>
              <a:t>trámites y servicios en 90 instituciones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72679" y="3934519"/>
            <a:ext cx="38026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kern="0" noProof="1" smtClean="0">
                <a:solidFill>
                  <a:prstClr val="black"/>
                </a:solidFill>
                <a:cs typeface="Arial" charset="0"/>
              </a:rPr>
              <a:t>Antecedentes en el levantamiento de encuestas: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21206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82753" y="764124"/>
            <a:ext cx="7813398" cy="9366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En 2015 se instrumentó una nueva </a:t>
            </a:r>
            <a:r>
              <a:rPr lang="es-MX" sz="1400" dirty="0">
                <a:solidFill>
                  <a:schemeClr val="tx1"/>
                </a:solidFill>
              </a:rPr>
              <a:t>metodología de la </a:t>
            </a:r>
            <a:r>
              <a:rPr lang="es-MX" sz="1400" dirty="0" smtClean="0">
                <a:solidFill>
                  <a:schemeClr val="tx1"/>
                </a:solidFill>
              </a:rPr>
              <a:t>encuesta, focalizando </a:t>
            </a:r>
            <a:r>
              <a:rPr lang="es-MX" sz="1400" b="1" dirty="0" smtClean="0">
                <a:solidFill>
                  <a:schemeClr val="tx1"/>
                </a:solidFill>
              </a:rPr>
              <a:t>la </a:t>
            </a:r>
            <a:r>
              <a:rPr lang="es-MX" sz="1400" b="1" dirty="0">
                <a:solidFill>
                  <a:schemeClr val="tx1"/>
                </a:solidFill>
              </a:rPr>
              <a:t>selección de </a:t>
            </a:r>
            <a:r>
              <a:rPr lang="es-MX" sz="1400" b="1" dirty="0" smtClean="0">
                <a:solidFill>
                  <a:schemeClr val="tx1"/>
                </a:solidFill>
              </a:rPr>
              <a:t>125 trámites </a:t>
            </a:r>
            <a:r>
              <a:rPr lang="es-MX" sz="1400" b="1" dirty="0">
                <a:solidFill>
                  <a:schemeClr val="tx1"/>
                </a:solidFill>
              </a:rPr>
              <a:t>y servicios </a:t>
            </a:r>
            <a:r>
              <a:rPr lang="es-MX" sz="1400" b="1" dirty="0" smtClean="0">
                <a:solidFill>
                  <a:schemeClr val="tx1"/>
                </a:solidFill>
              </a:rPr>
              <a:t>relevantes </a:t>
            </a:r>
            <a:r>
              <a:rPr lang="es-MX" sz="1400" b="1" dirty="0">
                <a:solidFill>
                  <a:schemeClr val="tx1"/>
                </a:solidFill>
              </a:rPr>
              <a:t>en 111 institucione</a:t>
            </a:r>
            <a:r>
              <a:rPr lang="es-MX" sz="1400" dirty="0">
                <a:solidFill>
                  <a:schemeClr val="tx1"/>
                </a:solidFill>
              </a:rPr>
              <a:t>s, agrupadas de la siguiente forma:</a:t>
            </a:r>
          </a:p>
        </p:txBody>
      </p:sp>
      <p:sp>
        <p:nvSpPr>
          <p:cNvPr id="6" name="1 CuadroTexto"/>
          <p:cNvSpPr txBox="1"/>
          <p:nvPr/>
        </p:nvSpPr>
        <p:spPr>
          <a:xfrm>
            <a:off x="503263" y="156961"/>
            <a:ext cx="82089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C00000"/>
                </a:solidFill>
              </a:rPr>
              <a:t>Satisfacción ciudadana</a:t>
            </a:r>
            <a:endParaRPr lang="es-MX" b="1" dirty="0">
              <a:solidFill>
                <a:srgbClr val="C00000"/>
              </a:solidFill>
            </a:endParaRPr>
          </a:p>
        </p:txBody>
      </p:sp>
      <p:graphicFrame>
        <p:nvGraphicFramePr>
          <p:cNvPr id="48" name="Tabl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861306"/>
              </p:ext>
            </p:extLst>
          </p:nvPr>
        </p:nvGraphicFramePr>
        <p:xfrm>
          <a:off x="1430134" y="2060848"/>
          <a:ext cx="6355172" cy="26231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64297"/>
                <a:gridCol w="936104"/>
                <a:gridCol w="864096"/>
                <a:gridCol w="887227"/>
                <a:gridCol w="1003448"/>
              </a:tblGrid>
              <a:tr h="2034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Sector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+mn-lt"/>
                        </a:rPr>
                        <a:t>Presencial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+mn-lt"/>
                        </a:rPr>
                        <a:t>Internet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0465">
                <a:tc>
                  <a:txBody>
                    <a:bodyPr/>
                    <a:lstStyle/>
                    <a:p>
                      <a:pPr marL="93663" indent="0" algn="l" defTabSz="914400" rtl="0" eaLnBrk="1" fontAlgn="ctr" latinLnBrk="0" hangingPunct="1"/>
                      <a:r>
                        <a:rPr lang="es-MX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Seguridad Nacional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14%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6%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8178">
                <a:tc>
                  <a:txBody>
                    <a:bodyPr/>
                    <a:lstStyle/>
                    <a:p>
                      <a:pPr marL="93663" indent="0" algn="l" defTabSz="914400" rtl="0" eaLnBrk="1" fontAlgn="ctr" latinLnBrk="0" hangingPunct="1"/>
                      <a:r>
                        <a:rPr lang="es-MX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Salud, Trabajo y Previsión Social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22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29%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6%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0465">
                <a:tc>
                  <a:txBody>
                    <a:bodyPr/>
                    <a:lstStyle/>
                    <a:p>
                      <a:pPr marL="93663" indent="0" algn="l" defTabSz="914400" rtl="0" eaLnBrk="1" fontAlgn="ctr" latinLnBrk="0" hangingPunct="1"/>
                      <a:r>
                        <a:rPr lang="es-MX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9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12%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16%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0465">
                <a:tc>
                  <a:txBody>
                    <a:bodyPr/>
                    <a:lstStyle/>
                    <a:p>
                      <a:pPr marL="93663" indent="0" algn="l" defTabSz="914400" rtl="0" eaLnBrk="1" fontAlgn="ctr" latinLnBrk="0" hangingPunct="1"/>
                      <a:r>
                        <a:rPr lang="es-MX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4%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0465">
                <a:tc>
                  <a:txBody>
                    <a:bodyPr/>
                    <a:lstStyle/>
                    <a:p>
                      <a:pPr marL="93663" indent="0" algn="l" defTabSz="914400" rtl="0" eaLnBrk="1" fontAlgn="ctr" latinLnBrk="0" hangingPunct="1"/>
                      <a:r>
                        <a:rPr lang="es-MX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Educación y Cultura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16%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33%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8725">
                <a:tc>
                  <a:txBody>
                    <a:bodyPr/>
                    <a:lstStyle/>
                    <a:p>
                      <a:pPr marL="93663" indent="0" algn="l" defTabSz="914400" rtl="0" eaLnBrk="1" fontAlgn="ctr" latinLnBrk="0" hangingPunct="1"/>
                      <a:r>
                        <a:rPr lang="es-MX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Social y Recursos Renovables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11%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12%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0465">
                <a:tc>
                  <a:txBody>
                    <a:bodyPr/>
                    <a:lstStyle/>
                    <a:p>
                      <a:pPr marL="93663" indent="0" algn="l" defTabSz="914400" rtl="0" eaLnBrk="1" fontAlgn="ctr" latinLnBrk="0" hangingPunct="1"/>
                      <a:r>
                        <a:rPr lang="es-MX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Económico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18%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22%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40249">
                <a:tc>
                  <a:txBody>
                    <a:bodyPr/>
                    <a:lstStyle/>
                    <a:p>
                      <a:pPr marL="1828800" lvl="4" indent="0" algn="ctr" fontAlgn="ctr"/>
                      <a:r>
                        <a:rPr lang="es-MX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Subtotal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  <a:latin typeface="+mn-lt"/>
                        </a:rPr>
                        <a:t>76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  <a:latin typeface="+mn-lt"/>
                        </a:rPr>
                        <a:t>49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2EFDA"/>
                    </a:solidFill>
                  </a:tcPr>
                </a:tc>
              </a:tr>
              <a:tr h="240249">
                <a:tc>
                  <a:txBody>
                    <a:bodyPr/>
                    <a:lstStyle/>
                    <a:p>
                      <a:pPr marL="2065338" lvl="4" indent="0" algn="ctr" defTabSz="914400" rtl="0" eaLnBrk="1" fontAlgn="ctr" latinLnBrk="0" hangingPunct="1"/>
                      <a:r>
                        <a:rPr lang="es-MX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MX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682753" y="4996914"/>
            <a:ext cx="7813398" cy="1821775"/>
          </a:xfrm>
          <a:prstGeom prst="roundRect">
            <a:avLst/>
          </a:prstGeom>
          <a:solidFill>
            <a:srgbClr val="FFF2CC"/>
          </a:solidFill>
          <a:ln w="127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marL="285750" indent="-285750" algn="just" defTabSz="685800">
              <a:buFont typeface="Arial" panose="020B0604020202020204" pitchFamily="34" charset="0"/>
              <a:buChar char="•"/>
              <a:defRPr/>
            </a:pPr>
            <a:r>
              <a:rPr lang="es-MX" sz="1400" kern="0" noProof="1" smtClean="0">
                <a:solidFill>
                  <a:prstClr val="black"/>
                </a:solidFill>
                <a:cs typeface="Arial" charset="0"/>
              </a:rPr>
              <a:t>La antigua encuesta de salida planteaba 10 preguntas, que permitían conocer la opinión del ciudadano en los siguientes atributos:</a:t>
            </a:r>
          </a:p>
          <a:p>
            <a:pPr algn="just" defTabSz="685800">
              <a:defRPr/>
            </a:pPr>
            <a:endParaRPr lang="es-MX" sz="1400" kern="0" noProof="1" smtClean="0">
              <a:solidFill>
                <a:prstClr val="black"/>
              </a:solidFill>
              <a:cs typeface="Arial" charset="0"/>
            </a:endParaRPr>
          </a:p>
          <a:p>
            <a:pPr algn="just" defTabSz="685800">
              <a:defRPr/>
            </a:pPr>
            <a:endParaRPr lang="es-MX" sz="1400" kern="0" noProof="1">
              <a:solidFill>
                <a:prstClr val="black"/>
              </a:solidFill>
              <a:cs typeface="Arial" charset="0"/>
            </a:endParaRPr>
          </a:p>
          <a:p>
            <a:pPr algn="just" defTabSz="685800">
              <a:defRPr/>
            </a:pPr>
            <a:endParaRPr lang="es-MX" sz="1400" kern="0" noProof="1" smtClean="0">
              <a:solidFill>
                <a:prstClr val="black"/>
              </a:solidFill>
              <a:cs typeface="Arial" charset="0"/>
            </a:endParaRPr>
          </a:p>
          <a:p>
            <a:pPr algn="just" defTabSz="685800">
              <a:defRPr/>
            </a:pPr>
            <a:endParaRPr lang="es-MX" sz="1400" kern="0" noProof="1" smtClean="0">
              <a:solidFill>
                <a:prstClr val="black"/>
              </a:solidFill>
              <a:cs typeface="Arial" charset="0"/>
            </a:endParaRPr>
          </a:p>
          <a:p>
            <a:pPr algn="just" defTabSz="685800">
              <a:defRPr/>
            </a:pPr>
            <a:endParaRPr lang="es-MX" sz="300" kern="0" noProof="1">
              <a:solidFill>
                <a:prstClr val="black"/>
              </a:solidFill>
              <a:cs typeface="Arial" charset="0"/>
            </a:endParaRPr>
          </a:p>
          <a:p>
            <a:pPr marL="285750" indent="-285750" algn="just" defTabSz="685800">
              <a:buFont typeface="Arial" panose="020B0604020202020204" pitchFamily="34" charset="0"/>
              <a:buChar char="•"/>
              <a:defRPr/>
            </a:pPr>
            <a:r>
              <a:rPr lang="es-MX" sz="1400" kern="0" noProof="1" smtClean="0">
                <a:solidFill>
                  <a:prstClr val="black"/>
                </a:solidFill>
                <a:cs typeface="Arial" charset="0"/>
              </a:rPr>
              <a:t>Los resultados </a:t>
            </a:r>
            <a:r>
              <a:rPr lang="es-MX" sz="1400" kern="0" noProof="1">
                <a:solidFill>
                  <a:prstClr val="black"/>
                </a:solidFill>
                <a:cs typeface="Arial" charset="0"/>
              </a:rPr>
              <a:t>mostraron</a:t>
            </a:r>
            <a:r>
              <a:rPr lang="es-MX" sz="1400" kern="0" noProof="1" smtClean="0">
                <a:solidFill>
                  <a:prstClr val="black"/>
                </a:solidFill>
                <a:cs typeface="Arial" charset="0"/>
              </a:rPr>
              <a:t> valores de satisfacción de alrededor del </a:t>
            </a:r>
            <a:r>
              <a:rPr lang="es-MX" sz="1400" b="1" kern="0" noProof="1" smtClean="0">
                <a:solidFill>
                  <a:prstClr val="black"/>
                </a:solidFill>
                <a:cs typeface="Arial" charset="0"/>
              </a:rPr>
              <a:t>90</a:t>
            </a:r>
            <a:r>
              <a:rPr lang="es-MX" sz="1400" kern="0" noProof="1" smtClean="0">
                <a:solidFill>
                  <a:prstClr val="black"/>
                </a:solidFill>
                <a:cs typeface="Arial" charset="0"/>
              </a:rPr>
              <a:t>%.</a:t>
            </a:r>
            <a:endParaRPr lang="es-MX" sz="1400" kern="0" noProof="1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2377058" y="5637728"/>
            <a:ext cx="5831062" cy="815608"/>
            <a:chOff x="2377058" y="4806552"/>
            <a:chExt cx="5831062" cy="815608"/>
          </a:xfrm>
        </p:grpSpPr>
        <p:sp>
          <p:nvSpPr>
            <p:cNvPr id="7" name="Rectángulo 6"/>
            <p:cNvSpPr/>
            <p:nvPr/>
          </p:nvSpPr>
          <p:spPr>
            <a:xfrm>
              <a:off x="4607720" y="4806552"/>
              <a:ext cx="3600400" cy="8156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 defTabSz="685800">
                <a:spcAft>
                  <a:spcPts val="300"/>
                </a:spcAft>
                <a:buFont typeface="Calibri" panose="020F0502020204030204" pitchFamily="34" charset="0"/>
                <a:buChar char="‐"/>
                <a:defRPr/>
              </a:pPr>
              <a:r>
                <a:rPr lang="es-MX" sz="1400" kern="0" noProof="1">
                  <a:solidFill>
                    <a:prstClr val="black"/>
                  </a:solidFill>
                  <a:cs typeface="Arial" charset="0"/>
                </a:rPr>
                <a:t>Trato.</a:t>
              </a:r>
            </a:p>
            <a:p>
              <a:pPr marL="285750" lvl="0" indent="-285750" defTabSz="685800">
                <a:spcAft>
                  <a:spcPts val="300"/>
                </a:spcAft>
                <a:buFont typeface="Calibri" panose="020F0502020204030204" pitchFamily="34" charset="0"/>
                <a:buChar char="‐"/>
                <a:defRPr/>
              </a:pPr>
              <a:r>
                <a:rPr lang="es-MX" sz="1400" kern="0" noProof="1">
                  <a:solidFill>
                    <a:prstClr val="black"/>
                  </a:solidFill>
                  <a:cs typeface="Arial" charset="0"/>
                </a:rPr>
                <a:t>Tiempo.</a:t>
              </a:r>
            </a:p>
            <a:p>
              <a:pPr marL="285750" lvl="0" indent="-285750" defTabSz="685800">
                <a:spcAft>
                  <a:spcPts val="300"/>
                </a:spcAft>
                <a:buFont typeface="Calibri" panose="020F0502020204030204" pitchFamily="34" charset="0"/>
                <a:buChar char="‐"/>
                <a:defRPr/>
              </a:pPr>
              <a:r>
                <a:rPr lang="es-MX" sz="1400" kern="0" noProof="1" smtClean="0">
                  <a:solidFill>
                    <a:prstClr val="black"/>
                  </a:solidFill>
                  <a:cs typeface="Arial" charset="0"/>
                </a:rPr>
                <a:t>Información.</a:t>
              </a:r>
              <a:endParaRPr lang="es-MX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2377058" y="4806552"/>
              <a:ext cx="4606925" cy="8156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defTabSz="685800">
                <a:spcAft>
                  <a:spcPts val="300"/>
                </a:spcAft>
                <a:buFont typeface="Calibri" panose="020F0502020204030204" pitchFamily="34" charset="0"/>
                <a:buChar char="‐"/>
                <a:defRPr/>
              </a:pPr>
              <a:r>
                <a:rPr lang="es-MX" sz="1400" kern="0" noProof="1">
                  <a:solidFill>
                    <a:prstClr val="black"/>
                  </a:solidFill>
                  <a:cs typeface="Arial" charset="0"/>
                </a:rPr>
                <a:t>Instalaciones.</a:t>
              </a:r>
            </a:p>
            <a:p>
              <a:pPr marL="285750" indent="-285750" defTabSz="685800">
                <a:spcAft>
                  <a:spcPts val="300"/>
                </a:spcAft>
                <a:buFont typeface="Calibri" panose="020F0502020204030204" pitchFamily="34" charset="0"/>
                <a:buChar char="‐"/>
                <a:defRPr/>
              </a:pPr>
              <a:r>
                <a:rPr lang="es-MX" sz="1400" kern="0" noProof="1">
                  <a:solidFill>
                    <a:prstClr val="black"/>
                  </a:solidFill>
                  <a:cs typeface="Arial" charset="0"/>
                </a:rPr>
                <a:t>Honestidad.</a:t>
              </a:r>
            </a:p>
            <a:p>
              <a:pPr marL="285750" indent="-285750" defTabSz="685800">
                <a:spcAft>
                  <a:spcPts val="300"/>
                </a:spcAft>
                <a:buFont typeface="Calibri" panose="020F0502020204030204" pitchFamily="34" charset="0"/>
                <a:buChar char="‐"/>
                <a:defRPr/>
              </a:pPr>
              <a:r>
                <a:rPr lang="es-MX" sz="1400" kern="0" noProof="1">
                  <a:solidFill>
                    <a:prstClr val="black"/>
                  </a:solidFill>
                  <a:cs typeface="Arial" charset="0"/>
                </a:rPr>
                <a:t>Discriminación. </a:t>
              </a:r>
              <a:endParaRPr lang="es-MX" sz="1600" i="1" kern="0" noProof="1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80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708867" y="1114361"/>
            <a:ext cx="7715276" cy="74305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Con base en </a:t>
            </a:r>
            <a:r>
              <a:rPr lang="es-MX" sz="1400" dirty="0">
                <a:solidFill>
                  <a:schemeClr val="tx1"/>
                </a:solidFill>
              </a:rPr>
              <a:t>la experiencia e importancia, cada OIC promovió la selección de TyS con </a:t>
            </a:r>
            <a:r>
              <a:rPr lang="es-MX" sz="1400" dirty="0" smtClean="0">
                <a:solidFill>
                  <a:schemeClr val="tx1"/>
                </a:solidFill>
              </a:rPr>
              <a:t>las </a:t>
            </a:r>
            <a:r>
              <a:rPr lang="es-MX" sz="1400" dirty="0">
                <a:solidFill>
                  <a:schemeClr val="tx1"/>
                </a:solidFill>
              </a:rPr>
              <a:t>instituciones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503263" y="156961"/>
            <a:ext cx="82089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C00000"/>
                </a:solidFill>
              </a:rPr>
              <a:t>Nuevo Modelo 2015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4" name="1 CuadroTexto"/>
          <p:cNvSpPr txBox="1"/>
          <p:nvPr/>
        </p:nvSpPr>
        <p:spPr>
          <a:xfrm>
            <a:off x="503263" y="667412"/>
            <a:ext cx="820891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C00000"/>
                </a:solidFill>
              </a:rPr>
              <a:t>Diseño y d</a:t>
            </a:r>
            <a:r>
              <a:rPr lang="es-MX" sz="1600" b="1" dirty="0" smtClean="0">
                <a:solidFill>
                  <a:srgbClr val="C00000"/>
                </a:solidFill>
              </a:rPr>
              <a:t>esarrollo de la última encuesta:</a:t>
            </a:r>
            <a:endParaRPr lang="es-MX" sz="1600" b="1" dirty="0">
              <a:solidFill>
                <a:srgbClr val="C00000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708867" y="2069415"/>
            <a:ext cx="7715276" cy="17876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Se creó un </a:t>
            </a:r>
            <a:r>
              <a:rPr lang="es-MX" sz="1400" b="1" dirty="0">
                <a:solidFill>
                  <a:schemeClr val="tx1"/>
                </a:solidFill>
              </a:rPr>
              <a:t>nuevo modelo de cuestionario </a:t>
            </a:r>
            <a:r>
              <a:rPr lang="es-MX" sz="1400" dirty="0">
                <a:solidFill>
                  <a:schemeClr val="tx1"/>
                </a:solidFill>
              </a:rPr>
              <a:t>que considera:</a:t>
            </a:r>
          </a:p>
          <a:p>
            <a:pPr marL="1257300" lvl="2" indent="-342900" algn="just">
              <a:lnSpc>
                <a:spcPct val="114000"/>
              </a:lnSpc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es-MX" sz="1400" dirty="0">
                <a:solidFill>
                  <a:schemeClr val="tx1"/>
                </a:solidFill>
              </a:rPr>
              <a:t>Diferencias entre los trámites y los servicios federales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</a:p>
          <a:p>
            <a:pPr marL="1257300" lvl="2" indent="-342900" algn="just">
              <a:lnSpc>
                <a:spcPct val="114000"/>
              </a:lnSpc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es-MX" sz="1400" dirty="0" smtClean="0">
                <a:solidFill>
                  <a:schemeClr val="tx1"/>
                </a:solidFill>
              </a:rPr>
              <a:t>Datos segmentados </a:t>
            </a:r>
            <a:r>
              <a:rPr lang="es-MX" sz="1400" dirty="0">
                <a:solidFill>
                  <a:schemeClr val="tx1"/>
                </a:solidFill>
              </a:rPr>
              <a:t>geográficamente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  <a:endParaRPr lang="es-MX" sz="1400" dirty="0">
              <a:solidFill>
                <a:schemeClr val="tx1"/>
              </a:solidFill>
            </a:endParaRPr>
          </a:p>
          <a:p>
            <a:pPr marL="1257300" lvl="2" indent="-342900" algn="just">
              <a:lnSpc>
                <a:spcPct val="114000"/>
              </a:lnSpc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es-MX" sz="1400" dirty="0">
                <a:solidFill>
                  <a:schemeClr val="tx1"/>
                </a:solidFill>
              </a:rPr>
              <a:t>Identificación de perfiles </a:t>
            </a:r>
            <a:r>
              <a:rPr lang="es-MX" sz="1400" dirty="0" smtClean="0">
                <a:solidFill>
                  <a:schemeClr val="tx1"/>
                </a:solidFill>
              </a:rPr>
              <a:t>socioeconómicos.</a:t>
            </a:r>
          </a:p>
          <a:p>
            <a:pPr marL="342900" lvl="2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1"/>
                </a:solidFill>
              </a:rPr>
              <a:t>Se diseñó </a:t>
            </a:r>
            <a:r>
              <a:rPr lang="es-MX" sz="1400" b="1" dirty="0">
                <a:solidFill>
                  <a:schemeClr val="tx1"/>
                </a:solidFill>
              </a:rPr>
              <a:t>material específico para capacitar</a:t>
            </a:r>
            <a:r>
              <a:rPr lang="es-MX" sz="1400" dirty="0">
                <a:solidFill>
                  <a:schemeClr val="tx1"/>
                </a:solidFill>
              </a:rPr>
              <a:t> a los </a:t>
            </a:r>
            <a:r>
              <a:rPr lang="es-MX" sz="1400" b="1" dirty="0">
                <a:solidFill>
                  <a:schemeClr val="tx1"/>
                </a:solidFill>
              </a:rPr>
              <a:t>encuestadores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708867" y="4077072"/>
            <a:ext cx="7715276" cy="13656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Se incorporaron nuevas herramientas para la </a:t>
            </a:r>
            <a:r>
              <a:rPr lang="es-MX" sz="1400" b="1" dirty="0" smtClean="0">
                <a:solidFill>
                  <a:schemeClr val="tx1"/>
                </a:solidFill>
              </a:rPr>
              <a:t>sistematización de resultados</a:t>
            </a:r>
            <a:r>
              <a:rPr lang="es-MX" sz="1400" dirty="0" smtClean="0">
                <a:solidFill>
                  <a:schemeClr val="tx1"/>
                </a:solidFill>
              </a:rPr>
              <a:t>, entre las </a:t>
            </a:r>
            <a:r>
              <a:rPr lang="es-MX" sz="1400" dirty="0">
                <a:solidFill>
                  <a:schemeClr val="tx1"/>
                </a:solidFill>
              </a:rPr>
              <a:t>que destaca </a:t>
            </a:r>
            <a:r>
              <a:rPr lang="es-MX" sz="1400" dirty="0" smtClean="0">
                <a:solidFill>
                  <a:schemeClr val="tx1"/>
                </a:solidFill>
              </a:rPr>
              <a:t>la </a:t>
            </a:r>
            <a:r>
              <a:rPr lang="es-MX" sz="1400" dirty="0">
                <a:solidFill>
                  <a:schemeClr val="tx1"/>
                </a:solidFill>
              </a:rPr>
              <a:t>gestión de </a:t>
            </a:r>
            <a:r>
              <a:rPr lang="es-MX" sz="1400" dirty="0" smtClean="0">
                <a:solidFill>
                  <a:schemeClr val="tx1"/>
                </a:solidFill>
              </a:rPr>
              <a:t>datos </a:t>
            </a:r>
            <a:r>
              <a:rPr lang="es-MX" sz="1400" b="1" dirty="0">
                <a:solidFill>
                  <a:schemeClr val="tx1"/>
                </a:solidFill>
              </a:rPr>
              <a:t>con el apoyo del </a:t>
            </a:r>
            <a:r>
              <a:rPr lang="es-MX" sz="1400" b="1" dirty="0" smtClean="0">
                <a:solidFill>
                  <a:schemeClr val="tx1"/>
                </a:solidFill>
              </a:rPr>
              <a:t>Consejo Nacional de Ciencia y Tecnología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1"/>
                </a:solidFill>
              </a:rPr>
              <a:t>El análisis y procesamiento se desarrollará por el </a:t>
            </a:r>
            <a:r>
              <a:rPr lang="es-MX" sz="1400" b="1" dirty="0">
                <a:solidFill>
                  <a:schemeClr val="tx1"/>
                </a:solidFill>
              </a:rPr>
              <a:t>Centro de Investigación y Docencia Económicas (CIDE</a:t>
            </a:r>
            <a:r>
              <a:rPr lang="es-MX" sz="1400" b="1" dirty="0" smtClean="0">
                <a:solidFill>
                  <a:schemeClr val="tx1"/>
                </a:solidFill>
              </a:rPr>
              <a:t>).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704923" y="5770341"/>
            <a:ext cx="7715276" cy="75500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Al focalizar trámites y servicios, se han identificado aquellos con mayor relevancia económica-empresarial. Con el apoyo de la </a:t>
            </a:r>
            <a:r>
              <a:rPr lang="es-MX" sz="1400" b="1" dirty="0" smtClean="0">
                <a:solidFill>
                  <a:schemeClr val="tx1"/>
                </a:solidFill>
              </a:rPr>
              <a:t>COFEMER </a:t>
            </a:r>
            <a:r>
              <a:rPr lang="es-MX" sz="1400" dirty="0" smtClean="0">
                <a:solidFill>
                  <a:schemeClr val="tx1"/>
                </a:solidFill>
              </a:rPr>
              <a:t>se valorarán de manera particular en futuros estudios.</a:t>
            </a:r>
          </a:p>
        </p:txBody>
      </p:sp>
    </p:spTree>
    <p:extLst>
      <p:ext uri="{BB962C8B-B14F-4D97-AF65-F5344CB8AC3E}">
        <p14:creationId xmlns:p14="http://schemas.microsoft.com/office/powerpoint/2010/main" val="20261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3871250" y="1380590"/>
            <a:ext cx="4844287" cy="2408450"/>
          </a:xfrm>
          <a:prstGeom prst="roundRect">
            <a:avLst/>
          </a:prstGeom>
          <a:solidFill>
            <a:srgbClr val="E2EFDA"/>
          </a:solidFill>
          <a:ln w="12700">
            <a:solidFill>
              <a:schemeClr val="accent6"/>
            </a:solidFill>
          </a:ln>
        </p:spPr>
        <p:txBody>
          <a:bodyPr wrap="square">
            <a:no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Los atributos en estudio en la encuesta 2015 fueron:</a:t>
            </a:r>
          </a:p>
          <a:p>
            <a:endParaRPr lang="es-MX" sz="1050" dirty="0" smtClean="0">
              <a:ea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arenR"/>
            </a:pPr>
            <a:r>
              <a:rPr lang="es-MX" sz="1400" dirty="0" smtClean="0">
                <a:ea typeface="Times New Roman" panose="02020603050405020304" pitchFamily="18" charset="0"/>
              </a:rPr>
              <a:t>Accesibilidad</a:t>
            </a:r>
          </a:p>
          <a:p>
            <a:pPr marL="800100" lvl="1" indent="-342900">
              <a:buFont typeface="+mj-lt"/>
              <a:buAutoNum type="arabicParenR"/>
            </a:pPr>
            <a:r>
              <a:rPr lang="es-MX" sz="1400" dirty="0" smtClean="0">
                <a:ea typeface="Times New Roman" panose="02020603050405020304" pitchFamily="18" charset="0"/>
              </a:rPr>
              <a:t>Claridad</a:t>
            </a:r>
          </a:p>
          <a:p>
            <a:pPr marL="800100" lvl="1" indent="-342900">
              <a:buFont typeface="+mj-lt"/>
              <a:buAutoNum type="arabicParenR"/>
            </a:pPr>
            <a:r>
              <a:rPr lang="es-MX" sz="1400" dirty="0" smtClean="0">
                <a:ea typeface="Times New Roman" panose="02020603050405020304" pitchFamily="18" charset="0"/>
              </a:rPr>
              <a:t>Competencia</a:t>
            </a:r>
          </a:p>
          <a:p>
            <a:pPr marL="800100" lvl="1" indent="-342900">
              <a:buFont typeface="+mj-lt"/>
              <a:buAutoNum type="arabicParenR"/>
            </a:pPr>
            <a:r>
              <a:rPr lang="es-MX" sz="1400" dirty="0" smtClean="0">
                <a:ea typeface="Times New Roman" panose="02020603050405020304" pitchFamily="18" charset="0"/>
              </a:rPr>
              <a:t>Oportunidad</a:t>
            </a:r>
          </a:p>
          <a:p>
            <a:pPr marL="800100" lvl="1" indent="-342900">
              <a:buFont typeface="+mj-lt"/>
              <a:buAutoNum type="arabicParenR"/>
            </a:pPr>
            <a:r>
              <a:rPr lang="es-MX" sz="1400" dirty="0" smtClean="0">
                <a:ea typeface="Times New Roman" panose="02020603050405020304" pitchFamily="18" charset="0"/>
              </a:rPr>
              <a:t>Honestidad</a:t>
            </a:r>
          </a:p>
          <a:p>
            <a:endParaRPr lang="es-MX" sz="1400" dirty="0"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El levantamiento se realizó durante el mes de noviembre 2015.</a:t>
            </a:r>
          </a:p>
          <a:p>
            <a:endParaRPr lang="es-MX" sz="1400" dirty="0" smtClean="0">
              <a:ea typeface="Times New Roman" panose="02020603050405020304" pitchFamily="18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59247" y="1376563"/>
            <a:ext cx="3153448" cy="48567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Las áreas de mejora de los OIC con aprox. 30 servidores públicos, colaboraron y se capacitaron para la construcción del nuevo modelo. </a:t>
            </a: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endParaRPr lang="es-MX" sz="1400" dirty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Se especializaron 5 grupos de trabajo para:</a:t>
            </a: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endParaRPr lang="es-MX" sz="1400" dirty="0">
              <a:solidFill>
                <a:schemeClr val="tx1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endParaRPr lang="es-MX" sz="1400" dirty="0" smtClean="0">
              <a:solidFill>
                <a:schemeClr val="tx1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endParaRPr lang="es-MX" sz="1400" dirty="0">
              <a:solidFill>
                <a:schemeClr val="tx1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endParaRPr lang="es-MX" sz="1400" dirty="0" smtClean="0">
              <a:solidFill>
                <a:schemeClr val="tx1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endParaRPr lang="es-MX" sz="1400" dirty="0" smtClean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El soporte y acompañamiento metodológico lo realizó equipo de la División de Economía del CIDE.</a:t>
            </a:r>
          </a:p>
        </p:txBody>
      </p:sp>
      <p:sp>
        <p:nvSpPr>
          <p:cNvPr id="5" name="1 CuadroTexto"/>
          <p:cNvSpPr txBox="1"/>
          <p:nvPr/>
        </p:nvSpPr>
        <p:spPr>
          <a:xfrm>
            <a:off x="503263" y="156961"/>
            <a:ext cx="82089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C00000"/>
                </a:solidFill>
              </a:rPr>
              <a:t>Nuevo modelo 2015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886108" y="4572595"/>
            <a:ext cx="4826067" cy="1664717"/>
          </a:xfrm>
          <a:prstGeom prst="roundRect">
            <a:avLst/>
          </a:prstGeom>
          <a:solidFill>
            <a:srgbClr val="FBE5D6"/>
          </a:solidFill>
          <a:ln w="12700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pPr marL="214313" indent="-214313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/>
              <a:t>Programa </a:t>
            </a:r>
            <a:r>
              <a:rPr lang="es-MX" sz="1400" dirty="0"/>
              <a:t>para un Gobierno Cercano y </a:t>
            </a:r>
            <a:r>
              <a:rPr lang="es-MX" sz="1400" dirty="0" smtClean="0"/>
              <a:t>Moderno.</a:t>
            </a:r>
            <a:endParaRPr lang="es-MX" sz="1400" dirty="0"/>
          </a:p>
          <a:p>
            <a:pPr marL="214313" indent="-214313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Programa Nacional </a:t>
            </a:r>
            <a:r>
              <a:rPr lang="es-MX" sz="1400" dirty="0" smtClean="0"/>
              <a:t>por la </a:t>
            </a:r>
            <a:r>
              <a:rPr lang="es-MX" sz="1400" dirty="0"/>
              <a:t>Igualdad y la No </a:t>
            </a:r>
            <a:r>
              <a:rPr lang="es-MX" sz="1400" dirty="0" smtClean="0"/>
              <a:t>Discriminación.</a:t>
            </a:r>
          </a:p>
          <a:p>
            <a:pPr marL="214313" indent="-214313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Programa Nacional para la Igualdad entre Mujeres y </a:t>
            </a:r>
            <a:r>
              <a:rPr lang="es-MX" sz="1400" dirty="0" smtClean="0"/>
              <a:t>Hombres.</a:t>
            </a:r>
          </a:p>
          <a:p>
            <a:pPr marL="214313" indent="-214313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/>
              <a:t>Reglamento Interior SFP (Art. 23 facultades UPMGP).</a:t>
            </a:r>
            <a:endParaRPr lang="es-MX" sz="1400" dirty="0"/>
          </a:p>
        </p:txBody>
      </p:sp>
      <p:sp>
        <p:nvSpPr>
          <p:cNvPr id="3" name="Rectángulo 2"/>
          <p:cNvSpPr/>
          <p:nvPr/>
        </p:nvSpPr>
        <p:spPr>
          <a:xfrm>
            <a:off x="908406" y="3789040"/>
            <a:ext cx="29277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 smtClean="0"/>
              <a:t>Metodología </a:t>
            </a:r>
            <a:r>
              <a:rPr lang="es-MX" sz="1400" dirty="0"/>
              <a:t>y </a:t>
            </a:r>
            <a:r>
              <a:rPr lang="es-MX" sz="1400" dirty="0" smtClean="0"/>
              <a:t>Estadística.</a:t>
            </a:r>
            <a:endParaRPr lang="es-MX" sz="1400" dirty="0"/>
          </a:p>
          <a:p>
            <a:pPr marL="342900" indent="-342900">
              <a:buFont typeface="+mj-lt"/>
              <a:buAutoNum type="arabicPeriod"/>
            </a:pPr>
            <a:r>
              <a:rPr lang="es-MX" sz="1400" dirty="0" smtClean="0"/>
              <a:t>Cuestionario.</a:t>
            </a:r>
            <a:endParaRPr lang="es-MX" sz="1400" dirty="0"/>
          </a:p>
          <a:p>
            <a:pPr marL="342900" indent="-342900">
              <a:buFont typeface="+mj-lt"/>
              <a:buAutoNum type="arabicPeriod"/>
            </a:pPr>
            <a:r>
              <a:rPr lang="es-MX" sz="1400" dirty="0" smtClean="0"/>
              <a:t>Criterios para </a:t>
            </a:r>
            <a:r>
              <a:rPr lang="es-MX" sz="1400" dirty="0"/>
              <a:t>OIC</a:t>
            </a:r>
            <a:r>
              <a:rPr lang="es-MX" sz="1400" dirty="0" smtClean="0"/>
              <a:t>.</a:t>
            </a:r>
            <a:endParaRPr lang="es-MX" sz="1400" dirty="0"/>
          </a:p>
          <a:p>
            <a:pPr marL="342900" indent="-342900">
              <a:buFont typeface="+mj-lt"/>
              <a:buAutoNum type="arabicPeriod"/>
            </a:pPr>
            <a:r>
              <a:rPr lang="es-MX" sz="1400" dirty="0" smtClean="0"/>
              <a:t>Manejo de </a:t>
            </a:r>
            <a:r>
              <a:rPr lang="es-MX" sz="1400" dirty="0"/>
              <a:t>datos</a:t>
            </a:r>
            <a:r>
              <a:rPr lang="es-MX" sz="1400" dirty="0" smtClean="0"/>
              <a:t>.</a:t>
            </a:r>
            <a:endParaRPr lang="es-MX" sz="1400" dirty="0"/>
          </a:p>
          <a:p>
            <a:pPr marL="342900" indent="-342900">
              <a:buFont typeface="+mj-lt"/>
              <a:buAutoNum type="arabicPeriod"/>
            </a:pPr>
            <a:r>
              <a:rPr lang="es-MX" sz="1400" dirty="0" smtClean="0"/>
              <a:t>Integración y alineación.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5687839" y="1844824"/>
            <a:ext cx="22107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arenR" startAt="6"/>
            </a:pPr>
            <a:r>
              <a:rPr lang="es-MX" sz="1400" dirty="0">
                <a:ea typeface="Times New Roman" panose="02020603050405020304" pitchFamily="18" charset="0"/>
              </a:rPr>
              <a:t>Trato digno</a:t>
            </a:r>
          </a:p>
          <a:p>
            <a:pPr marL="800100" lvl="1" indent="-342900">
              <a:buFont typeface="+mj-lt"/>
              <a:buAutoNum type="arabicParenR" startAt="6"/>
            </a:pPr>
            <a:r>
              <a:rPr lang="es-MX" sz="1400" dirty="0">
                <a:ea typeface="Times New Roman" panose="02020603050405020304" pitchFamily="18" charset="0"/>
              </a:rPr>
              <a:t>Igualdad</a:t>
            </a:r>
          </a:p>
          <a:p>
            <a:pPr marL="800100" lvl="1" indent="-342900">
              <a:buFont typeface="+mj-lt"/>
              <a:buAutoNum type="arabicParenR" startAt="6"/>
            </a:pPr>
            <a:r>
              <a:rPr lang="es-MX" sz="1400" dirty="0">
                <a:ea typeface="Times New Roman" panose="02020603050405020304" pitchFamily="18" charset="0"/>
              </a:rPr>
              <a:t>Instalaciones</a:t>
            </a:r>
          </a:p>
          <a:p>
            <a:pPr marL="800100" lvl="1" indent="-342900">
              <a:buFont typeface="+mj-lt"/>
              <a:buAutoNum type="arabicParenR" startAt="6"/>
            </a:pPr>
            <a:r>
              <a:rPr lang="es-MX" sz="1400" dirty="0">
                <a:ea typeface="Times New Roman" panose="02020603050405020304" pitchFamily="18" charset="0"/>
              </a:rPr>
              <a:t>Transparencia</a:t>
            </a:r>
            <a:endParaRPr lang="es-MX" sz="1400" dirty="0"/>
          </a:p>
        </p:txBody>
      </p:sp>
      <p:sp>
        <p:nvSpPr>
          <p:cNvPr id="2" name="Rectángulo 1"/>
          <p:cNvSpPr/>
          <p:nvPr/>
        </p:nvSpPr>
        <p:spPr>
          <a:xfrm>
            <a:off x="503263" y="980728"/>
            <a:ext cx="23042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C00000"/>
                </a:solidFill>
              </a:rPr>
              <a:t>Esquema de </a:t>
            </a:r>
            <a:r>
              <a:rPr lang="es-MX" sz="1600" b="1" dirty="0" smtClean="0">
                <a:solidFill>
                  <a:srgbClr val="C00000"/>
                </a:solidFill>
              </a:rPr>
              <a:t>trabajo:</a:t>
            </a:r>
            <a:endParaRPr lang="es-MX" sz="1600" b="1" dirty="0">
              <a:solidFill>
                <a:srgbClr val="C00000"/>
              </a:solidFill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3836157" y="980728"/>
            <a:ext cx="28597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C00000"/>
                </a:solidFill>
              </a:rPr>
              <a:t>Características principales:</a:t>
            </a:r>
            <a:endParaRPr lang="es-MX" sz="1600" b="1" dirty="0">
              <a:solidFill>
                <a:srgbClr val="C0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36157" y="4105661"/>
            <a:ext cx="28597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C00000"/>
                </a:solidFill>
              </a:rPr>
              <a:t>Alineación:</a:t>
            </a:r>
            <a:endParaRPr lang="es-MX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3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503263" y="908720"/>
            <a:ext cx="8208912" cy="2736304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Actualmente, se están procesando los datos con el apoyo del </a:t>
            </a:r>
            <a:r>
              <a:rPr lang="es-MX" sz="1400" b="1" dirty="0" smtClean="0">
                <a:solidFill>
                  <a:schemeClr val="tx1"/>
                </a:solidFill>
              </a:rPr>
              <a:t>Laboratorio Nacional de Políticas Públicas y de la División de Economía del CIDE.</a:t>
            </a:r>
          </a:p>
          <a:p>
            <a:pPr marL="0" lvl="1" algn="just"/>
            <a:endParaRPr lang="es-MX" sz="1400" dirty="0">
              <a:solidFill>
                <a:schemeClr val="tx1"/>
              </a:solidFill>
            </a:endParaRPr>
          </a:p>
          <a:p>
            <a:pPr marL="2857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El </a:t>
            </a:r>
            <a:r>
              <a:rPr lang="es-MX" sz="1400" dirty="0">
                <a:solidFill>
                  <a:schemeClr val="tx1"/>
                </a:solidFill>
              </a:rPr>
              <a:t>alcance de los trabajos para </a:t>
            </a:r>
            <a:r>
              <a:rPr lang="es-MX" sz="1400" dirty="0" smtClean="0">
                <a:solidFill>
                  <a:schemeClr val="tx1"/>
                </a:solidFill>
              </a:rPr>
              <a:t>la primer etapa son: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es-MX" sz="500" dirty="0">
              <a:solidFill>
                <a:schemeClr val="tx1"/>
              </a:solidFill>
            </a:endParaRPr>
          </a:p>
          <a:p>
            <a:pPr marL="982663" lvl="1" indent="-169863">
              <a:spcAft>
                <a:spcPts val="600"/>
              </a:spcAft>
              <a:buFont typeface="+mj-lt"/>
              <a:buAutoNum type="arabicParenR"/>
            </a:pPr>
            <a:r>
              <a:rPr lang="es-MX" sz="1400" dirty="0">
                <a:solidFill>
                  <a:prstClr val="black"/>
                </a:solidFill>
              </a:rPr>
              <a:t>Revisión </a:t>
            </a:r>
            <a:r>
              <a:rPr lang="es-MX" sz="1400" dirty="0" smtClean="0">
                <a:solidFill>
                  <a:prstClr val="black"/>
                </a:solidFill>
              </a:rPr>
              <a:t>de los datos provenientes del levantamiento de la encuesta.</a:t>
            </a:r>
          </a:p>
          <a:p>
            <a:pPr marL="982663" lvl="1" indent="-169863">
              <a:spcAft>
                <a:spcPts val="600"/>
              </a:spcAft>
              <a:buFont typeface="+mj-lt"/>
              <a:buAutoNum type="arabicParenR"/>
            </a:pPr>
            <a:r>
              <a:rPr lang="es-MX" sz="1400" dirty="0" smtClean="0">
                <a:solidFill>
                  <a:prstClr val="black"/>
                </a:solidFill>
              </a:rPr>
              <a:t>Automatización de los procedimientos de análisis estadístico.</a:t>
            </a:r>
          </a:p>
          <a:p>
            <a:pPr marL="982663" lvl="1" indent="-169863">
              <a:spcAft>
                <a:spcPts val="600"/>
              </a:spcAft>
              <a:buFont typeface="+mj-lt"/>
              <a:buAutoNum type="arabicParenR"/>
            </a:pPr>
            <a:r>
              <a:rPr lang="es-MX" sz="1400" dirty="0" smtClean="0">
                <a:solidFill>
                  <a:prstClr val="black"/>
                </a:solidFill>
              </a:rPr>
              <a:t>Informe de resultados institucionales.</a:t>
            </a:r>
            <a:endParaRPr lang="es-MX" sz="1400" dirty="0">
              <a:solidFill>
                <a:prstClr val="black"/>
              </a:solidFill>
            </a:endParaRPr>
          </a:p>
          <a:p>
            <a:pPr marL="982663" lvl="1" indent="-169863">
              <a:spcAft>
                <a:spcPts val="600"/>
              </a:spcAft>
              <a:buFont typeface="+mj-lt"/>
              <a:buAutoNum type="arabicParenR"/>
            </a:pPr>
            <a:r>
              <a:rPr lang="es-MX" sz="1400" dirty="0" smtClean="0">
                <a:solidFill>
                  <a:prstClr val="black"/>
                </a:solidFill>
              </a:rPr>
              <a:t>Mejora metodológica </a:t>
            </a:r>
            <a:r>
              <a:rPr lang="es-MX" sz="1400" dirty="0">
                <a:solidFill>
                  <a:prstClr val="black"/>
                </a:solidFill>
              </a:rPr>
              <a:t>a componentes de la encuesta</a:t>
            </a:r>
            <a:r>
              <a:rPr lang="es-MX" sz="1400" dirty="0" smtClean="0">
                <a:solidFill>
                  <a:prstClr val="black"/>
                </a:solidFill>
              </a:rPr>
              <a:t>.</a:t>
            </a:r>
          </a:p>
          <a:p>
            <a:pPr marL="982663" lvl="1" indent="-169863">
              <a:spcAft>
                <a:spcPts val="600"/>
              </a:spcAft>
              <a:buFont typeface="+mj-lt"/>
              <a:buAutoNum type="arabicParenR"/>
            </a:pPr>
            <a:r>
              <a:rPr lang="es-MX" sz="1400" dirty="0" smtClean="0">
                <a:solidFill>
                  <a:prstClr val="black"/>
                </a:solidFill>
              </a:rPr>
              <a:t>Capacitación </a:t>
            </a:r>
            <a:r>
              <a:rPr lang="es-MX" sz="1400" dirty="0">
                <a:solidFill>
                  <a:prstClr val="black"/>
                </a:solidFill>
              </a:rPr>
              <a:t>a servidores públicos</a:t>
            </a:r>
            <a:r>
              <a:rPr lang="es-MX" sz="1400" dirty="0" smtClean="0">
                <a:solidFill>
                  <a:prstClr val="black"/>
                </a:solidFill>
              </a:rPr>
              <a:t>.</a:t>
            </a:r>
            <a:endParaRPr lang="es-MX" sz="1400" dirty="0">
              <a:solidFill>
                <a:prstClr val="black"/>
              </a:solidFill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503263" y="156961"/>
            <a:ext cx="82089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C00000"/>
                </a:solidFill>
              </a:rPr>
              <a:t>Consolidación metodológica 2016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503263" y="3933056"/>
            <a:ext cx="8208912" cy="2448272"/>
          </a:xfrm>
          <a:prstGeom prst="roundRect">
            <a:avLst/>
          </a:prstGeom>
          <a:solidFill>
            <a:srgbClr val="FFF2CC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Con </a:t>
            </a:r>
            <a:r>
              <a:rPr lang="es-MX" sz="1400" dirty="0">
                <a:solidFill>
                  <a:schemeClr val="tx1"/>
                </a:solidFill>
              </a:rPr>
              <a:t>los resultados se </a:t>
            </a:r>
            <a:r>
              <a:rPr lang="es-MX" sz="1400" dirty="0" smtClean="0">
                <a:solidFill>
                  <a:schemeClr val="tx1"/>
                </a:solidFill>
              </a:rPr>
              <a:t>fortalecerá:</a:t>
            </a:r>
          </a:p>
          <a:p>
            <a:pPr marL="0" lvl="1" algn="just">
              <a:spcAft>
                <a:spcPts val="600"/>
              </a:spcAft>
            </a:pPr>
            <a:endParaRPr lang="es-MX" sz="500" dirty="0" smtClean="0">
              <a:solidFill>
                <a:schemeClr val="tx1"/>
              </a:solidFill>
            </a:endParaRPr>
          </a:p>
          <a:p>
            <a:pPr marL="742950" lvl="2" indent="-285750" algn="just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es-MX" sz="1400" dirty="0">
                <a:solidFill>
                  <a:schemeClr val="tx1"/>
                </a:solidFill>
              </a:rPr>
              <a:t>La transformación institucional de los procesos y normas asociados a la prestación de los trámites y servicios.</a:t>
            </a:r>
          </a:p>
          <a:p>
            <a:pPr marL="742950" lvl="2" indent="-285750" algn="just"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es-MX" sz="1400" dirty="0" smtClean="0">
                <a:solidFill>
                  <a:schemeClr val="tx1"/>
                </a:solidFill>
              </a:rPr>
              <a:t>La metodología para la medición de la satisfacción.</a:t>
            </a:r>
          </a:p>
          <a:p>
            <a:pPr marL="742950" lvl="2" indent="-285750" algn="just">
              <a:buFont typeface="Calibri" panose="020F0502020204030204" pitchFamily="34" charset="0"/>
              <a:buChar char="‐"/>
            </a:pPr>
            <a:r>
              <a:rPr lang="es-MX" sz="1400" dirty="0" smtClean="0">
                <a:solidFill>
                  <a:schemeClr val="tx1"/>
                </a:solidFill>
              </a:rPr>
              <a:t>La promoción de los mecanismos de participación ciudadana de la SFP.</a:t>
            </a:r>
          </a:p>
          <a:p>
            <a:pPr marL="0" lvl="1" algn="just"/>
            <a:endParaRPr lang="es-MX" sz="800" dirty="0" smtClean="0">
              <a:solidFill>
                <a:schemeClr val="tx1"/>
              </a:solidFill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</a:rPr>
              <a:t>Los resultados se revisarán en coordinación con la COFEMER y las propias instituciones, para contribuir en el diseño de las estrategias de simplificación de trámites y servicios; y se harán públicos.</a:t>
            </a:r>
          </a:p>
        </p:txBody>
      </p:sp>
    </p:spTree>
    <p:extLst>
      <p:ext uri="{BB962C8B-B14F-4D97-AF65-F5344CB8AC3E}">
        <p14:creationId xmlns:p14="http://schemas.microsoft.com/office/powerpoint/2010/main" val="21436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2149</TotalTime>
  <Words>855</Words>
  <Application>Microsoft Office PowerPoint</Application>
  <PresentationFormat>Personalizado</PresentationFormat>
  <Paragraphs>152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Adobe Caslon Pro Bold</vt:lpstr>
      <vt:lpstr>Arial</vt:lpstr>
      <vt:lpstr>Calibri</vt:lpstr>
      <vt:lpstr>Calibri Light</vt:lpstr>
      <vt:lpstr>Soberana Sans</vt:lpstr>
      <vt:lpstr>Times New Roman</vt:lpstr>
      <vt:lpstr>Wingdings</vt:lpstr>
      <vt:lpstr>Tema de Office</vt:lpstr>
      <vt:lpstr>Encuestas a usuarios de trámites y servicios   Semana de la evaluación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Angeles Rios Ariel</dc:creator>
  <cp:lastModifiedBy>Angeles Rios Ariel</cp:lastModifiedBy>
  <cp:revision>387</cp:revision>
  <cp:lastPrinted>2016-05-26T15:13:36Z</cp:lastPrinted>
  <dcterms:created xsi:type="dcterms:W3CDTF">2015-10-14T23:39:31Z</dcterms:created>
  <dcterms:modified xsi:type="dcterms:W3CDTF">2016-05-26T15:14:34Z</dcterms:modified>
</cp:coreProperties>
</file>