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93455" r:id="rId4"/>
  </p:sldMasterIdLst>
  <p:notesMasterIdLst>
    <p:notesMasterId r:id="rId20"/>
  </p:notesMasterIdLst>
  <p:sldIdLst>
    <p:sldId id="256" r:id="rId5"/>
    <p:sldId id="259" r:id="rId6"/>
    <p:sldId id="293" r:id="rId7"/>
    <p:sldId id="295" r:id="rId8"/>
    <p:sldId id="291" r:id="rId9"/>
    <p:sldId id="294" r:id="rId10"/>
    <p:sldId id="301" r:id="rId11"/>
    <p:sldId id="298" r:id="rId12"/>
    <p:sldId id="296" r:id="rId13"/>
    <p:sldId id="299" r:id="rId14"/>
    <p:sldId id="306" r:id="rId15"/>
    <p:sldId id="302" r:id="rId16"/>
    <p:sldId id="303" r:id="rId17"/>
    <p:sldId id="297" r:id="rId18"/>
    <p:sldId id="30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 Angel Mejia Martinez Del Campo" initials="JAMMDC" lastIdx="1" clrIdx="0">
    <p:extLst>
      <p:ext uri="{19B8F6BF-5375-455C-9EA6-DF929625EA0E}">
        <p15:presenceInfo xmlns:p15="http://schemas.microsoft.com/office/powerpoint/2012/main" userId="S-1-5-21-746137067-1454471165-725345543-1422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A29A"/>
    <a:srgbClr val="452D65"/>
    <a:srgbClr val="138C8C"/>
    <a:srgbClr val="B3D235"/>
    <a:srgbClr val="AB9E90"/>
    <a:srgbClr val="FBC093"/>
    <a:srgbClr val="FAB582"/>
    <a:srgbClr val="F89B58"/>
    <a:srgbClr val="6CC493"/>
    <a:srgbClr val="1CB7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83" autoAdjust="0"/>
    <p:restoredTop sz="84654" autoAdjust="0"/>
  </p:normalViewPr>
  <p:slideViewPr>
    <p:cSldViewPr snapToGrid="0" snapToObjects="1">
      <p:cViewPr varScale="1">
        <p:scale>
          <a:sx n="59" d="100"/>
          <a:sy n="59" d="100"/>
        </p:scale>
        <p:origin x="72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504EC-0E1D-40C4-A0EA-B61C609A0B3A}" type="datetimeFigureOut">
              <a:rPr lang="es-MX" smtClean="0"/>
              <a:t>25/05/2016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7E669-417B-4074-9DFB-93E15B6FF6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1762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b.mx/tuevaluas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b.mx/tuevaluas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7E669-417B-4074-9DFB-93E15B6FF65C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28725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1200" dirty="0" smtClean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Gracias a los </a:t>
            </a:r>
            <a:r>
              <a:rPr lang="es-MX" sz="1200" b="1" dirty="0" smtClean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aprendizajes obtenidos </a:t>
            </a:r>
            <a:r>
              <a:rPr lang="es-MX" sz="1200" dirty="0" smtClean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en las fases anteriores de </a:t>
            </a:r>
            <a:r>
              <a:rPr lang="es-MX" sz="1200" b="1" dirty="0" smtClean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Tú Evalúas</a:t>
            </a:r>
            <a:r>
              <a:rPr lang="es-MX" sz="1200" dirty="0" smtClean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, hemos desarrollado una </a:t>
            </a:r>
            <a:r>
              <a:rPr lang="es-MX" sz="1200" b="1" dirty="0" smtClean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plataforma más completa </a:t>
            </a:r>
            <a:r>
              <a:rPr lang="es-MX" sz="1200" dirty="0" smtClean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dónde encontrarás: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7E669-417B-4074-9DFB-93E15B6FF65C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6116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-      Los </a:t>
            </a:r>
            <a:r>
              <a:rPr lang="es-MX" sz="2000" b="1" dirty="0" smtClean="0">
                <a:solidFill>
                  <a:srgbClr val="ED7A79"/>
                </a:solidFill>
                <a:latin typeface="Soberana Sans" panose="02000000000000000000" pitchFamily="50" charset="0"/>
                <a:cs typeface="Adobe Caslon Pro"/>
              </a:rPr>
              <a:t>resultados de encuestas</a:t>
            </a:r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 presentados en </a:t>
            </a:r>
            <a:r>
              <a:rPr lang="es-MX" sz="2000" b="1" dirty="0" smtClean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forma clara </a:t>
            </a:r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y </a:t>
            </a:r>
            <a:r>
              <a:rPr lang="es-MX" sz="2000" b="1" dirty="0" smtClean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accesible</a:t>
            </a:r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s-MX" sz="2000" b="1" dirty="0" smtClean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Filtros temáticos </a:t>
            </a:r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para </a:t>
            </a:r>
            <a:r>
              <a:rPr lang="es-MX" sz="2000" b="1" dirty="0" smtClean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facilitar </a:t>
            </a:r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la </a:t>
            </a:r>
            <a:r>
              <a:rPr lang="es-MX" sz="2000" b="1" dirty="0" smtClean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búsqueda</a:t>
            </a:r>
            <a:r>
              <a:rPr lang="es-MX" sz="2000" b="0" dirty="0" smtClean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s-MX" sz="2000" b="1" dirty="0" smtClean="0">
                <a:solidFill>
                  <a:srgbClr val="ED7A79"/>
                </a:solidFill>
                <a:latin typeface="Soberana Sans" panose="02000000000000000000" pitchFamily="50" charset="0"/>
                <a:cs typeface="Adobe Caslon Pro"/>
              </a:rPr>
              <a:t>Respuestas </a:t>
            </a:r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a las encuestas </a:t>
            </a:r>
            <a:r>
              <a:rPr lang="es-MX" sz="2000" b="1" dirty="0" smtClean="0">
                <a:solidFill>
                  <a:srgbClr val="ED7A79"/>
                </a:solidFill>
                <a:latin typeface="Soberana Sans" panose="02000000000000000000" pitchFamily="50" charset="0"/>
                <a:cs typeface="Adobe Caslon Pro"/>
              </a:rPr>
              <a:t>actualizadas </a:t>
            </a:r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en </a:t>
            </a:r>
            <a:r>
              <a:rPr lang="es-MX" sz="2000" b="1" dirty="0" smtClean="0">
                <a:solidFill>
                  <a:srgbClr val="ED7A79"/>
                </a:solidFill>
                <a:latin typeface="Soberana Sans" panose="02000000000000000000" pitchFamily="50" charset="0"/>
                <a:cs typeface="Adobe Caslon Pro"/>
              </a:rPr>
              <a:t>tiempo real</a:t>
            </a:r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#Datos Abiertos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2000" b="0" dirty="0" smtClean="0">
              <a:solidFill>
                <a:schemeClr val="bg1">
                  <a:lumMod val="50000"/>
                </a:schemeClr>
              </a:solidFill>
              <a:latin typeface="Soberana Sans" panose="02000000000000000000" pitchFamily="50" charset="0"/>
              <a:cs typeface="Adobe Caslon Pro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000" b="0" dirty="0" smtClean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Esto</a:t>
            </a:r>
            <a:r>
              <a:rPr lang="es-MX" sz="2000" b="0" baseline="0" dirty="0" smtClean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 se debe poder mostrar online en la versión beta que ya está migrada (la revisamos hoy con Gob.mx):</a:t>
            </a:r>
          </a:p>
          <a:p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 entrar a </a:t>
            </a:r>
            <a:r>
              <a:rPr lang="es-MX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www.gob.mx/tuevaluas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MX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User</a:t>
            </a:r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s-MX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gobmx.tuevaluas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MX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Pwd</a:t>
            </a:r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IrdAvhetLej1</a:t>
            </a:r>
          </a:p>
          <a:p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Pero dejo aquí las capturas, por si te es más fácil.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2000" b="0" baseline="0" dirty="0" smtClean="0">
              <a:solidFill>
                <a:schemeClr val="bg1">
                  <a:lumMod val="50000"/>
                </a:schemeClr>
              </a:solidFill>
              <a:latin typeface="Soberana Sans" panose="02000000000000000000" pitchFamily="50" charset="0"/>
              <a:cs typeface="Adobe Caslon Pro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2000" dirty="0" smtClean="0">
              <a:solidFill>
                <a:schemeClr val="bg1">
                  <a:lumMod val="50000"/>
                </a:schemeClr>
              </a:solidFill>
              <a:latin typeface="Soberana Sans" panose="02000000000000000000" pitchFamily="50" charset="0"/>
              <a:cs typeface="Adobe Caslon Pro"/>
            </a:endParaRP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7E669-417B-4074-9DFB-93E15B6FF65C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89623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1200" b="1" dirty="0" smtClean="0">
                <a:solidFill>
                  <a:srgbClr val="ED7A79"/>
                </a:solidFill>
                <a:latin typeface="Soberana Sans" panose="02000000000000000000" pitchFamily="50" charset="0"/>
                <a:cs typeface="Adobe Caslon Pro"/>
              </a:rPr>
              <a:t>Se puede</a:t>
            </a:r>
            <a:r>
              <a:rPr lang="es-MX" sz="1200" b="1" baseline="0" dirty="0" smtClean="0">
                <a:solidFill>
                  <a:srgbClr val="ED7A79"/>
                </a:solidFill>
                <a:latin typeface="Soberana Sans" panose="02000000000000000000" pitchFamily="50" charset="0"/>
                <a:cs typeface="Adobe Caslon Pro"/>
              </a:rPr>
              <a:t> localizar, desde los resultados de la encuesta, la información del desempeño del PP, </a:t>
            </a:r>
            <a:r>
              <a:rPr lang="es-MX" sz="1200" dirty="0" smtClean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con las </a:t>
            </a:r>
            <a:r>
              <a:rPr lang="es-MX" sz="1200" b="1" dirty="0" smtClean="0">
                <a:solidFill>
                  <a:srgbClr val="ED7A79"/>
                </a:solidFill>
                <a:latin typeface="Soberana Sans" panose="02000000000000000000" pitchFamily="50" charset="0"/>
                <a:cs typeface="Adobe Caslon Pro"/>
              </a:rPr>
              <a:t>fichas de desempeño</a:t>
            </a:r>
            <a:r>
              <a:rPr lang="es-MX" sz="1200" dirty="0" smtClean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 de los programas en el Portal de </a:t>
            </a:r>
            <a:r>
              <a:rPr lang="es-MX" sz="1200" dirty="0" err="1" smtClean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Tranparencia</a:t>
            </a:r>
            <a:r>
              <a:rPr lang="es-MX" sz="1200" dirty="0" smtClean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 Presupuestaria.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7E669-417B-4074-9DFB-93E15B6FF65C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65000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7E669-417B-4074-9DFB-93E15B6FF65C}" type="slidenum">
              <a:rPr lang="es-MX" smtClean="0"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97838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7E669-417B-4074-9DFB-93E15B6FF65C}" type="slidenum">
              <a:rPr lang="es-MX" smtClean="0"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4752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7E669-417B-4074-9DFB-93E15B6FF65C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3295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7E669-417B-4074-9DFB-93E15B6FF65C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3904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7E669-417B-4074-9DFB-93E15B6FF65C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754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7E669-417B-4074-9DFB-93E15B6FF65C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7157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7E669-417B-4074-9DFB-93E15B6FF65C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765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7E669-417B-4074-9DFB-93E15B6FF65C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3113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 entrar a </a:t>
            </a:r>
            <a:r>
              <a:rPr lang="es-MX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www.gob.mx/tuevaluas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s-MX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User</a:t>
            </a:r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s-MX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gobmx.tuevaluas</a:t>
            </a:r>
            <a:endParaRPr lang="es-MX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s-MX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Pwd</a:t>
            </a:r>
            <a:r>
              <a:rPr lang="es-MX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IrdAvhetLej1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7E669-417B-4074-9DFB-93E15B6FF65C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6645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7E669-417B-4074-9DFB-93E15B6FF65C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680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4F4F-CA03-455C-9F25-1494323C2537}" type="datetime1">
              <a:rPr lang="en-US" smtClean="0"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2000" kern="1200">
                <a:solidFill>
                  <a:srgbClr val="807F83"/>
                </a:solidFill>
                <a:latin typeface="Trajan Pro"/>
                <a:ea typeface="+mj-ea"/>
                <a:cs typeface="Trajan Pro"/>
              </a:defRPr>
            </a:lvl1pPr>
          </a:lstStyle>
          <a:p>
            <a:r>
              <a:rPr lang="en-US" smtClean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37C-2016-47DD-AF11-A181A8BDAF41}" type="datetime1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err="1" smtClean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23622"/>
            <a:ext cx="2057400" cy="4502541"/>
          </a:xfrm>
        </p:spPr>
        <p:txBody>
          <a:bodyPr vert="eaVert"/>
          <a:lstStyle>
            <a:lvl1pPr>
              <a:defRPr>
                <a:solidFill>
                  <a:srgbClr val="807F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23622"/>
            <a:ext cx="6019800" cy="450254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77E7-3F94-49E3-8976-FD25B2AE2316}" type="datetime1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2000" kern="1200">
                <a:solidFill>
                  <a:srgbClr val="807F83"/>
                </a:solidFill>
                <a:latin typeface="Trajan Pro"/>
                <a:ea typeface="+mj-ea"/>
                <a:cs typeface="Trajan Pro"/>
              </a:defRPr>
            </a:lvl1pPr>
          </a:lstStyle>
          <a:p>
            <a:r>
              <a:rPr lang="en-US" smtClean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079F-7A73-4FE2-ADCE-E9572CC6E374}" type="datetime1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err="1" smtClean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807F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9683-7901-4EFA-B507-8D666EA76B65}" type="datetime1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2000" kern="1200">
                <a:solidFill>
                  <a:srgbClr val="807F83"/>
                </a:solidFill>
                <a:latin typeface="Trajan Pro"/>
                <a:ea typeface="+mj-ea"/>
                <a:cs typeface="Trajan Pro"/>
              </a:defRPr>
            </a:lvl1pPr>
          </a:lstStyle>
          <a:p>
            <a:r>
              <a:rPr lang="en-US" smtClean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HC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784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0300" y="1600200"/>
            <a:ext cx="3746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2885-2EFD-46A7-9D50-29B23B9D6B49}" type="datetime1">
              <a:rPr lang="en-US" smtClean="0"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err="1" smtClean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8100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81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4900" y="1535113"/>
            <a:ext cx="37719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4900" y="2174875"/>
            <a:ext cx="37719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0494-8216-42C0-98EF-D1E3E9B5DB9B}" type="datetime1">
              <a:rPr lang="en-US" smtClean="0"/>
              <a:t>5/25/2016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err="1" smtClean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61B72-A127-4BAA-A275-A2D8F4DCC88C}" type="datetime1">
              <a:rPr lang="en-US" smtClean="0"/>
              <a:t>5/25/2016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err="1" smtClean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5915-9F75-4661-9E0D-7BDE8E5D7A43}" type="datetime1">
              <a:rPr lang="en-US" smtClean="0"/>
              <a:t>5/25/2016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err="1" smtClean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6900" y="1767944"/>
            <a:ext cx="4286250" cy="4358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67944"/>
            <a:ext cx="3784600" cy="4358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FDCB-3369-4C00-B3E2-6EE5A44AD4D5}" type="datetime1">
              <a:rPr lang="en-US" smtClean="0"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err="1" smtClean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59703"/>
            <a:ext cx="5486400" cy="306787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3D5E-F9B8-4D85-AE7D-8C12096058FB}" type="datetime1">
              <a:rPr lang="en-US" smtClean="0"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2000" kern="1200">
                <a:solidFill>
                  <a:srgbClr val="807F83"/>
                </a:solidFill>
                <a:latin typeface="Trajan Pro"/>
                <a:ea typeface="+mj-ea"/>
                <a:cs typeface="Trajan Pro"/>
              </a:defRPr>
            </a:lvl1pPr>
          </a:lstStyle>
          <a:p>
            <a:r>
              <a:rPr lang="en-US" smtClean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 userDrawn="1"/>
        </p:nvSpPr>
        <p:spPr>
          <a:xfrm>
            <a:off x="457200" y="274638"/>
            <a:ext cx="6007999" cy="1143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Imagen 7" descr="Escudo Nacional de los Estados Unidos Mexicanos"/>
          <p:cNvPicPr>
            <a:picLocks noChangeAspect="1"/>
          </p:cNvPicPr>
          <p:nvPr userDrawn="1"/>
        </p:nvPicPr>
        <p:blipFill>
          <a:blip r:embed="rId13">
            <a:lum bright="70000" contrast="-70000"/>
            <a:alphaModFix am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034" y="3008162"/>
            <a:ext cx="2857323" cy="2880000"/>
          </a:xfrm>
          <a:prstGeom prst="rect">
            <a:avLst/>
          </a:prstGeom>
          <a:blipFill rotWithShape="0">
            <a:blip r:embed="rId14">
              <a:lum bright="70000" contrast="-70000"/>
              <a:alphaModFix amt="28000"/>
            </a:blip>
            <a:stretch>
              <a:fillRect/>
            </a:stretch>
          </a:blip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err="1" smtClean="0"/>
              <a:t>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dobe Caslon Pro"/>
                <a:cs typeface="Adobe Caslon Pro"/>
              </a:defRPr>
            </a:lvl1pPr>
          </a:lstStyle>
          <a:p>
            <a:fld id="{CB30A23A-768F-43A1-A503-4C527C7CC8FA}" type="datetime1">
              <a:rPr lang="en-US" smtClean="0"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dobe Caslon Pro"/>
                <a:cs typeface="Adobe Caslon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dobe Caslon Pro"/>
                <a:cs typeface="Adobe Caslon Pro"/>
              </a:defRPr>
            </a:lvl1pPr>
          </a:lstStyle>
          <a:p>
            <a:fld id="{2066355A-084C-D24E-9AD2-7E4FC41EA627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21" name="Conector recto 20" descr="Barra de sepración roja"/>
          <p:cNvCxnSpPr/>
          <p:nvPr userDrawn="1"/>
        </p:nvCxnSpPr>
        <p:spPr>
          <a:xfrm>
            <a:off x="457200" y="1457364"/>
            <a:ext cx="8229600" cy="0"/>
          </a:xfrm>
          <a:prstGeom prst="line">
            <a:avLst/>
          </a:prstGeom>
          <a:ln>
            <a:solidFill>
              <a:srgbClr val="BE0F3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ángulo 21" descr="Pleca en color gris inferior"/>
          <p:cNvSpPr/>
          <p:nvPr userDrawn="1"/>
        </p:nvSpPr>
        <p:spPr>
          <a:xfrm>
            <a:off x="457200" y="6126163"/>
            <a:ext cx="8229600" cy="230187"/>
          </a:xfrm>
          <a:prstGeom prst="rect">
            <a:avLst/>
          </a:prstGeom>
          <a:solidFill>
            <a:srgbClr val="807F8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457200" rtl="0" eaLnBrk="1" latinLnBrk="0" hangingPunct="1">
        <a:spcBef>
          <a:spcPct val="0"/>
        </a:spcBef>
        <a:buNone/>
        <a:defRPr sz="2000" kern="1200">
          <a:solidFill>
            <a:srgbClr val="807F83"/>
          </a:solidFill>
          <a:latin typeface="Trajan Pro"/>
          <a:ea typeface="+mj-ea"/>
          <a:cs typeface="Trajan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807F83"/>
          </a:solidFill>
          <a:latin typeface="Adobe Caslon Pro"/>
          <a:ea typeface="+mn-ea"/>
          <a:cs typeface="Adobe Caslon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807F83"/>
          </a:solidFill>
          <a:latin typeface="Adobe Caslon Pro"/>
          <a:ea typeface="+mn-ea"/>
          <a:cs typeface="Adobe Caslon 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807F83"/>
          </a:solidFill>
          <a:latin typeface="Adobe Caslon Pro"/>
          <a:ea typeface="+mn-ea"/>
          <a:cs typeface="Adobe Caslon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807F83"/>
          </a:solidFill>
          <a:latin typeface="Adobe Caslon Pro"/>
          <a:ea typeface="+mn-ea"/>
          <a:cs typeface="Adobe Caslon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807F83"/>
          </a:solidFill>
          <a:latin typeface="Adobe Caslon Pro"/>
          <a:ea typeface="+mn-ea"/>
          <a:cs typeface="Adobe Caslon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gob.mx/tuevalua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 descr="Pleca en color gris"/>
          <p:cNvSpPr/>
          <p:nvPr/>
        </p:nvSpPr>
        <p:spPr>
          <a:xfrm>
            <a:off x="0" y="3366535"/>
            <a:ext cx="9144000" cy="3491465"/>
          </a:xfrm>
          <a:prstGeom prst="rect">
            <a:avLst/>
          </a:prstGeom>
          <a:solidFill>
            <a:srgbClr val="807F8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2" name="Imagen 11" descr="Logotipo de la Secretaría de Hacienda y Crédito Público (SHCP)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008" y="473328"/>
            <a:ext cx="2001190" cy="2314584"/>
          </a:xfrm>
          <a:prstGeom prst="rect">
            <a:avLst/>
          </a:prstGeom>
        </p:spPr>
      </p:pic>
      <p:grpSp>
        <p:nvGrpSpPr>
          <p:cNvPr id="14" name="Agrupar 15"/>
          <p:cNvGrpSpPr>
            <a:grpSpLocks/>
          </p:cNvGrpSpPr>
          <p:nvPr/>
        </p:nvGrpSpPr>
        <p:grpSpPr bwMode="auto">
          <a:xfrm>
            <a:off x="161927" y="5006703"/>
            <a:ext cx="665163" cy="57150"/>
            <a:chOff x="1885284" y="4385501"/>
            <a:chExt cx="1471076" cy="39014"/>
          </a:xfrm>
        </p:grpSpPr>
        <p:cxnSp>
          <p:nvCxnSpPr>
            <p:cNvPr id="15" name="Conector recto 14"/>
            <p:cNvCxnSpPr/>
            <p:nvPr/>
          </p:nvCxnSpPr>
          <p:spPr>
            <a:xfrm>
              <a:off x="1885284" y="4385501"/>
              <a:ext cx="1471076" cy="0"/>
            </a:xfrm>
            <a:prstGeom prst="line">
              <a:avLst/>
            </a:prstGeom>
            <a:ln w="6350" cmpd="sng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16"/>
            <p:cNvCxnSpPr/>
            <p:nvPr/>
          </p:nvCxnSpPr>
          <p:spPr>
            <a:xfrm>
              <a:off x="1885284" y="4424515"/>
              <a:ext cx="1471076" cy="0"/>
            </a:xfrm>
            <a:prstGeom prst="line">
              <a:avLst/>
            </a:prstGeom>
            <a:ln w="6350" cmpd="sng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Agrupar 15"/>
          <p:cNvGrpSpPr>
            <a:grpSpLocks/>
          </p:cNvGrpSpPr>
          <p:nvPr/>
        </p:nvGrpSpPr>
        <p:grpSpPr bwMode="auto">
          <a:xfrm>
            <a:off x="8316913" y="5005910"/>
            <a:ext cx="665162" cy="58737"/>
            <a:chOff x="1885284" y="4385501"/>
            <a:chExt cx="1471076" cy="39014"/>
          </a:xfrm>
        </p:grpSpPr>
        <p:cxnSp>
          <p:nvCxnSpPr>
            <p:cNvPr id="22" name="Conector recto 10"/>
            <p:cNvCxnSpPr/>
            <p:nvPr/>
          </p:nvCxnSpPr>
          <p:spPr>
            <a:xfrm>
              <a:off x="1885284" y="4385501"/>
              <a:ext cx="1471076" cy="0"/>
            </a:xfrm>
            <a:prstGeom prst="line">
              <a:avLst/>
            </a:prstGeom>
            <a:ln w="6350" cmpd="sng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12"/>
            <p:cNvCxnSpPr/>
            <p:nvPr/>
          </p:nvCxnSpPr>
          <p:spPr>
            <a:xfrm>
              <a:off x="1885284" y="4424515"/>
              <a:ext cx="1471076" cy="0"/>
            </a:xfrm>
            <a:prstGeom prst="line">
              <a:avLst/>
            </a:prstGeom>
            <a:ln w="6350" cmpd="sng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CuadroTexto 1"/>
          <p:cNvSpPr txBox="1"/>
          <p:nvPr/>
        </p:nvSpPr>
        <p:spPr>
          <a:xfrm>
            <a:off x="7368694" y="6192170"/>
            <a:ext cx="1192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Mayo 2016</a:t>
            </a:r>
            <a:endParaRPr lang="es-MX" sz="1400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665165" y="4821243"/>
            <a:ext cx="74898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solidFill>
                  <a:srgbClr val="FFFFFF"/>
                </a:solidFill>
                <a:latin typeface="Soberana Titular" panose="02000000000000000000" pitchFamily="50" charset="0"/>
                <a:ea typeface="Trajan Pro" pitchFamily="18" charset="0"/>
                <a:cs typeface="Trajan Pro" pitchFamily="18" charset="0"/>
              </a:rPr>
              <a:t> </a:t>
            </a:r>
            <a:r>
              <a:rPr lang="es-MX" sz="2400" dirty="0" smtClean="0">
                <a:solidFill>
                  <a:srgbClr val="FFFFFF"/>
                </a:solidFill>
                <a:latin typeface="Soberana Titular" panose="02000000000000000000" pitchFamily="50" charset="0"/>
                <a:ea typeface="Trajan Pro" pitchFamily="18" charset="0"/>
                <a:cs typeface="Trajan Pro" pitchFamily="18" charset="0"/>
              </a:rPr>
              <a:t>Tú Evalúas</a:t>
            </a:r>
            <a:endParaRPr lang="es-MX" sz="2400" dirty="0">
              <a:solidFill>
                <a:srgbClr val="FFFFFF"/>
              </a:solidFill>
              <a:latin typeface="Soberana Titular" panose="02000000000000000000" pitchFamily="50" charset="0"/>
              <a:ea typeface="Trajan Pro" pitchFamily="18" charset="0"/>
              <a:cs typeface="Traja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3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388165"/>
            <a:ext cx="8229600" cy="555786"/>
          </a:xfrm>
        </p:spPr>
        <p:txBody>
          <a:bodyPr/>
          <a:lstStyle/>
          <a:p>
            <a:r>
              <a:rPr lang="es-MX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berana Sans Light" panose="02000000000000000000" pitchFamily="50" charset="0"/>
              </a:rPr>
              <a:t>Segunda </a:t>
            </a:r>
            <a:r>
              <a:rPr lang="es-MX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oberana Sans Light" panose="02000000000000000000" pitchFamily="50" charset="0"/>
              </a:rPr>
              <a:t>Iteración: Aprendizaje</a:t>
            </a:r>
          </a:p>
        </p:txBody>
      </p:sp>
      <p:cxnSp>
        <p:nvCxnSpPr>
          <p:cNvPr id="3" name="Conector recto 2"/>
          <p:cNvCxnSpPr/>
          <p:nvPr/>
        </p:nvCxnSpPr>
        <p:spPr>
          <a:xfrm flipH="1">
            <a:off x="457200" y="951727"/>
            <a:ext cx="8229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Marcador de número de diapositiva 36"/>
          <p:cNvSpPr txBox="1">
            <a:spLocks/>
          </p:cNvSpPr>
          <p:nvPr/>
        </p:nvSpPr>
        <p:spPr>
          <a:xfrm>
            <a:off x="7010400" y="650033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1CB78D"/>
                </a:solidFill>
                <a:latin typeface="Soberana Sans" panose="02000000000000000000" pitchFamily="50" charset="0"/>
              </a:rPr>
              <a:t>9</a:t>
            </a:r>
            <a:endParaRPr lang="en-US" dirty="0">
              <a:solidFill>
                <a:srgbClr val="1CB78D"/>
              </a:solidFill>
              <a:latin typeface="Soberana Sans" panose="02000000000000000000" pitchFamily="50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57200" y="1829317"/>
            <a:ext cx="83236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Existen </a:t>
            </a:r>
            <a:r>
              <a:rPr lang="es-MX" sz="2000" b="1" dirty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dependencias </a:t>
            </a:r>
            <a:r>
              <a:rPr lang="es-MX" sz="2000" dirty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de la Administración Pública Federal que están </a:t>
            </a:r>
            <a:r>
              <a:rPr lang="es-MX" sz="2000" b="1" dirty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usando medios electrónicos </a:t>
            </a:r>
            <a:r>
              <a:rPr lang="es-MX" sz="2000" dirty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para </a:t>
            </a:r>
            <a:r>
              <a:rPr lang="es-MX" sz="2000" b="1" dirty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enviar encuestas</a:t>
            </a:r>
            <a:r>
              <a:rPr lang="es-MX" sz="2000" dirty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. </a:t>
            </a: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s-MX" sz="2000" b="1" dirty="0" smtClean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Se </a:t>
            </a:r>
            <a:r>
              <a:rPr lang="es-MX" sz="2000" b="1" dirty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necesita </a:t>
            </a:r>
            <a:r>
              <a:rPr lang="es-MX" sz="2000" b="1" dirty="0" smtClean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conocer </a:t>
            </a:r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qué </a:t>
            </a:r>
            <a:r>
              <a:rPr lang="es-MX" sz="2000" b="1" dirty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encuestas ya se realizan </a:t>
            </a:r>
            <a:r>
              <a:rPr lang="es-MX" sz="2000" dirty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en la Administración Pública Federal y cómo </a:t>
            </a:r>
            <a:r>
              <a:rPr lang="es-MX" sz="2000" b="1" dirty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integran la satisfacción ciudadana</a:t>
            </a:r>
            <a:r>
              <a:rPr lang="es-MX" sz="2000" dirty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. </a:t>
            </a: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Aún </a:t>
            </a:r>
            <a:r>
              <a:rPr lang="es-MX" sz="2000" dirty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se pueden </a:t>
            </a:r>
            <a:r>
              <a:rPr lang="es-MX" sz="2000" b="1" dirty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incorporar nuevas funcionalidades </a:t>
            </a:r>
            <a:r>
              <a:rPr lang="es-MX" sz="2000" dirty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para </a:t>
            </a:r>
            <a:r>
              <a:rPr lang="es-MX" sz="2000" b="1" dirty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mejorar la operación</a:t>
            </a:r>
            <a:r>
              <a:rPr lang="es-MX" sz="2000" dirty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 de </a:t>
            </a:r>
            <a:r>
              <a:rPr lang="es-MX" sz="2000" b="1" dirty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Tú Evalúas</a:t>
            </a:r>
            <a:r>
              <a:rPr lang="es-MX" sz="2000" dirty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958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388165"/>
            <a:ext cx="8229600" cy="555786"/>
          </a:xfrm>
        </p:spPr>
        <p:txBody>
          <a:bodyPr/>
          <a:lstStyle/>
          <a:p>
            <a:r>
              <a:rPr lang="es-MX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berana Sans Light" panose="02000000000000000000" pitchFamily="50" charset="0"/>
              </a:rPr>
              <a:t>Tú </a:t>
            </a:r>
            <a:r>
              <a:rPr lang="es-MX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berana Sans Light" panose="02000000000000000000" pitchFamily="50" charset="0"/>
              </a:rPr>
              <a:t>Evalúas </a:t>
            </a:r>
            <a:r>
              <a:rPr lang="es-MX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berana Sans Light" panose="02000000000000000000" pitchFamily="50" charset="0"/>
              </a:rPr>
              <a:t>hoy </a:t>
            </a:r>
            <a:endParaRPr lang="es-MX" sz="2400" b="1" dirty="0">
              <a:solidFill>
                <a:schemeClr val="tx1">
                  <a:lumMod val="50000"/>
                  <a:lumOff val="50000"/>
                </a:schemeClr>
              </a:solidFill>
              <a:latin typeface="Soberana Sans Light" panose="02000000000000000000" pitchFamily="50" charset="0"/>
            </a:endParaRPr>
          </a:p>
        </p:txBody>
      </p:sp>
      <p:cxnSp>
        <p:nvCxnSpPr>
          <p:cNvPr id="3" name="Conector recto 2"/>
          <p:cNvCxnSpPr/>
          <p:nvPr/>
        </p:nvCxnSpPr>
        <p:spPr>
          <a:xfrm flipH="1">
            <a:off x="457200" y="951727"/>
            <a:ext cx="8229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Marcador de número de diapositiva 36"/>
          <p:cNvSpPr txBox="1">
            <a:spLocks/>
          </p:cNvSpPr>
          <p:nvPr/>
        </p:nvSpPr>
        <p:spPr>
          <a:xfrm>
            <a:off x="7010400" y="650033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1CB78D"/>
                </a:solidFill>
                <a:latin typeface="Soberana Sans" panose="02000000000000000000" pitchFamily="50" charset="0"/>
              </a:rPr>
              <a:t>9</a:t>
            </a:r>
            <a:endParaRPr lang="en-US" dirty="0">
              <a:solidFill>
                <a:srgbClr val="1CB78D"/>
              </a:solidFill>
              <a:latin typeface="Soberana Sans" panose="02000000000000000000" pitchFamily="50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364730"/>
            <a:ext cx="8229600" cy="4731671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1580940" y="4614168"/>
            <a:ext cx="63070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 </a:t>
            </a:r>
            <a:endParaRPr lang="es-MX" sz="2000" dirty="0">
              <a:solidFill>
                <a:schemeClr val="bg1">
                  <a:lumMod val="50000"/>
                </a:schemeClr>
              </a:solidFill>
              <a:latin typeface="Soberana Sans" panose="02000000000000000000" pitchFamily="50" charset="0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278460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-280867"/>
            <a:ext cx="1893849" cy="1893849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388165"/>
            <a:ext cx="6776357" cy="555786"/>
          </a:xfrm>
        </p:spPr>
        <p:txBody>
          <a:bodyPr/>
          <a:lstStyle/>
          <a:p>
            <a:r>
              <a:rPr lang="es-MX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berana Sans Light" panose="02000000000000000000" pitchFamily="50" charset="0"/>
              </a:rPr>
              <a:t>Tú evalúas en            </a:t>
            </a:r>
            <a:endParaRPr lang="es-MX" sz="2400" b="1" dirty="0">
              <a:solidFill>
                <a:schemeClr val="tx1">
                  <a:lumMod val="50000"/>
                  <a:lumOff val="50000"/>
                </a:schemeClr>
              </a:solidFill>
              <a:latin typeface="Soberana Sans Light" panose="02000000000000000000" pitchFamily="50" charset="0"/>
            </a:endParaRPr>
          </a:p>
        </p:txBody>
      </p:sp>
      <p:cxnSp>
        <p:nvCxnSpPr>
          <p:cNvPr id="3" name="Conector recto 2"/>
          <p:cNvCxnSpPr/>
          <p:nvPr/>
        </p:nvCxnSpPr>
        <p:spPr>
          <a:xfrm flipH="1">
            <a:off x="457200" y="951727"/>
            <a:ext cx="8229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Marcador de número de diapositiva 36"/>
          <p:cNvSpPr txBox="1">
            <a:spLocks/>
          </p:cNvSpPr>
          <p:nvPr/>
        </p:nvSpPr>
        <p:spPr>
          <a:xfrm>
            <a:off x="7010400" y="650033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1CB78D"/>
                </a:solidFill>
                <a:latin typeface="Soberana Sans" panose="02000000000000000000" pitchFamily="50" charset="0"/>
              </a:rPr>
              <a:t>10</a:t>
            </a:r>
            <a:endParaRPr lang="en-US" dirty="0">
              <a:solidFill>
                <a:srgbClr val="1CB78D"/>
              </a:solidFill>
              <a:latin typeface="Soberana Sans" panose="02000000000000000000" pitchFamily="50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492" y="943951"/>
            <a:ext cx="5156941" cy="431519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0026" y="2423711"/>
            <a:ext cx="4361106" cy="4068026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92208" y="5690774"/>
            <a:ext cx="303910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defTabSz="914400">
              <a:spcBef>
                <a:spcPct val="50000"/>
              </a:spcBef>
              <a:defRPr/>
            </a:pPr>
            <a:r>
              <a:rPr lang="es-MX" sz="2600" b="1" dirty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#</a:t>
            </a:r>
            <a:r>
              <a:rPr lang="es-MX" sz="2600" b="1" dirty="0" err="1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DatosAbiertos</a:t>
            </a:r>
            <a:endParaRPr lang="es-MX" sz="2600" b="1" dirty="0">
              <a:solidFill>
                <a:srgbClr val="FF7574"/>
              </a:solidFill>
              <a:latin typeface="Soberana Sans" panose="02000000000000000000" pitchFamily="50" charset="0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319594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388165"/>
            <a:ext cx="8229600" cy="555786"/>
          </a:xfrm>
        </p:spPr>
        <p:txBody>
          <a:bodyPr/>
          <a:lstStyle/>
          <a:p>
            <a:r>
              <a:rPr lang="es-MX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Soberana Sans Light" panose="02000000000000000000" pitchFamily="50" charset="0"/>
              </a:rPr>
              <a:t>Iinformación</a:t>
            </a:r>
            <a:r>
              <a:rPr lang="es-MX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berana Sans Light" panose="02000000000000000000" pitchFamily="50" charset="0"/>
              </a:rPr>
              <a:t> del Desempeño</a:t>
            </a:r>
            <a:endParaRPr lang="es-MX" sz="2400" b="1" dirty="0">
              <a:solidFill>
                <a:schemeClr val="tx1">
                  <a:lumMod val="50000"/>
                  <a:lumOff val="50000"/>
                </a:schemeClr>
              </a:solidFill>
              <a:latin typeface="Soberana Sans Light" panose="02000000000000000000" pitchFamily="50" charset="0"/>
            </a:endParaRPr>
          </a:p>
        </p:txBody>
      </p:sp>
      <p:cxnSp>
        <p:nvCxnSpPr>
          <p:cNvPr id="3" name="Conector recto 2"/>
          <p:cNvCxnSpPr/>
          <p:nvPr/>
        </p:nvCxnSpPr>
        <p:spPr>
          <a:xfrm flipH="1">
            <a:off x="457200" y="951727"/>
            <a:ext cx="8229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Marcador de número de diapositiva 36"/>
          <p:cNvSpPr txBox="1">
            <a:spLocks/>
          </p:cNvSpPr>
          <p:nvPr/>
        </p:nvSpPr>
        <p:spPr>
          <a:xfrm>
            <a:off x="7010400" y="650033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1CB78D"/>
                </a:solidFill>
                <a:latin typeface="Soberana Sans" panose="02000000000000000000" pitchFamily="50" charset="0"/>
              </a:rPr>
              <a:t>11</a:t>
            </a:r>
            <a:endParaRPr lang="en-US" dirty="0">
              <a:solidFill>
                <a:srgbClr val="1CB78D"/>
              </a:solidFill>
              <a:latin typeface="Soberana Sans" panose="02000000000000000000" pitchFamily="50" charset="0"/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483" y="1017475"/>
            <a:ext cx="7859242" cy="1457384"/>
          </a:xfrm>
          <a:prstGeom prst="rect">
            <a:avLst/>
          </a:prstGeom>
        </p:spPr>
      </p:pic>
      <p:sp>
        <p:nvSpPr>
          <p:cNvPr id="17" name="Rectángulo 16"/>
          <p:cNvSpPr/>
          <p:nvPr/>
        </p:nvSpPr>
        <p:spPr>
          <a:xfrm>
            <a:off x="443408" y="1471436"/>
            <a:ext cx="824339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.</a:t>
            </a:r>
            <a:endParaRPr lang="es-MX" sz="2000" dirty="0">
              <a:solidFill>
                <a:schemeClr val="bg1">
                  <a:lumMod val="50000"/>
                </a:schemeClr>
              </a:solidFill>
              <a:latin typeface="Soberana Sans" panose="02000000000000000000" pitchFamily="50" charset="0"/>
              <a:cs typeface="Adobe Caslon Pro"/>
            </a:endParaRPr>
          </a:p>
          <a:p>
            <a:pPr marL="742950" lvl="1" indent="-285750" algn="ctr">
              <a:spcBef>
                <a:spcPct val="50000"/>
              </a:spcBef>
              <a:buFontTx/>
              <a:buChar char="-"/>
              <a:defRPr/>
            </a:pPr>
            <a:endParaRPr lang="es-MX" sz="2000" dirty="0">
              <a:solidFill>
                <a:schemeClr val="bg1">
                  <a:lumMod val="50000"/>
                </a:schemeClr>
              </a:solidFill>
              <a:latin typeface="Soberana Sans" panose="02000000000000000000" pitchFamily="50" charset="0"/>
              <a:cs typeface="Adobe Caslon Pro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3460" y="2287602"/>
            <a:ext cx="6862855" cy="4212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1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388165"/>
            <a:ext cx="8229600" cy="555786"/>
          </a:xfrm>
        </p:spPr>
        <p:txBody>
          <a:bodyPr/>
          <a:lstStyle/>
          <a:p>
            <a:r>
              <a:rPr lang="es-MX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berana Sans Light" panose="02000000000000000000" pitchFamily="50" charset="0"/>
              </a:rPr>
              <a:t>Próximos pasos</a:t>
            </a:r>
            <a:endParaRPr lang="es-MX" sz="2400" b="1" dirty="0">
              <a:solidFill>
                <a:schemeClr val="tx1">
                  <a:lumMod val="50000"/>
                  <a:lumOff val="50000"/>
                </a:schemeClr>
              </a:solidFill>
              <a:latin typeface="Soberana Sans Light" panose="02000000000000000000" pitchFamily="50" charset="0"/>
            </a:endParaRPr>
          </a:p>
        </p:txBody>
      </p:sp>
      <p:cxnSp>
        <p:nvCxnSpPr>
          <p:cNvPr id="3" name="Conector recto 2"/>
          <p:cNvCxnSpPr/>
          <p:nvPr/>
        </p:nvCxnSpPr>
        <p:spPr>
          <a:xfrm flipH="1">
            <a:off x="457200" y="951727"/>
            <a:ext cx="8229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Marcador de número de diapositiva 36"/>
          <p:cNvSpPr txBox="1">
            <a:spLocks/>
          </p:cNvSpPr>
          <p:nvPr/>
        </p:nvSpPr>
        <p:spPr>
          <a:xfrm>
            <a:off x="7010400" y="650033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1CB78D"/>
                </a:solidFill>
                <a:latin typeface="Soberana Sans" panose="02000000000000000000" pitchFamily="50" charset="0"/>
              </a:rPr>
              <a:t>15</a:t>
            </a:r>
            <a:endParaRPr lang="en-US" dirty="0">
              <a:solidFill>
                <a:srgbClr val="1CB78D"/>
              </a:solidFill>
              <a:latin typeface="Soberana Sans" panose="02000000000000000000" pitchFamily="50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10198" y="1752373"/>
            <a:ext cx="832360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MX" sz="2000" dirty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Con el objetivo de </a:t>
            </a:r>
            <a:r>
              <a:rPr lang="es-MX" sz="2000" b="1" dirty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mejorar</a:t>
            </a:r>
            <a:r>
              <a:rPr lang="es-MX" sz="2000" dirty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 el </a:t>
            </a:r>
            <a:r>
              <a:rPr lang="es-MX" sz="2000" b="1" dirty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alcance e impacto</a:t>
            </a:r>
            <a:r>
              <a:rPr lang="es-MX" sz="2000" dirty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 de </a:t>
            </a:r>
            <a:r>
              <a:rPr lang="es-MX" sz="2000" b="1" dirty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Tú Evalúas</a:t>
            </a:r>
            <a:r>
              <a:rPr lang="es-MX" sz="2000" dirty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, los </a:t>
            </a:r>
            <a:r>
              <a:rPr lang="es-MX" sz="2000" b="1" dirty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próximos pasos</a:t>
            </a:r>
            <a:r>
              <a:rPr lang="es-MX" sz="2000" dirty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 consisten en</a:t>
            </a:r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:</a:t>
            </a:r>
            <a:endParaRPr lang="es-MX" sz="2000" dirty="0">
              <a:solidFill>
                <a:schemeClr val="bg1">
                  <a:lumMod val="50000"/>
                </a:schemeClr>
              </a:solidFill>
              <a:latin typeface="Soberana Sans" panose="02000000000000000000" pitchFamily="50" charset="0"/>
              <a:cs typeface="Adobe Caslon Pro"/>
            </a:endParaRP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s-MX" sz="2000" b="1" dirty="0" smtClean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Incluir </a:t>
            </a:r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más </a:t>
            </a:r>
            <a:r>
              <a:rPr lang="es-MX" sz="2000" b="1" dirty="0" smtClean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programas</a:t>
            </a:r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 presupuestarias para el envío de encuestas.</a:t>
            </a: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s-MX" sz="2000" b="1" dirty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Integrar el trabajo </a:t>
            </a:r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realizado por otras dependencias.</a:t>
            </a:r>
          </a:p>
          <a:p>
            <a:pPr marL="800100" lvl="1" indent="-342900" algn="just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La </a:t>
            </a:r>
            <a:r>
              <a:rPr lang="es-MX" sz="2000" b="1" dirty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SFP </a:t>
            </a:r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ha realizado alrededor de </a:t>
            </a:r>
            <a:r>
              <a:rPr lang="es-MX" sz="2000" b="1" dirty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207 mil 547 envíos </a:t>
            </a:r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a través de </a:t>
            </a:r>
            <a:r>
              <a:rPr lang="es-MX" sz="2000" b="1" dirty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42 encuestas </a:t>
            </a:r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para diferentes programas. Se planea cargar aproximadamente </a:t>
            </a:r>
            <a:r>
              <a:rPr lang="es-MX" sz="2000" b="1" dirty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80 encuestas de la SFP</a:t>
            </a:r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. </a:t>
            </a:r>
            <a:endParaRPr lang="es-MX" sz="2000" dirty="0">
              <a:solidFill>
                <a:schemeClr val="bg1">
                  <a:lumMod val="50000"/>
                </a:schemeClr>
              </a:solidFill>
              <a:latin typeface="Soberana Sans" panose="02000000000000000000" pitchFamily="50" charset="0"/>
              <a:cs typeface="Adobe Caslon Pro"/>
            </a:endParaRP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s-MX" sz="2000" b="1" dirty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Lanzar </a:t>
            </a:r>
            <a:r>
              <a:rPr lang="es-MX" sz="2000" b="1" dirty="0" smtClean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encuestas </a:t>
            </a:r>
            <a:r>
              <a:rPr lang="es-MX" sz="2000" dirty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para </a:t>
            </a:r>
            <a:r>
              <a:rPr lang="es-MX" sz="2000" b="1" dirty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identificar todos los trámites</a:t>
            </a:r>
            <a:r>
              <a:rPr lang="es-MX" sz="2000" dirty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 y </a:t>
            </a:r>
            <a:r>
              <a:rPr lang="es-MX" sz="2000" b="1" dirty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programas</a:t>
            </a:r>
            <a:r>
              <a:rPr lang="es-MX" sz="2000" dirty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 que cuentan con </a:t>
            </a:r>
            <a:r>
              <a:rPr lang="es-MX" sz="2000" b="1" dirty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encuestas de satisfacción en la Administración Pública Federal</a:t>
            </a:r>
            <a:r>
              <a:rPr lang="es-MX" sz="2000" dirty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8199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388165"/>
            <a:ext cx="8229600" cy="555786"/>
          </a:xfrm>
        </p:spPr>
        <p:txBody>
          <a:bodyPr/>
          <a:lstStyle/>
          <a:p>
            <a:r>
              <a:rPr lang="es-MX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berana Sans Light" panose="02000000000000000000" pitchFamily="50" charset="0"/>
              </a:rPr>
              <a:t>¿Qué falta</a:t>
            </a:r>
            <a:r>
              <a:rPr lang="es-MX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berana Sans Light" panose="02000000000000000000" pitchFamily="50" charset="0"/>
              </a:rPr>
              <a:t>?: Largo Plazo</a:t>
            </a:r>
            <a:endParaRPr lang="es-MX" sz="2400" b="1" dirty="0">
              <a:solidFill>
                <a:schemeClr val="tx1">
                  <a:lumMod val="50000"/>
                  <a:lumOff val="50000"/>
                </a:schemeClr>
              </a:solidFill>
              <a:latin typeface="Soberana Sans Light" panose="02000000000000000000" pitchFamily="50" charset="0"/>
            </a:endParaRPr>
          </a:p>
        </p:txBody>
      </p:sp>
      <p:cxnSp>
        <p:nvCxnSpPr>
          <p:cNvPr id="3" name="Conector recto 2"/>
          <p:cNvCxnSpPr/>
          <p:nvPr/>
        </p:nvCxnSpPr>
        <p:spPr>
          <a:xfrm flipH="1">
            <a:off x="457200" y="951727"/>
            <a:ext cx="8229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Marcador de número de diapositiva 36"/>
          <p:cNvSpPr txBox="1">
            <a:spLocks/>
          </p:cNvSpPr>
          <p:nvPr/>
        </p:nvSpPr>
        <p:spPr>
          <a:xfrm>
            <a:off x="7010400" y="650033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  <a:latin typeface="Soberana Sans" panose="02000000000000000000" pitchFamily="50" charset="0"/>
              </a:rPr>
              <a:t>8</a:t>
            </a:r>
            <a:endParaRPr lang="en-US" dirty="0">
              <a:solidFill>
                <a:schemeClr val="tx1"/>
              </a:solidFill>
              <a:latin typeface="Soberana Sans" panose="02000000000000000000" pitchFamily="50" charset="0"/>
            </a:endParaRPr>
          </a:p>
        </p:txBody>
      </p:sp>
      <p:sp>
        <p:nvSpPr>
          <p:cNvPr id="73" name="Título 1"/>
          <p:cNvSpPr txBox="1">
            <a:spLocks/>
          </p:cNvSpPr>
          <p:nvPr/>
        </p:nvSpPr>
        <p:spPr>
          <a:xfrm>
            <a:off x="457200" y="1639766"/>
            <a:ext cx="8229600" cy="9037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2000" kern="1200">
                <a:solidFill>
                  <a:srgbClr val="807F83"/>
                </a:solidFill>
                <a:latin typeface="Trajan Pro"/>
                <a:ea typeface="+mj-ea"/>
                <a:cs typeface="Trajan Pro"/>
              </a:defRPr>
            </a:lvl1pPr>
          </a:lstStyle>
          <a:p>
            <a:pPr algn="ctr"/>
            <a:r>
              <a:rPr lang="es-MX" b="1" dirty="0" smtClean="0">
                <a:solidFill>
                  <a:srgbClr val="452D65"/>
                </a:solidFill>
                <a:latin typeface="Soberana Sans" panose="02000000000000000000" pitchFamily="50" charset="0"/>
              </a:rPr>
              <a:t>¿Cómo incorporamos la opinión de la ciudadanía?</a:t>
            </a:r>
            <a:endParaRPr lang="es-MX" b="1" dirty="0">
              <a:solidFill>
                <a:srgbClr val="452D65"/>
              </a:solidFill>
              <a:latin typeface="Soberana Sans" panose="02000000000000000000" pitchFamily="50" charset="0"/>
            </a:endParaRPr>
          </a:p>
        </p:txBody>
      </p:sp>
      <p:sp>
        <p:nvSpPr>
          <p:cNvPr id="63" name="Título 1"/>
          <p:cNvSpPr txBox="1">
            <a:spLocks/>
          </p:cNvSpPr>
          <p:nvPr/>
        </p:nvSpPr>
        <p:spPr>
          <a:xfrm>
            <a:off x="2587436" y="3204077"/>
            <a:ext cx="869646" cy="9676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2000" kern="1200">
                <a:solidFill>
                  <a:srgbClr val="807F83"/>
                </a:solidFill>
                <a:latin typeface="Trajan Pro"/>
                <a:ea typeface="+mj-ea"/>
                <a:cs typeface="Trajan Pro"/>
              </a:defRPr>
            </a:lvl1pPr>
          </a:lstStyle>
          <a:p>
            <a:pPr algn="ctr"/>
            <a:r>
              <a:rPr lang="es-MX" sz="6000" b="1" dirty="0">
                <a:latin typeface="Soberana Sans" panose="02000000000000000000" pitchFamily="50" charset="0"/>
                <a:ea typeface="+mn-ea"/>
                <a:cs typeface="Adobe Caslon Pro"/>
              </a:rPr>
              <a:t>+</a:t>
            </a:r>
          </a:p>
        </p:txBody>
      </p:sp>
      <p:grpSp>
        <p:nvGrpSpPr>
          <p:cNvPr id="64" name="Grupo 63"/>
          <p:cNvGrpSpPr/>
          <p:nvPr/>
        </p:nvGrpSpPr>
        <p:grpSpPr>
          <a:xfrm>
            <a:off x="3362047" y="2933778"/>
            <a:ext cx="1482584" cy="1527670"/>
            <a:chOff x="738975" y="4363197"/>
            <a:chExt cx="1944000" cy="1944000"/>
          </a:xfrm>
        </p:grpSpPr>
        <p:sp>
          <p:nvSpPr>
            <p:cNvPr id="65" name="Elipse 64"/>
            <p:cNvSpPr/>
            <p:nvPr/>
          </p:nvSpPr>
          <p:spPr>
            <a:xfrm>
              <a:off x="738975" y="4363197"/>
              <a:ext cx="1944000" cy="1944000"/>
            </a:xfrm>
            <a:prstGeom prst="ellipse">
              <a:avLst/>
            </a:prstGeom>
            <a:solidFill>
              <a:srgbClr val="442C6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s-MX" sz="1600" b="1" dirty="0" smtClean="0">
                  <a:latin typeface="Soberana Sans Light" panose="02000000000000000000" pitchFamily="50" charset="0"/>
                </a:rPr>
                <a:t>Gobierno</a:t>
              </a:r>
              <a:endParaRPr lang="es-MX" sz="1600" b="1" dirty="0">
                <a:latin typeface="Soberana Sans Light" panose="02000000000000000000" pitchFamily="50" charset="0"/>
              </a:endParaRPr>
            </a:p>
          </p:txBody>
        </p:sp>
        <p:sp>
          <p:nvSpPr>
            <p:cNvPr id="66" name="Elipse 65"/>
            <p:cNvSpPr/>
            <p:nvPr/>
          </p:nvSpPr>
          <p:spPr>
            <a:xfrm>
              <a:off x="846975" y="4471197"/>
              <a:ext cx="1728000" cy="17280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s-MX" sz="1400">
                <a:noFill/>
                <a:latin typeface="Soberana Sans Light" panose="02000000000000000000" pitchFamily="50" charset="0"/>
              </a:endParaRPr>
            </a:p>
          </p:txBody>
        </p:sp>
      </p:grpSp>
      <p:grpSp>
        <p:nvGrpSpPr>
          <p:cNvPr id="67" name="Grupo 66"/>
          <p:cNvGrpSpPr/>
          <p:nvPr/>
        </p:nvGrpSpPr>
        <p:grpSpPr>
          <a:xfrm>
            <a:off x="5879042" y="2722972"/>
            <a:ext cx="2016161" cy="1989503"/>
            <a:chOff x="738975" y="4363197"/>
            <a:chExt cx="1944000" cy="1944000"/>
          </a:xfrm>
        </p:grpSpPr>
        <p:sp>
          <p:nvSpPr>
            <p:cNvPr id="68" name="Elipse 67"/>
            <p:cNvSpPr/>
            <p:nvPr/>
          </p:nvSpPr>
          <p:spPr>
            <a:xfrm>
              <a:off x="738975" y="4363197"/>
              <a:ext cx="1944000" cy="1944000"/>
            </a:xfrm>
            <a:prstGeom prst="ellipse">
              <a:avLst/>
            </a:prstGeom>
            <a:solidFill>
              <a:srgbClr val="F47A4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s-MX" sz="1600" b="1" dirty="0" smtClean="0">
                  <a:latin typeface="Soberana Sans Light" panose="02000000000000000000" pitchFamily="50" charset="0"/>
                </a:rPr>
                <a:t>Impacto en el bienestar </a:t>
              </a:r>
              <a:endParaRPr lang="es-MX" sz="1400" dirty="0">
                <a:latin typeface="Soberana Sans Light" panose="02000000000000000000" pitchFamily="50" charset="0"/>
              </a:endParaRPr>
            </a:p>
          </p:txBody>
        </p:sp>
        <p:sp>
          <p:nvSpPr>
            <p:cNvPr id="69" name="Elipse 68"/>
            <p:cNvSpPr/>
            <p:nvPr/>
          </p:nvSpPr>
          <p:spPr>
            <a:xfrm>
              <a:off x="846975" y="4471197"/>
              <a:ext cx="1728000" cy="17280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s-MX" sz="1400">
                <a:noFill/>
                <a:latin typeface="Soberana Sans Light" panose="02000000000000000000" pitchFamily="50" charset="0"/>
              </a:endParaRPr>
            </a:p>
          </p:txBody>
        </p:sp>
      </p:grpSp>
      <p:grpSp>
        <p:nvGrpSpPr>
          <p:cNvPr id="70" name="Grupo 69"/>
          <p:cNvGrpSpPr/>
          <p:nvPr/>
        </p:nvGrpSpPr>
        <p:grpSpPr>
          <a:xfrm>
            <a:off x="1229051" y="2933778"/>
            <a:ext cx="1482584" cy="1527670"/>
            <a:chOff x="3592778" y="4914000"/>
            <a:chExt cx="1944000" cy="1944000"/>
          </a:xfrm>
        </p:grpSpPr>
        <p:sp>
          <p:nvSpPr>
            <p:cNvPr id="71" name="Elipse 70"/>
            <p:cNvSpPr/>
            <p:nvPr/>
          </p:nvSpPr>
          <p:spPr>
            <a:xfrm>
              <a:off x="3592778" y="4914000"/>
              <a:ext cx="1944000" cy="1944000"/>
            </a:xfrm>
            <a:prstGeom prst="ellipse">
              <a:avLst/>
            </a:prstGeom>
            <a:solidFill>
              <a:srgbClr val="148B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s-MX" sz="1600" b="1" dirty="0" smtClean="0">
                  <a:latin typeface="Soberana Sans Light" panose="02000000000000000000" pitchFamily="50" charset="0"/>
                </a:rPr>
                <a:t>Sociedad</a:t>
              </a:r>
              <a:endParaRPr lang="es-MX" sz="1400" dirty="0">
                <a:latin typeface="Soberana Sans Light" panose="02000000000000000000" pitchFamily="50" charset="0"/>
              </a:endParaRPr>
            </a:p>
          </p:txBody>
        </p:sp>
        <p:sp>
          <p:nvSpPr>
            <p:cNvPr id="72" name="Elipse 71"/>
            <p:cNvSpPr/>
            <p:nvPr/>
          </p:nvSpPr>
          <p:spPr>
            <a:xfrm>
              <a:off x="3728783" y="5040000"/>
              <a:ext cx="1692000" cy="16920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s-MX" sz="1400">
                <a:noFill/>
                <a:latin typeface="Soberana Sans Light" panose="02000000000000000000" pitchFamily="50" charset="0"/>
              </a:endParaRPr>
            </a:p>
          </p:txBody>
        </p:sp>
      </p:grpSp>
      <p:sp>
        <p:nvSpPr>
          <p:cNvPr id="74" name="Título 1"/>
          <p:cNvSpPr txBox="1">
            <a:spLocks/>
          </p:cNvSpPr>
          <p:nvPr/>
        </p:nvSpPr>
        <p:spPr>
          <a:xfrm>
            <a:off x="4905227" y="3233906"/>
            <a:ext cx="869646" cy="9676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2000" kern="1200">
                <a:solidFill>
                  <a:srgbClr val="807F83"/>
                </a:solidFill>
                <a:latin typeface="Trajan Pro"/>
                <a:ea typeface="+mj-ea"/>
                <a:cs typeface="Trajan Pro"/>
              </a:defRPr>
            </a:lvl1pPr>
          </a:lstStyle>
          <a:p>
            <a:pPr algn="ctr"/>
            <a:r>
              <a:rPr lang="es-MX" sz="6000" b="1" dirty="0" smtClean="0">
                <a:latin typeface="Soberana Sans" panose="02000000000000000000" pitchFamily="50" charset="0"/>
                <a:ea typeface="+mn-ea"/>
                <a:cs typeface="Adobe Caslon Pro"/>
              </a:rPr>
              <a:t>=</a:t>
            </a:r>
            <a:endParaRPr lang="es-MX" sz="6000" b="1" dirty="0">
              <a:latin typeface="Soberana Sans" panose="02000000000000000000" pitchFamily="50" charset="0"/>
              <a:ea typeface="+mn-ea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379438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388165"/>
            <a:ext cx="8229600" cy="555786"/>
          </a:xfrm>
        </p:spPr>
        <p:txBody>
          <a:bodyPr/>
          <a:lstStyle/>
          <a:p>
            <a:r>
              <a:rPr lang="es-MX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berana Sans Light" panose="02000000000000000000" pitchFamily="50" charset="0"/>
              </a:rPr>
              <a:t>¿Qué es Tú Evalúas?</a:t>
            </a:r>
            <a:endParaRPr lang="es-MX" sz="2400" b="1" dirty="0">
              <a:solidFill>
                <a:schemeClr val="tx1">
                  <a:lumMod val="50000"/>
                  <a:lumOff val="50000"/>
                </a:schemeClr>
              </a:solidFill>
              <a:latin typeface="Soberana Sans Light" panose="02000000000000000000" pitchFamily="50" charset="0"/>
            </a:endParaRPr>
          </a:p>
        </p:txBody>
      </p:sp>
      <p:cxnSp>
        <p:nvCxnSpPr>
          <p:cNvPr id="3" name="Conector recto 2"/>
          <p:cNvCxnSpPr/>
          <p:nvPr/>
        </p:nvCxnSpPr>
        <p:spPr>
          <a:xfrm flipH="1">
            <a:off x="457200" y="951727"/>
            <a:ext cx="8229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Marcador de número de diapositiva 36"/>
          <p:cNvSpPr txBox="1">
            <a:spLocks/>
          </p:cNvSpPr>
          <p:nvPr/>
        </p:nvSpPr>
        <p:spPr>
          <a:xfrm>
            <a:off x="7010400" y="650033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1CB78D"/>
                </a:solidFill>
                <a:latin typeface="Soberana Sans" panose="02000000000000000000" pitchFamily="50" charset="0"/>
              </a:rPr>
              <a:t>2</a:t>
            </a:r>
            <a:endParaRPr lang="en-US" dirty="0">
              <a:solidFill>
                <a:srgbClr val="1CB78D"/>
              </a:solidFill>
              <a:latin typeface="Soberana Sans" panose="02000000000000000000" pitchFamily="50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8870" y="7300913"/>
            <a:ext cx="3336131" cy="4050858"/>
          </a:xfrm>
          <a:prstGeom prst="rect">
            <a:avLst/>
          </a:prstGeom>
        </p:spPr>
      </p:pic>
      <p:grpSp>
        <p:nvGrpSpPr>
          <p:cNvPr id="9" name="Grupo 8"/>
          <p:cNvGrpSpPr/>
          <p:nvPr/>
        </p:nvGrpSpPr>
        <p:grpSpPr>
          <a:xfrm>
            <a:off x="222865" y="2425337"/>
            <a:ext cx="2752450" cy="2836153"/>
            <a:chOff x="738975" y="4363197"/>
            <a:chExt cx="1944000" cy="1944000"/>
          </a:xfrm>
        </p:grpSpPr>
        <p:sp>
          <p:nvSpPr>
            <p:cNvPr id="10" name="Elipse 9"/>
            <p:cNvSpPr/>
            <p:nvPr/>
          </p:nvSpPr>
          <p:spPr>
            <a:xfrm>
              <a:off x="738975" y="4363197"/>
              <a:ext cx="1944000" cy="1944000"/>
            </a:xfrm>
            <a:prstGeom prst="ellipse">
              <a:avLst/>
            </a:prstGeom>
            <a:solidFill>
              <a:srgbClr val="ABC3CB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s-MX" sz="1600" b="1" dirty="0">
                  <a:latin typeface="Soberana Sans Light" panose="02000000000000000000" pitchFamily="50" charset="0"/>
                </a:rPr>
                <a:t>Conocer qué tan satisfecha está la ciudadanía con los programas y  servicios del Gobierno Federal.</a:t>
              </a:r>
            </a:p>
          </p:txBody>
        </p:sp>
        <p:sp>
          <p:nvSpPr>
            <p:cNvPr id="11" name="Elipse 10"/>
            <p:cNvSpPr/>
            <p:nvPr/>
          </p:nvSpPr>
          <p:spPr>
            <a:xfrm>
              <a:off x="846975" y="4471197"/>
              <a:ext cx="1728000" cy="17280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s-MX" sz="1400">
                <a:noFill/>
                <a:latin typeface="Soberana Sans Light" panose="02000000000000000000" pitchFamily="50" charset="0"/>
              </a:endParaRPr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3128229" y="2418608"/>
            <a:ext cx="2758981" cy="2842882"/>
            <a:chOff x="738975" y="4363197"/>
            <a:chExt cx="1944000" cy="1944000"/>
          </a:xfrm>
        </p:grpSpPr>
        <p:sp>
          <p:nvSpPr>
            <p:cNvPr id="14" name="Elipse 13"/>
            <p:cNvSpPr/>
            <p:nvPr/>
          </p:nvSpPr>
          <p:spPr>
            <a:xfrm>
              <a:off x="738975" y="4363197"/>
              <a:ext cx="1944000" cy="1944000"/>
            </a:xfrm>
            <a:prstGeom prst="ellipse">
              <a:avLst/>
            </a:prstGeom>
            <a:solidFill>
              <a:srgbClr val="ED7A7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s-MX" sz="1600" b="1" dirty="0">
                  <a:latin typeface="Soberana Sans Light" panose="02000000000000000000" pitchFamily="50" charset="0"/>
                </a:rPr>
                <a:t>Incorporar la participación ciudadana en la evaluación de los programas públicos federales.</a:t>
              </a:r>
            </a:p>
          </p:txBody>
        </p:sp>
        <p:sp>
          <p:nvSpPr>
            <p:cNvPr id="15" name="Elipse 14"/>
            <p:cNvSpPr/>
            <p:nvPr/>
          </p:nvSpPr>
          <p:spPr>
            <a:xfrm>
              <a:off x="846975" y="4471197"/>
              <a:ext cx="1728000" cy="17280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s-MX" sz="1400">
                <a:noFill/>
                <a:latin typeface="Soberana Sans Light" panose="02000000000000000000" pitchFamily="50" charset="0"/>
              </a:endParaRPr>
            </a:p>
          </p:txBody>
        </p:sp>
      </p:grpSp>
      <p:grpSp>
        <p:nvGrpSpPr>
          <p:cNvPr id="17" name="Grupo 16"/>
          <p:cNvGrpSpPr/>
          <p:nvPr/>
        </p:nvGrpSpPr>
        <p:grpSpPr>
          <a:xfrm>
            <a:off x="6040124" y="2436695"/>
            <a:ext cx="2815304" cy="2900918"/>
            <a:chOff x="3592778" y="4913999"/>
            <a:chExt cx="1944000" cy="1944000"/>
          </a:xfrm>
        </p:grpSpPr>
        <p:sp>
          <p:nvSpPr>
            <p:cNvPr id="18" name="Elipse 17"/>
            <p:cNvSpPr/>
            <p:nvPr/>
          </p:nvSpPr>
          <p:spPr>
            <a:xfrm>
              <a:off x="3592778" y="4913999"/>
              <a:ext cx="1944000" cy="1944000"/>
            </a:xfrm>
            <a:prstGeom prst="ellipse">
              <a:avLst/>
            </a:prstGeom>
            <a:solidFill>
              <a:srgbClr val="148B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s-MX" sz="1400" b="1" dirty="0">
                  <a:latin typeface="Soberana Sans Light" panose="02000000000000000000" pitchFamily="50" charset="0"/>
                </a:rPr>
                <a:t>Reunir toda la información referente a la satisfacción de los ciudadanos con respecto a programas y servicios del Gobierno Federal</a:t>
              </a:r>
              <a:r>
                <a:rPr lang="es-MX" sz="1600" b="1" dirty="0">
                  <a:latin typeface="Soberana Sans Light" panose="02000000000000000000" pitchFamily="50" charset="0"/>
                </a:rPr>
                <a:t>.</a:t>
              </a:r>
            </a:p>
            <a:p>
              <a:pPr algn="ctr"/>
              <a:endParaRPr lang="es-MX" sz="1400" dirty="0">
                <a:latin typeface="Soberana Sans Light" panose="02000000000000000000" pitchFamily="50" charset="0"/>
              </a:endParaRPr>
            </a:p>
          </p:txBody>
        </p:sp>
        <p:sp>
          <p:nvSpPr>
            <p:cNvPr id="19" name="Elipse 18"/>
            <p:cNvSpPr/>
            <p:nvPr/>
          </p:nvSpPr>
          <p:spPr>
            <a:xfrm>
              <a:off x="3728783" y="5040000"/>
              <a:ext cx="1692000" cy="16920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s-MX" sz="1400">
                <a:noFill/>
                <a:latin typeface="Soberana Sans Light" panose="02000000000000000000" pitchFamily="50" charset="0"/>
              </a:endParaRPr>
            </a:p>
          </p:txBody>
        </p:sp>
      </p:grpSp>
      <p:sp>
        <p:nvSpPr>
          <p:cNvPr id="20" name="Marcador de contenido 2"/>
          <p:cNvSpPr txBox="1">
            <a:spLocks/>
          </p:cNvSpPr>
          <p:nvPr/>
        </p:nvSpPr>
        <p:spPr>
          <a:xfrm>
            <a:off x="457201" y="1386254"/>
            <a:ext cx="5900870" cy="45052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807F83"/>
                </a:solidFill>
                <a:latin typeface="Adobe Caslon Pro"/>
                <a:ea typeface="+mn-ea"/>
                <a:cs typeface="Adobe Caslon Pro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807F83"/>
                </a:solidFill>
                <a:latin typeface="Adobe Caslon Pro"/>
                <a:ea typeface="+mn-ea"/>
                <a:cs typeface="Adobe Caslon Pro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807F83"/>
                </a:solidFill>
                <a:latin typeface="Adobe Caslon Pro"/>
                <a:ea typeface="+mn-ea"/>
                <a:cs typeface="Adobe Caslon Pro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807F83"/>
                </a:solidFill>
                <a:latin typeface="Adobe Caslon Pro"/>
                <a:ea typeface="+mn-ea"/>
                <a:cs typeface="Adobe Caslon Pro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807F83"/>
                </a:solidFill>
                <a:latin typeface="Adobe Caslon Pro"/>
                <a:ea typeface="+mn-ea"/>
                <a:cs typeface="Adobe Caslon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000" dirty="0">
                <a:latin typeface="Soberana Sans" panose="02000000000000000000" pitchFamily="50" charset="0"/>
              </a:rPr>
              <a:t>Una</a:t>
            </a:r>
            <a:r>
              <a:rPr lang="es-MX" sz="2000" b="1" dirty="0" smtClean="0">
                <a:solidFill>
                  <a:srgbClr val="FF7574"/>
                </a:solidFill>
                <a:latin typeface="Soberana Sans" panose="02000000000000000000" pitchFamily="50" charset="0"/>
              </a:rPr>
              <a:t> plataforma tecnológica </a:t>
            </a:r>
            <a:r>
              <a:rPr lang="es-MX" sz="2000" dirty="0" smtClean="0">
                <a:latin typeface="Soberana Sans" panose="02000000000000000000" pitchFamily="50" charset="0"/>
              </a:rPr>
              <a:t>para:</a:t>
            </a:r>
            <a:endParaRPr lang="es-MX" sz="2000" dirty="0">
              <a:latin typeface="Soberana Sans" panose="02000000000000000000" pitchFamily="50" charset="0"/>
            </a:endParaRPr>
          </a:p>
          <a:p>
            <a:pPr marL="0" indent="0" algn="just">
              <a:buFont typeface="Arial"/>
              <a:buNone/>
            </a:pPr>
            <a:endParaRPr lang="es-MX" sz="2000" dirty="0" smtClean="0">
              <a:latin typeface="Soberana Sans" panose="02000000000000000000" pitchFamily="50" charset="0"/>
            </a:endParaRPr>
          </a:p>
          <a:p>
            <a:pPr marL="0" indent="0" algn="just">
              <a:buFont typeface="Arial"/>
              <a:buNone/>
            </a:pPr>
            <a:endParaRPr lang="es-MX" sz="2000" dirty="0" smtClean="0">
              <a:latin typeface="Soberana Sans" panose="02000000000000000000" pitchFamily="50" charset="0"/>
            </a:endParaRPr>
          </a:p>
          <a:p>
            <a:pPr marL="0" indent="0" algn="just">
              <a:buFont typeface="Arial"/>
              <a:buNone/>
            </a:pPr>
            <a:r>
              <a:rPr lang="es-MX" sz="2000" dirty="0" smtClean="0">
                <a:latin typeface="Soberana Sans" panose="02000000000000000000" pitchFamily="50" charset="0"/>
              </a:rPr>
              <a:t> </a:t>
            </a:r>
          </a:p>
          <a:p>
            <a:pPr marL="0" indent="0" algn="just">
              <a:buFont typeface="Arial"/>
              <a:buNone/>
            </a:pPr>
            <a:endParaRPr lang="es-MX" sz="2000" dirty="0">
              <a:latin typeface="Soberana Sans" panose="02000000000000000000" pitchFamily="50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387" y="7925830"/>
            <a:ext cx="1558249" cy="766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23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388165"/>
            <a:ext cx="8229600" cy="555786"/>
          </a:xfrm>
        </p:spPr>
        <p:txBody>
          <a:bodyPr/>
          <a:lstStyle/>
          <a:p>
            <a:r>
              <a:rPr lang="es-MX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berana Sans Light" panose="02000000000000000000" pitchFamily="50" charset="0"/>
              </a:rPr>
              <a:t>¿De dónde nace?</a:t>
            </a:r>
            <a:endParaRPr lang="es-MX" sz="2400" b="1" dirty="0">
              <a:solidFill>
                <a:schemeClr val="tx1">
                  <a:lumMod val="50000"/>
                  <a:lumOff val="50000"/>
                </a:schemeClr>
              </a:solidFill>
              <a:latin typeface="Soberana Sans Light" panose="02000000000000000000" pitchFamily="50" charset="0"/>
            </a:endParaRPr>
          </a:p>
        </p:txBody>
      </p:sp>
      <p:sp>
        <p:nvSpPr>
          <p:cNvPr id="5" name="Text Box 1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2705277"/>
            <a:ext cx="3666923" cy="4290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  <a:spcBef>
                <a:spcPct val="50000"/>
              </a:spcBef>
              <a:defRPr/>
            </a:pPr>
            <a:endParaRPr lang="es-MX" sz="1700" b="1" dirty="0" smtClean="0">
              <a:solidFill>
                <a:schemeClr val="tx1">
                  <a:lumMod val="85000"/>
                  <a:lumOff val="15000"/>
                </a:schemeClr>
              </a:solidFill>
              <a:latin typeface="Soberana Sans Light" panose="02000000000000000000" pitchFamily="50" charset="0"/>
            </a:endParaRPr>
          </a:p>
          <a:p>
            <a:pPr algn="just">
              <a:lnSpc>
                <a:spcPts val="2000"/>
              </a:lnSpc>
              <a:spcBef>
                <a:spcPct val="50000"/>
              </a:spcBef>
              <a:defRPr/>
            </a:pPr>
            <a:endParaRPr lang="es-MX" sz="1700" dirty="0">
              <a:solidFill>
                <a:schemeClr val="tx1">
                  <a:lumMod val="85000"/>
                  <a:lumOff val="15000"/>
                </a:schemeClr>
              </a:solidFill>
              <a:latin typeface="Soberana Sans Light" panose="02000000000000000000" pitchFamily="50" charset="0"/>
            </a:endParaRPr>
          </a:p>
          <a:p>
            <a:pPr algn="just">
              <a:lnSpc>
                <a:spcPts val="2000"/>
              </a:lnSpc>
              <a:spcBef>
                <a:spcPct val="50000"/>
              </a:spcBef>
              <a:defRPr/>
            </a:pPr>
            <a:endParaRPr lang="es-MX" sz="1700" dirty="0" smtClean="0">
              <a:solidFill>
                <a:schemeClr val="tx1">
                  <a:lumMod val="85000"/>
                  <a:lumOff val="15000"/>
                </a:schemeClr>
              </a:solidFill>
              <a:latin typeface="Soberana Sans Light" panose="02000000000000000000" pitchFamily="50" charset="0"/>
            </a:endParaRPr>
          </a:p>
          <a:p>
            <a:pPr algn="just">
              <a:lnSpc>
                <a:spcPts val="2000"/>
              </a:lnSpc>
              <a:spcBef>
                <a:spcPct val="50000"/>
              </a:spcBef>
              <a:defRPr/>
            </a:pPr>
            <a:endParaRPr lang="es-MX" sz="1700" dirty="0">
              <a:solidFill>
                <a:schemeClr val="tx1">
                  <a:lumMod val="85000"/>
                  <a:lumOff val="15000"/>
                </a:schemeClr>
              </a:solidFill>
              <a:latin typeface="Soberana Sans Light" panose="02000000000000000000" pitchFamily="50" charset="0"/>
            </a:endParaRPr>
          </a:p>
          <a:p>
            <a:pPr algn="just">
              <a:lnSpc>
                <a:spcPts val="2000"/>
              </a:lnSpc>
              <a:spcBef>
                <a:spcPct val="50000"/>
              </a:spcBef>
              <a:defRPr/>
            </a:pPr>
            <a:endParaRPr lang="es-MX" sz="1700" dirty="0" smtClean="0">
              <a:solidFill>
                <a:schemeClr val="tx1">
                  <a:lumMod val="85000"/>
                  <a:lumOff val="15000"/>
                </a:schemeClr>
              </a:solidFill>
              <a:latin typeface="Soberana Sans Light" panose="02000000000000000000" pitchFamily="50" charset="0"/>
            </a:endParaRPr>
          </a:p>
          <a:p>
            <a:pPr algn="just">
              <a:lnSpc>
                <a:spcPts val="2000"/>
              </a:lnSpc>
              <a:spcBef>
                <a:spcPct val="50000"/>
              </a:spcBef>
              <a:defRPr/>
            </a:pPr>
            <a:endParaRPr lang="es-MX" sz="1700" dirty="0">
              <a:solidFill>
                <a:schemeClr val="tx1">
                  <a:lumMod val="85000"/>
                  <a:lumOff val="15000"/>
                </a:schemeClr>
              </a:solidFill>
              <a:latin typeface="Soberana Sans Light" panose="02000000000000000000" pitchFamily="50" charset="0"/>
            </a:endParaRPr>
          </a:p>
          <a:p>
            <a:pPr algn="just">
              <a:lnSpc>
                <a:spcPts val="2000"/>
              </a:lnSpc>
              <a:spcBef>
                <a:spcPct val="50000"/>
              </a:spcBef>
              <a:defRPr/>
            </a:pPr>
            <a:endParaRPr lang="es-MX" sz="1700" dirty="0" smtClean="0">
              <a:solidFill>
                <a:schemeClr val="tx1">
                  <a:lumMod val="85000"/>
                  <a:lumOff val="15000"/>
                </a:schemeClr>
              </a:solidFill>
              <a:latin typeface="Soberana Sans Light" panose="02000000000000000000" pitchFamily="50" charset="0"/>
            </a:endParaRPr>
          </a:p>
          <a:p>
            <a:pPr algn="just">
              <a:lnSpc>
                <a:spcPts val="2000"/>
              </a:lnSpc>
              <a:spcBef>
                <a:spcPct val="50000"/>
              </a:spcBef>
              <a:defRPr/>
            </a:pPr>
            <a:endParaRPr lang="es-MX" sz="1700" dirty="0">
              <a:solidFill>
                <a:schemeClr val="tx1">
                  <a:lumMod val="85000"/>
                  <a:lumOff val="15000"/>
                </a:schemeClr>
              </a:solidFill>
              <a:latin typeface="Soberana Sans Light" panose="02000000000000000000" pitchFamily="50" charset="0"/>
            </a:endParaRPr>
          </a:p>
          <a:p>
            <a:pPr algn="just">
              <a:lnSpc>
                <a:spcPts val="2000"/>
              </a:lnSpc>
              <a:spcBef>
                <a:spcPct val="50000"/>
              </a:spcBef>
              <a:defRPr/>
            </a:pPr>
            <a:endParaRPr lang="es-MX" sz="1700" dirty="0" smtClean="0">
              <a:solidFill>
                <a:schemeClr val="tx1">
                  <a:lumMod val="85000"/>
                  <a:lumOff val="15000"/>
                </a:schemeClr>
              </a:solidFill>
              <a:latin typeface="Soberana Sans Light" panose="02000000000000000000" pitchFamily="50" charset="0"/>
            </a:endParaRPr>
          </a:p>
          <a:p>
            <a:pPr algn="just">
              <a:lnSpc>
                <a:spcPts val="2000"/>
              </a:lnSpc>
              <a:spcBef>
                <a:spcPct val="50000"/>
              </a:spcBef>
              <a:defRPr/>
            </a:pPr>
            <a:endParaRPr lang="es-MX" sz="1700" dirty="0" smtClean="0">
              <a:solidFill>
                <a:schemeClr val="tx1">
                  <a:lumMod val="85000"/>
                  <a:lumOff val="15000"/>
                </a:schemeClr>
              </a:solidFill>
              <a:latin typeface="Soberana Sans Light" panose="02000000000000000000" pitchFamily="50" charset="0"/>
            </a:endParaRPr>
          </a:p>
          <a:p>
            <a:pPr marL="342900" indent="-342900" algn="just">
              <a:lnSpc>
                <a:spcPts val="2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endParaRPr lang="es-MX" sz="1700" dirty="0" smtClean="0">
              <a:solidFill>
                <a:schemeClr val="tx1">
                  <a:lumMod val="85000"/>
                  <a:lumOff val="15000"/>
                </a:schemeClr>
              </a:solidFill>
              <a:latin typeface="Soberana Sans Light" panose="02000000000000000000" pitchFamily="50" charset="0"/>
            </a:endParaRP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endParaRPr lang="es-MX" sz="300" dirty="0" smtClean="0">
              <a:solidFill>
                <a:schemeClr val="tx1">
                  <a:lumMod val="85000"/>
                  <a:lumOff val="15000"/>
                </a:schemeClr>
              </a:solidFill>
              <a:latin typeface="Soberana Sans Light" panose="02000000000000000000" pitchFamily="50" charset="0"/>
            </a:endParaRPr>
          </a:p>
        </p:txBody>
      </p:sp>
      <p:cxnSp>
        <p:nvCxnSpPr>
          <p:cNvPr id="3" name="Conector recto 2"/>
          <p:cNvCxnSpPr/>
          <p:nvPr/>
        </p:nvCxnSpPr>
        <p:spPr>
          <a:xfrm flipH="1">
            <a:off x="457200" y="951727"/>
            <a:ext cx="8229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Marcador de número de diapositiva 36"/>
          <p:cNvSpPr txBox="1">
            <a:spLocks/>
          </p:cNvSpPr>
          <p:nvPr/>
        </p:nvSpPr>
        <p:spPr>
          <a:xfrm>
            <a:off x="7010400" y="650033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1CB78D"/>
                </a:solidFill>
                <a:latin typeface="Soberana Sans" panose="02000000000000000000" pitchFamily="50" charset="0"/>
              </a:rPr>
              <a:t>3</a:t>
            </a:r>
            <a:endParaRPr lang="en-US" dirty="0">
              <a:solidFill>
                <a:srgbClr val="1CB78D"/>
              </a:solidFill>
              <a:latin typeface="Soberana Sans" panose="02000000000000000000" pitchFamily="50" charset="0"/>
            </a:endParaRPr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457200" y="1371961"/>
            <a:ext cx="8305738" cy="41725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807F83"/>
                </a:solidFill>
                <a:latin typeface="Adobe Caslon Pro"/>
                <a:ea typeface="+mn-ea"/>
                <a:cs typeface="Adobe Caslon Pro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807F83"/>
                </a:solidFill>
                <a:latin typeface="Adobe Caslon Pro"/>
                <a:ea typeface="+mn-ea"/>
                <a:cs typeface="Adobe Caslon Pro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807F83"/>
                </a:solidFill>
                <a:latin typeface="Adobe Caslon Pro"/>
                <a:ea typeface="+mn-ea"/>
                <a:cs typeface="Adobe Caslon Pro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807F83"/>
                </a:solidFill>
                <a:latin typeface="Adobe Caslon Pro"/>
                <a:ea typeface="+mn-ea"/>
                <a:cs typeface="Adobe Caslon Pro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807F83"/>
                </a:solidFill>
                <a:latin typeface="Adobe Caslon Pro"/>
                <a:ea typeface="+mn-ea"/>
                <a:cs typeface="Adobe Caslon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2000" b="1" dirty="0" smtClean="0">
                <a:solidFill>
                  <a:srgbClr val="ED7A79"/>
                </a:solidFill>
                <a:latin typeface="Soberana Sans" panose="02000000000000000000" pitchFamily="50" charset="0"/>
              </a:rPr>
              <a:t>Agentes </a:t>
            </a:r>
            <a:r>
              <a:rPr lang="es-MX" sz="2000" b="1" dirty="0">
                <a:solidFill>
                  <a:srgbClr val="ED7A79"/>
                </a:solidFill>
                <a:latin typeface="Soberana Sans" panose="02000000000000000000" pitchFamily="50" charset="0"/>
              </a:rPr>
              <a:t>de </a:t>
            </a:r>
            <a:r>
              <a:rPr lang="es-MX" sz="2000" b="1" dirty="0" smtClean="0">
                <a:solidFill>
                  <a:srgbClr val="ED7A79"/>
                </a:solidFill>
                <a:latin typeface="Soberana Sans" panose="02000000000000000000" pitchFamily="50" charset="0"/>
              </a:rPr>
              <a:t>Innovación</a:t>
            </a:r>
            <a:endParaRPr lang="es-MX" sz="2000" dirty="0" smtClean="0">
              <a:latin typeface="Soberana Sans" panose="02000000000000000000" pitchFamily="50" charset="0"/>
            </a:endParaRPr>
          </a:p>
          <a:p>
            <a:pPr marL="0" indent="0" algn="ctr">
              <a:buFont typeface="Arial"/>
              <a:buNone/>
            </a:pPr>
            <a:endParaRPr lang="es-MX" sz="2000" dirty="0" smtClean="0">
              <a:latin typeface="Soberana Sans" panose="02000000000000000000" pitchFamily="50" charset="0"/>
            </a:endParaRPr>
          </a:p>
          <a:p>
            <a:pPr marL="0" indent="0" algn="ctr">
              <a:buFont typeface="Arial"/>
              <a:buNone/>
            </a:pPr>
            <a:r>
              <a:rPr lang="es-MX" sz="2000" dirty="0" smtClean="0">
                <a:latin typeface="Soberana Sans" panose="02000000000000000000" pitchFamily="50" charset="0"/>
              </a:rPr>
              <a:t> </a:t>
            </a:r>
          </a:p>
          <a:p>
            <a:pPr marL="0" indent="0" algn="ctr">
              <a:buFont typeface="Arial"/>
              <a:buNone/>
            </a:pPr>
            <a:endParaRPr lang="es-MX" sz="2000" dirty="0">
              <a:latin typeface="Soberana Sans" panose="02000000000000000000" pitchFamily="50" charset="0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6317424" y="2676933"/>
            <a:ext cx="2362137" cy="2330904"/>
            <a:chOff x="738975" y="4363197"/>
            <a:chExt cx="1944000" cy="1944000"/>
          </a:xfrm>
        </p:grpSpPr>
        <p:sp>
          <p:nvSpPr>
            <p:cNvPr id="12" name="Elipse 11"/>
            <p:cNvSpPr/>
            <p:nvPr/>
          </p:nvSpPr>
          <p:spPr>
            <a:xfrm>
              <a:off x="738975" y="4363197"/>
              <a:ext cx="1944000" cy="1944000"/>
            </a:xfrm>
            <a:prstGeom prst="ellipse">
              <a:avLst/>
            </a:prstGeom>
            <a:solidFill>
              <a:srgbClr val="F47A4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s-MX" sz="1600" b="1" dirty="0">
                  <a:latin typeface="Soberana Sans Light" panose="02000000000000000000" pitchFamily="50" charset="0"/>
                </a:rPr>
                <a:t>Proyectos tangibles, de base tecnológica y con alto impacto</a:t>
              </a:r>
            </a:p>
          </p:txBody>
        </p:sp>
        <p:sp>
          <p:nvSpPr>
            <p:cNvPr id="13" name="Elipse 12"/>
            <p:cNvSpPr/>
            <p:nvPr/>
          </p:nvSpPr>
          <p:spPr>
            <a:xfrm>
              <a:off x="846975" y="4471197"/>
              <a:ext cx="1728000" cy="17280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s-MX" sz="1400">
                <a:noFill/>
                <a:latin typeface="Soberana Sans Light" panose="02000000000000000000" pitchFamily="50" charset="0"/>
              </a:endParaRPr>
            </a:p>
          </p:txBody>
        </p:sp>
      </p:grpSp>
      <p:sp>
        <p:nvSpPr>
          <p:cNvPr id="14" name="Título 1"/>
          <p:cNvSpPr txBox="1">
            <a:spLocks/>
          </p:cNvSpPr>
          <p:nvPr/>
        </p:nvSpPr>
        <p:spPr>
          <a:xfrm>
            <a:off x="2509959" y="3287888"/>
            <a:ext cx="869646" cy="9676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2000" kern="1200">
                <a:solidFill>
                  <a:srgbClr val="807F83"/>
                </a:solidFill>
                <a:latin typeface="Trajan Pro"/>
                <a:ea typeface="+mj-ea"/>
                <a:cs typeface="Trajan Pro"/>
              </a:defRPr>
            </a:lvl1pPr>
          </a:lstStyle>
          <a:p>
            <a:pPr algn="ctr"/>
            <a:r>
              <a:rPr lang="es-MX" sz="6000" b="1" dirty="0">
                <a:latin typeface="Soberana Sans" panose="02000000000000000000" pitchFamily="50" charset="0"/>
                <a:ea typeface="+mn-ea"/>
                <a:cs typeface="Adobe Caslon Pro"/>
              </a:rPr>
              <a:t>+</a:t>
            </a:r>
          </a:p>
        </p:txBody>
      </p:sp>
      <p:grpSp>
        <p:nvGrpSpPr>
          <p:cNvPr id="15" name="Grupo 14"/>
          <p:cNvGrpSpPr/>
          <p:nvPr/>
        </p:nvGrpSpPr>
        <p:grpSpPr>
          <a:xfrm>
            <a:off x="809423" y="3175493"/>
            <a:ext cx="1298847" cy="1338345"/>
            <a:chOff x="738975" y="4363197"/>
            <a:chExt cx="1944000" cy="1944000"/>
          </a:xfrm>
        </p:grpSpPr>
        <p:sp>
          <p:nvSpPr>
            <p:cNvPr id="16" name="Elipse 15"/>
            <p:cNvSpPr/>
            <p:nvPr/>
          </p:nvSpPr>
          <p:spPr>
            <a:xfrm>
              <a:off x="738975" y="4363197"/>
              <a:ext cx="1944000" cy="1944000"/>
            </a:xfrm>
            <a:prstGeom prst="ellipse">
              <a:avLst/>
            </a:prstGeom>
            <a:solidFill>
              <a:srgbClr val="442C6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s-MX" sz="1600" b="1" dirty="0" smtClean="0">
                  <a:latin typeface="Soberana Sans Light" panose="02000000000000000000" pitchFamily="50" charset="0"/>
                </a:rPr>
                <a:t>Gobierno</a:t>
              </a:r>
              <a:endParaRPr lang="es-MX" sz="1600" b="1" dirty="0">
                <a:latin typeface="Soberana Sans Light" panose="02000000000000000000" pitchFamily="50" charset="0"/>
              </a:endParaRPr>
            </a:p>
          </p:txBody>
        </p:sp>
        <p:sp>
          <p:nvSpPr>
            <p:cNvPr id="17" name="Elipse 16"/>
            <p:cNvSpPr/>
            <p:nvPr/>
          </p:nvSpPr>
          <p:spPr>
            <a:xfrm>
              <a:off x="846975" y="4471197"/>
              <a:ext cx="1728000" cy="17280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s-MX" sz="1400">
                <a:noFill/>
                <a:latin typeface="Soberana Sans Light" panose="02000000000000000000" pitchFamily="50" charset="0"/>
              </a:endParaRPr>
            </a:p>
          </p:txBody>
        </p:sp>
      </p:grpSp>
      <p:sp>
        <p:nvSpPr>
          <p:cNvPr id="18" name="Título 1"/>
          <p:cNvSpPr txBox="1">
            <a:spLocks/>
          </p:cNvSpPr>
          <p:nvPr/>
        </p:nvSpPr>
        <p:spPr>
          <a:xfrm>
            <a:off x="5117363" y="3249846"/>
            <a:ext cx="869646" cy="9676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2000" kern="1200">
                <a:solidFill>
                  <a:srgbClr val="807F83"/>
                </a:solidFill>
                <a:latin typeface="Trajan Pro"/>
                <a:ea typeface="+mj-ea"/>
                <a:cs typeface="Trajan Pro"/>
              </a:defRPr>
            </a:lvl1pPr>
          </a:lstStyle>
          <a:p>
            <a:pPr algn="ctr"/>
            <a:r>
              <a:rPr lang="es-MX" sz="6000" b="1" dirty="0" smtClean="0">
                <a:latin typeface="Soberana Sans" panose="02000000000000000000" pitchFamily="50" charset="0"/>
                <a:ea typeface="+mn-ea"/>
                <a:cs typeface="Adobe Caslon Pro"/>
              </a:rPr>
              <a:t>=</a:t>
            </a:r>
            <a:endParaRPr lang="es-MX" sz="6000" b="1" dirty="0">
              <a:latin typeface="Soberana Sans" panose="02000000000000000000" pitchFamily="50" charset="0"/>
              <a:ea typeface="+mn-ea"/>
              <a:cs typeface="Adobe Caslon Pro"/>
            </a:endParaRPr>
          </a:p>
        </p:txBody>
      </p:sp>
      <p:grpSp>
        <p:nvGrpSpPr>
          <p:cNvPr id="19" name="Grupo 18"/>
          <p:cNvGrpSpPr/>
          <p:nvPr/>
        </p:nvGrpSpPr>
        <p:grpSpPr>
          <a:xfrm>
            <a:off x="3698626" y="3173213"/>
            <a:ext cx="1298847" cy="1338345"/>
            <a:chOff x="738975" y="4363198"/>
            <a:chExt cx="1944000" cy="1944000"/>
          </a:xfrm>
        </p:grpSpPr>
        <p:sp>
          <p:nvSpPr>
            <p:cNvPr id="20" name="Elipse 19"/>
            <p:cNvSpPr/>
            <p:nvPr/>
          </p:nvSpPr>
          <p:spPr>
            <a:xfrm>
              <a:off x="738975" y="4363198"/>
              <a:ext cx="1944000" cy="1944000"/>
            </a:xfrm>
            <a:prstGeom prst="ellipse">
              <a:avLst/>
            </a:prstGeom>
            <a:solidFill>
              <a:srgbClr val="71C69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s-MX" sz="1200" b="1" dirty="0">
                  <a:latin typeface="Soberana Sans Light" panose="02000000000000000000" pitchFamily="50" charset="0"/>
                </a:rPr>
                <a:t>Ciudadanos innovadores</a:t>
              </a:r>
            </a:p>
          </p:txBody>
        </p:sp>
        <p:sp>
          <p:nvSpPr>
            <p:cNvPr id="21" name="Elipse 20"/>
            <p:cNvSpPr/>
            <p:nvPr/>
          </p:nvSpPr>
          <p:spPr>
            <a:xfrm>
              <a:off x="846975" y="4471197"/>
              <a:ext cx="1728000" cy="17280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s-MX" sz="1400">
                <a:noFill/>
                <a:latin typeface="Soberana Sans Light" panose="02000000000000000000" pitchFamily="50" charset="0"/>
              </a:endParaRPr>
            </a:p>
          </p:txBody>
        </p:sp>
      </p:grpSp>
      <p:pic>
        <p:nvPicPr>
          <p:cNvPr id="22" name="Imagen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8870" y="7300913"/>
            <a:ext cx="3336131" cy="4050858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387" y="7925830"/>
            <a:ext cx="1558249" cy="766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57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388165"/>
            <a:ext cx="8229600" cy="555786"/>
          </a:xfrm>
        </p:spPr>
        <p:txBody>
          <a:bodyPr/>
          <a:lstStyle/>
          <a:p>
            <a:r>
              <a:rPr lang="es-MX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berana Sans Light" panose="02000000000000000000" pitchFamily="50" charset="0"/>
              </a:rPr>
              <a:t>Objetivo</a:t>
            </a:r>
            <a:endParaRPr lang="es-MX" sz="2400" b="1" dirty="0">
              <a:solidFill>
                <a:schemeClr val="tx1">
                  <a:lumMod val="50000"/>
                  <a:lumOff val="50000"/>
                </a:schemeClr>
              </a:solidFill>
              <a:latin typeface="Soberana Sans Light" panose="02000000000000000000" pitchFamily="50" charset="0"/>
            </a:endParaRPr>
          </a:p>
        </p:txBody>
      </p:sp>
      <p:cxnSp>
        <p:nvCxnSpPr>
          <p:cNvPr id="3" name="Conector recto 2"/>
          <p:cNvCxnSpPr/>
          <p:nvPr/>
        </p:nvCxnSpPr>
        <p:spPr>
          <a:xfrm flipH="1">
            <a:off x="457200" y="951727"/>
            <a:ext cx="8229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Marcador de número de diapositiva 36"/>
          <p:cNvSpPr txBox="1">
            <a:spLocks/>
          </p:cNvSpPr>
          <p:nvPr/>
        </p:nvSpPr>
        <p:spPr>
          <a:xfrm>
            <a:off x="7010400" y="650033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1CB78D"/>
                </a:solidFill>
                <a:latin typeface="Soberana Sans" panose="02000000000000000000" pitchFamily="50" charset="0"/>
              </a:rPr>
              <a:t>4</a:t>
            </a:r>
            <a:endParaRPr lang="en-US" dirty="0">
              <a:solidFill>
                <a:srgbClr val="1CB78D"/>
              </a:solidFill>
              <a:latin typeface="Soberana Sans" panose="02000000000000000000" pitchFamily="50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8870" y="7300913"/>
            <a:ext cx="3336131" cy="405085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387" y="7925830"/>
            <a:ext cx="1558249" cy="766139"/>
          </a:xfrm>
          <a:prstGeom prst="rect">
            <a:avLst/>
          </a:prstGeom>
        </p:spPr>
      </p:pic>
      <p:sp>
        <p:nvSpPr>
          <p:cNvPr id="11" name="Marcador de contenido 2"/>
          <p:cNvSpPr txBox="1">
            <a:spLocks/>
          </p:cNvSpPr>
          <p:nvPr/>
        </p:nvSpPr>
        <p:spPr>
          <a:xfrm>
            <a:off x="457201" y="1220334"/>
            <a:ext cx="8229599" cy="40526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807F83"/>
                </a:solidFill>
                <a:latin typeface="Adobe Caslon Pro"/>
                <a:ea typeface="+mn-ea"/>
                <a:cs typeface="Adobe Caslon Pro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807F83"/>
                </a:solidFill>
                <a:latin typeface="Adobe Caslon Pro"/>
                <a:ea typeface="+mn-ea"/>
                <a:cs typeface="Adobe Caslon Pro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807F83"/>
                </a:solidFill>
                <a:latin typeface="Adobe Caslon Pro"/>
                <a:ea typeface="+mn-ea"/>
                <a:cs typeface="Adobe Caslon Pro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807F83"/>
                </a:solidFill>
                <a:latin typeface="Adobe Caslon Pro"/>
                <a:ea typeface="+mn-ea"/>
                <a:cs typeface="Adobe Caslon Pro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807F83"/>
                </a:solidFill>
                <a:latin typeface="Adobe Caslon Pro"/>
                <a:ea typeface="+mn-ea"/>
                <a:cs typeface="Adobe Caslon Pro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2000" b="1" dirty="0" smtClean="0">
                <a:solidFill>
                  <a:srgbClr val="FF7574"/>
                </a:solidFill>
                <a:latin typeface="Soberana Sans" panose="02000000000000000000" pitchFamily="50" charset="0"/>
              </a:rPr>
              <a:t>Transformación Gubernamental</a:t>
            </a:r>
            <a:endParaRPr lang="es-MX" sz="2000" dirty="0" smtClean="0">
              <a:latin typeface="Soberana Sans" panose="02000000000000000000" pitchFamily="50" charset="0"/>
            </a:endParaRPr>
          </a:p>
          <a:p>
            <a:pPr marL="0" indent="0" algn="ctr">
              <a:buFont typeface="Arial"/>
              <a:buNone/>
            </a:pPr>
            <a:endParaRPr lang="es-MX" sz="2000" dirty="0">
              <a:latin typeface="Soberana Sans" panose="02000000000000000000" pitchFamily="50" charset="0"/>
            </a:endParaRPr>
          </a:p>
        </p:txBody>
      </p:sp>
      <p:sp>
        <p:nvSpPr>
          <p:cNvPr id="12" name="Flecha abajo 11"/>
          <p:cNvSpPr/>
          <p:nvPr/>
        </p:nvSpPr>
        <p:spPr>
          <a:xfrm rot="16200000">
            <a:off x="3496797" y="-261724"/>
            <a:ext cx="2303757" cy="8084320"/>
          </a:xfrm>
          <a:prstGeom prst="downArrow">
            <a:avLst/>
          </a:prstGeom>
          <a:solidFill>
            <a:srgbClr val="FF757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ABC3CB"/>
              </a:solidFill>
            </a:endParaRPr>
          </a:p>
        </p:txBody>
      </p:sp>
      <p:sp>
        <p:nvSpPr>
          <p:cNvPr id="20" name="Rectángulo redondeado 19"/>
          <p:cNvSpPr/>
          <p:nvPr/>
        </p:nvSpPr>
        <p:spPr>
          <a:xfrm>
            <a:off x="961080" y="2718955"/>
            <a:ext cx="2059898" cy="1910086"/>
          </a:xfrm>
          <a:prstGeom prst="roundRect">
            <a:avLst/>
          </a:prstGeom>
          <a:solidFill>
            <a:srgbClr val="6CC49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/>
          </a:p>
        </p:txBody>
      </p:sp>
      <p:sp>
        <p:nvSpPr>
          <p:cNvPr id="22" name="Rectángulo 21"/>
          <p:cNvSpPr/>
          <p:nvPr/>
        </p:nvSpPr>
        <p:spPr>
          <a:xfrm>
            <a:off x="1033237" y="2987561"/>
            <a:ext cx="19227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b="1" dirty="0">
                <a:solidFill>
                  <a:schemeClr val="bg1"/>
                </a:solidFill>
                <a:latin typeface="Soberana Sans" panose="02000000000000000000" pitchFamily="50" charset="0"/>
              </a:rPr>
              <a:t>Integrar la satisfacción </a:t>
            </a:r>
            <a:r>
              <a:rPr lang="es-MX" sz="1600" b="1" dirty="0" smtClean="0">
                <a:solidFill>
                  <a:schemeClr val="bg1"/>
                </a:solidFill>
                <a:latin typeface="Soberana Sans" panose="02000000000000000000" pitchFamily="50" charset="0"/>
              </a:rPr>
              <a:t>sobre </a:t>
            </a:r>
            <a:r>
              <a:rPr lang="es-MX" sz="1600" b="1" dirty="0">
                <a:solidFill>
                  <a:schemeClr val="bg1"/>
                </a:solidFill>
                <a:latin typeface="Soberana Sans" panose="02000000000000000000" pitchFamily="50" charset="0"/>
              </a:rPr>
              <a:t>los programas presupuestarios</a:t>
            </a:r>
          </a:p>
        </p:txBody>
      </p:sp>
      <p:sp>
        <p:nvSpPr>
          <p:cNvPr id="24" name="Rectángulo redondeado 23"/>
          <p:cNvSpPr/>
          <p:nvPr/>
        </p:nvSpPr>
        <p:spPr>
          <a:xfrm>
            <a:off x="3275566" y="2721877"/>
            <a:ext cx="2059898" cy="1910086"/>
          </a:xfrm>
          <a:prstGeom prst="roundRect">
            <a:avLst/>
          </a:prstGeom>
          <a:solidFill>
            <a:srgbClr val="B3D23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/>
          </a:p>
        </p:txBody>
      </p:sp>
      <p:sp>
        <p:nvSpPr>
          <p:cNvPr id="25" name="Rectángulo 24"/>
          <p:cNvSpPr/>
          <p:nvPr/>
        </p:nvSpPr>
        <p:spPr>
          <a:xfrm>
            <a:off x="3227748" y="3135389"/>
            <a:ext cx="215553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b="1" dirty="0">
                <a:solidFill>
                  <a:schemeClr val="bg1"/>
                </a:solidFill>
                <a:latin typeface="Soberana Sans" panose="02000000000000000000" pitchFamily="50" charset="0"/>
              </a:rPr>
              <a:t>Recibir retroalimentación de los beneficiarios</a:t>
            </a:r>
          </a:p>
        </p:txBody>
      </p:sp>
      <p:sp>
        <p:nvSpPr>
          <p:cNvPr id="26" name="Rectángulo redondeado 25"/>
          <p:cNvSpPr/>
          <p:nvPr/>
        </p:nvSpPr>
        <p:spPr>
          <a:xfrm>
            <a:off x="5621585" y="2743828"/>
            <a:ext cx="2059898" cy="1910086"/>
          </a:xfrm>
          <a:prstGeom prst="roundRect">
            <a:avLst/>
          </a:prstGeom>
          <a:solidFill>
            <a:srgbClr val="1CB78D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/>
          </a:p>
        </p:txBody>
      </p:sp>
      <p:sp>
        <p:nvSpPr>
          <p:cNvPr id="27" name="Rectángulo 26"/>
          <p:cNvSpPr/>
          <p:nvPr/>
        </p:nvSpPr>
        <p:spPr>
          <a:xfrm>
            <a:off x="5584027" y="3020609"/>
            <a:ext cx="215553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b="1" dirty="0">
                <a:solidFill>
                  <a:schemeClr val="bg1"/>
                </a:solidFill>
                <a:latin typeface="Soberana Sans" panose="02000000000000000000" pitchFamily="50" charset="0"/>
              </a:rPr>
              <a:t>Mejorar la atención gubernamental de los programas públicos</a:t>
            </a:r>
          </a:p>
        </p:txBody>
      </p:sp>
    </p:spTree>
    <p:extLst>
      <p:ext uri="{BB962C8B-B14F-4D97-AF65-F5344CB8AC3E}">
        <p14:creationId xmlns:p14="http://schemas.microsoft.com/office/powerpoint/2010/main" val="385785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388165"/>
            <a:ext cx="8229600" cy="555786"/>
          </a:xfrm>
        </p:spPr>
        <p:txBody>
          <a:bodyPr/>
          <a:lstStyle/>
          <a:p>
            <a:r>
              <a:rPr lang="es-MX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berana Sans Light" panose="02000000000000000000" pitchFamily="50" charset="0"/>
              </a:rPr>
              <a:t>Equipo</a:t>
            </a:r>
            <a:endParaRPr lang="es-MX" sz="2400" b="1" dirty="0">
              <a:solidFill>
                <a:schemeClr val="tx1">
                  <a:lumMod val="50000"/>
                  <a:lumOff val="50000"/>
                </a:schemeClr>
              </a:solidFill>
              <a:latin typeface="Soberana Sans Light" panose="02000000000000000000" pitchFamily="50" charset="0"/>
            </a:endParaRPr>
          </a:p>
        </p:txBody>
      </p:sp>
      <p:cxnSp>
        <p:nvCxnSpPr>
          <p:cNvPr id="3" name="Conector recto 2"/>
          <p:cNvCxnSpPr/>
          <p:nvPr/>
        </p:nvCxnSpPr>
        <p:spPr>
          <a:xfrm flipH="1">
            <a:off x="457200" y="951727"/>
            <a:ext cx="8229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Marcador de número de diapositiva 36"/>
          <p:cNvSpPr txBox="1">
            <a:spLocks/>
          </p:cNvSpPr>
          <p:nvPr/>
        </p:nvSpPr>
        <p:spPr>
          <a:xfrm>
            <a:off x="7010400" y="650033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1CB78D"/>
                </a:solidFill>
                <a:latin typeface="Soberana Sans" panose="02000000000000000000" pitchFamily="50" charset="0"/>
              </a:rPr>
              <a:t>5</a:t>
            </a:r>
            <a:endParaRPr lang="en-US" dirty="0">
              <a:solidFill>
                <a:srgbClr val="1CB78D"/>
              </a:solidFill>
              <a:latin typeface="Soberana Sans" panose="02000000000000000000" pitchFamily="50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414" y="2477808"/>
            <a:ext cx="3296922" cy="185954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648" y="4120818"/>
            <a:ext cx="3279383" cy="1007727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61345" y="4326533"/>
            <a:ext cx="3539309" cy="513641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9808" y="2929780"/>
            <a:ext cx="2322384" cy="798510"/>
          </a:xfrm>
          <a:prstGeom prst="rect">
            <a:avLst/>
          </a:prstGeom>
        </p:spPr>
      </p:pic>
      <p:grpSp>
        <p:nvGrpSpPr>
          <p:cNvPr id="14" name="Grupo 13"/>
          <p:cNvGrpSpPr/>
          <p:nvPr/>
        </p:nvGrpSpPr>
        <p:grpSpPr>
          <a:xfrm>
            <a:off x="2042915" y="1355996"/>
            <a:ext cx="1298847" cy="1338345"/>
            <a:chOff x="738975" y="4363197"/>
            <a:chExt cx="1944000" cy="1944000"/>
          </a:xfrm>
        </p:grpSpPr>
        <p:sp>
          <p:nvSpPr>
            <p:cNvPr id="15" name="Elipse 14"/>
            <p:cNvSpPr/>
            <p:nvPr/>
          </p:nvSpPr>
          <p:spPr>
            <a:xfrm>
              <a:off x="738975" y="4363197"/>
              <a:ext cx="1944000" cy="1944000"/>
            </a:xfrm>
            <a:prstGeom prst="ellipse">
              <a:avLst/>
            </a:prstGeom>
            <a:solidFill>
              <a:srgbClr val="442C6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s-MX" sz="1600" b="1" dirty="0" smtClean="0">
                  <a:latin typeface="Soberana Sans Light" panose="02000000000000000000" pitchFamily="50" charset="0"/>
                </a:rPr>
                <a:t>Gobierno</a:t>
              </a:r>
              <a:endParaRPr lang="es-MX" sz="1600" b="1" dirty="0">
                <a:latin typeface="Soberana Sans Light" panose="02000000000000000000" pitchFamily="50" charset="0"/>
              </a:endParaRPr>
            </a:p>
          </p:txBody>
        </p:sp>
        <p:sp>
          <p:nvSpPr>
            <p:cNvPr id="16" name="Elipse 15"/>
            <p:cNvSpPr/>
            <p:nvPr/>
          </p:nvSpPr>
          <p:spPr>
            <a:xfrm>
              <a:off x="846975" y="4471197"/>
              <a:ext cx="1728000" cy="17280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s-MX" sz="1400">
                <a:noFill/>
                <a:latin typeface="Soberana Sans Light" panose="02000000000000000000" pitchFamily="50" charset="0"/>
              </a:endParaRPr>
            </a:p>
          </p:txBody>
        </p:sp>
      </p:grpSp>
      <p:grpSp>
        <p:nvGrpSpPr>
          <p:cNvPr id="17" name="Grupo 16"/>
          <p:cNvGrpSpPr/>
          <p:nvPr/>
        </p:nvGrpSpPr>
        <p:grpSpPr>
          <a:xfrm>
            <a:off x="5971926" y="1360901"/>
            <a:ext cx="1298847" cy="1338345"/>
            <a:chOff x="738975" y="4363198"/>
            <a:chExt cx="1944000" cy="1944000"/>
          </a:xfrm>
        </p:grpSpPr>
        <p:sp>
          <p:nvSpPr>
            <p:cNvPr id="18" name="Elipse 17"/>
            <p:cNvSpPr/>
            <p:nvPr/>
          </p:nvSpPr>
          <p:spPr>
            <a:xfrm>
              <a:off x="738975" y="4363198"/>
              <a:ext cx="1944000" cy="1944000"/>
            </a:xfrm>
            <a:prstGeom prst="ellipse">
              <a:avLst/>
            </a:prstGeom>
            <a:solidFill>
              <a:srgbClr val="71C69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s-MX" sz="1200" b="1" dirty="0">
                  <a:latin typeface="Soberana Sans Light" panose="02000000000000000000" pitchFamily="50" charset="0"/>
                </a:rPr>
                <a:t>Ciudadanos innovadores</a:t>
              </a:r>
            </a:p>
          </p:txBody>
        </p:sp>
        <p:sp>
          <p:nvSpPr>
            <p:cNvPr id="19" name="Elipse 18"/>
            <p:cNvSpPr/>
            <p:nvPr/>
          </p:nvSpPr>
          <p:spPr>
            <a:xfrm>
              <a:off x="846975" y="4471197"/>
              <a:ext cx="1728000" cy="17280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s-MX" sz="1400">
                <a:noFill/>
                <a:latin typeface="Soberana Sans Light" panose="02000000000000000000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26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388165"/>
            <a:ext cx="8229600" cy="555786"/>
          </a:xfrm>
        </p:spPr>
        <p:txBody>
          <a:bodyPr/>
          <a:lstStyle/>
          <a:p>
            <a:r>
              <a:rPr lang="es-MX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berana Sans Light" panose="02000000000000000000" pitchFamily="50" charset="0"/>
              </a:rPr>
              <a:t>Primera fase</a:t>
            </a:r>
            <a:endParaRPr lang="es-MX" sz="2400" b="1" dirty="0">
              <a:solidFill>
                <a:schemeClr val="tx1">
                  <a:lumMod val="50000"/>
                  <a:lumOff val="50000"/>
                </a:schemeClr>
              </a:solidFill>
              <a:latin typeface="Soberana Sans Light" panose="02000000000000000000" pitchFamily="50" charset="0"/>
            </a:endParaRPr>
          </a:p>
        </p:txBody>
      </p:sp>
      <p:sp>
        <p:nvSpPr>
          <p:cNvPr id="5" name="Text Box 1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32509" y="1073031"/>
            <a:ext cx="3666923" cy="4290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  <a:spcBef>
                <a:spcPct val="50000"/>
              </a:spcBef>
              <a:defRPr/>
            </a:pPr>
            <a:endParaRPr lang="es-MX" sz="1700" b="1" dirty="0" smtClean="0">
              <a:solidFill>
                <a:schemeClr val="tx1">
                  <a:lumMod val="85000"/>
                  <a:lumOff val="15000"/>
                </a:schemeClr>
              </a:solidFill>
              <a:latin typeface="Soberana Sans Light" panose="02000000000000000000" pitchFamily="50" charset="0"/>
            </a:endParaRPr>
          </a:p>
          <a:p>
            <a:pPr algn="just">
              <a:lnSpc>
                <a:spcPts val="2000"/>
              </a:lnSpc>
              <a:spcBef>
                <a:spcPct val="50000"/>
              </a:spcBef>
              <a:defRPr/>
            </a:pPr>
            <a:endParaRPr lang="es-MX" sz="1700" dirty="0">
              <a:solidFill>
                <a:schemeClr val="tx1">
                  <a:lumMod val="85000"/>
                  <a:lumOff val="15000"/>
                </a:schemeClr>
              </a:solidFill>
              <a:latin typeface="Soberana Sans Light" panose="02000000000000000000" pitchFamily="50" charset="0"/>
            </a:endParaRPr>
          </a:p>
          <a:p>
            <a:pPr algn="just">
              <a:lnSpc>
                <a:spcPts val="2000"/>
              </a:lnSpc>
              <a:spcBef>
                <a:spcPct val="50000"/>
              </a:spcBef>
              <a:defRPr/>
            </a:pPr>
            <a:endParaRPr lang="es-MX" sz="1700" dirty="0" smtClean="0">
              <a:solidFill>
                <a:schemeClr val="tx1">
                  <a:lumMod val="85000"/>
                  <a:lumOff val="15000"/>
                </a:schemeClr>
              </a:solidFill>
              <a:latin typeface="Soberana Sans Light" panose="02000000000000000000" pitchFamily="50" charset="0"/>
            </a:endParaRPr>
          </a:p>
          <a:p>
            <a:pPr algn="just">
              <a:lnSpc>
                <a:spcPts val="2000"/>
              </a:lnSpc>
              <a:spcBef>
                <a:spcPct val="50000"/>
              </a:spcBef>
              <a:defRPr/>
            </a:pPr>
            <a:endParaRPr lang="es-MX" sz="1700" dirty="0">
              <a:solidFill>
                <a:schemeClr val="tx1">
                  <a:lumMod val="85000"/>
                  <a:lumOff val="15000"/>
                </a:schemeClr>
              </a:solidFill>
              <a:latin typeface="Soberana Sans Light" panose="02000000000000000000" pitchFamily="50" charset="0"/>
            </a:endParaRPr>
          </a:p>
          <a:p>
            <a:pPr algn="just">
              <a:lnSpc>
                <a:spcPts val="2000"/>
              </a:lnSpc>
              <a:spcBef>
                <a:spcPct val="50000"/>
              </a:spcBef>
              <a:defRPr/>
            </a:pPr>
            <a:endParaRPr lang="es-MX" sz="1700" dirty="0" smtClean="0">
              <a:solidFill>
                <a:schemeClr val="tx1">
                  <a:lumMod val="85000"/>
                  <a:lumOff val="15000"/>
                </a:schemeClr>
              </a:solidFill>
              <a:latin typeface="Soberana Sans Light" panose="02000000000000000000" pitchFamily="50" charset="0"/>
            </a:endParaRPr>
          </a:p>
          <a:p>
            <a:pPr algn="just">
              <a:lnSpc>
                <a:spcPts val="2000"/>
              </a:lnSpc>
              <a:spcBef>
                <a:spcPct val="50000"/>
              </a:spcBef>
              <a:defRPr/>
            </a:pPr>
            <a:endParaRPr lang="es-MX" sz="1700" dirty="0">
              <a:solidFill>
                <a:schemeClr val="tx1">
                  <a:lumMod val="85000"/>
                  <a:lumOff val="15000"/>
                </a:schemeClr>
              </a:solidFill>
              <a:latin typeface="Soberana Sans Light" panose="02000000000000000000" pitchFamily="50" charset="0"/>
            </a:endParaRPr>
          </a:p>
          <a:p>
            <a:pPr algn="just">
              <a:lnSpc>
                <a:spcPts val="2000"/>
              </a:lnSpc>
              <a:spcBef>
                <a:spcPct val="50000"/>
              </a:spcBef>
              <a:defRPr/>
            </a:pPr>
            <a:endParaRPr lang="es-MX" sz="1700" dirty="0" smtClean="0">
              <a:solidFill>
                <a:schemeClr val="tx1">
                  <a:lumMod val="85000"/>
                  <a:lumOff val="15000"/>
                </a:schemeClr>
              </a:solidFill>
              <a:latin typeface="Soberana Sans Light" panose="02000000000000000000" pitchFamily="50" charset="0"/>
            </a:endParaRPr>
          </a:p>
          <a:p>
            <a:pPr algn="just">
              <a:lnSpc>
                <a:spcPts val="2000"/>
              </a:lnSpc>
              <a:spcBef>
                <a:spcPct val="50000"/>
              </a:spcBef>
              <a:defRPr/>
            </a:pPr>
            <a:endParaRPr lang="es-MX" sz="1700" dirty="0">
              <a:solidFill>
                <a:schemeClr val="tx1">
                  <a:lumMod val="85000"/>
                  <a:lumOff val="15000"/>
                </a:schemeClr>
              </a:solidFill>
              <a:latin typeface="Soberana Sans Light" panose="02000000000000000000" pitchFamily="50" charset="0"/>
            </a:endParaRPr>
          </a:p>
          <a:p>
            <a:pPr algn="just">
              <a:lnSpc>
                <a:spcPts val="2000"/>
              </a:lnSpc>
              <a:spcBef>
                <a:spcPct val="50000"/>
              </a:spcBef>
              <a:defRPr/>
            </a:pPr>
            <a:endParaRPr lang="es-MX" sz="1700" dirty="0" smtClean="0">
              <a:solidFill>
                <a:schemeClr val="tx1">
                  <a:lumMod val="85000"/>
                  <a:lumOff val="15000"/>
                </a:schemeClr>
              </a:solidFill>
              <a:latin typeface="Soberana Sans Light" panose="02000000000000000000" pitchFamily="50" charset="0"/>
            </a:endParaRPr>
          </a:p>
          <a:p>
            <a:pPr algn="just">
              <a:lnSpc>
                <a:spcPts val="2000"/>
              </a:lnSpc>
              <a:spcBef>
                <a:spcPct val="50000"/>
              </a:spcBef>
              <a:defRPr/>
            </a:pPr>
            <a:endParaRPr lang="es-MX" sz="1700" dirty="0" smtClean="0">
              <a:solidFill>
                <a:schemeClr val="tx1">
                  <a:lumMod val="85000"/>
                  <a:lumOff val="15000"/>
                </a:schemeClr>
              </a:solidFill>
              <a:latin typeface="Soberana Sans Light" panose="02000000000000000000" pitchFamily="50" charset="0"/>
            </a:endParaRPr>
          </a:p>
          <a:p>
            <a:pPr marL="342900" indent="-342900" algn="just">
              <a:lnSpc>
                <a:spcPts val="2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endParaRPr lang="es-MX" sz="1700" dirty="0" smtClean="0">
              <a:solidFill>
                <a:schemeClr val="tx1">
                  <a:lumMod val="85000"/>
                  <a:lumOff val="15000"/>
                </a:schemeClr>
              </a:solidFill>
              <a:latin typeface="Soberana Sans Light" panose="02000000000000000000" pitchFamily="50" charset="0"/>
            </a:endParaRP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endParaRPr lang="es-MX" sz="300" dirty="0" smtClean="0">
              <a:solidFill>
                <a:schemeClr val="tx1">
                  <a:lumMod val="85000"/>
                  <a:lumOff val="15000"/>
                </a:schemeClr>
              </a:solidFill>
              <a:latin typeface="Soberana Sans Light" panose="02000000000000000000" pitchFamily="50" charset="0"/>
            </a:endParaRPr>
          </a:p>
        </p:txBody>
      </p:sp>
      <p:cxnSp>
        <p:nvCxnSpPr>
          <p:cNvPr id="3" name="Conector recto 2"/>
          <p:cNvCxnSpPr/>
          <p:nvPr/>
        </p:nvCxnSpPr>
        <p:spPr>
          <a:xfrm flipH="1">
            <a:off x="457200" y="951727"/>
            <a:ext cx="8229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Marcador de número de diapositiva 36"/>
          <p:cNvSpPr txBox="1">
            <a:spLocks/>
          </p:cNvSpPr>
          <p:nvPr/>
        </p:nvSpPr>
        <p:spPr>
          <a:xfrm>
            <a:off x="7010400" y="650033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1CB78D"/>
                </a:solidFill>
                <a:latin typeface="Soberana Sans" panose="02000000000000000000" pitchFamily="50" charset="0"/>
              </a:rPr>
              <a:t>6</a:t>
            </a:r>
            <a:endParaRPr lang="en-US" dirty="0">
              <a:solidFill>
                <a:srgbClr val="1CB78D"/>
              </a:solidFill>
              <a:latin typeface="Soberana Sans" panose="02000000000000000000" pitchFamily="50" charset="0"/>
            </a:endParaRPr>
          </a:p>
        </p:txBody>
      </p:sp>
      <p:sp>
        <p:nvSpPr>
          <p:cNvPr id="8" name="Text Box 1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32509" y="1073031"/>
            <a:ext cx="3666923" cy="390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  <a:spcBef>
                <a:spcPct val="50000"/>
              </a:spcBef>
              <a:defRPr/>
            </a:pPr>
            <a:endParaRPr lang="es-MX" sz="1700" b="1" dirty="0" smtClean="0">
              <a:solidFill>
                <a:schemeClr val="tx1">
                  <a:lumMod val="85000"/>
                  <a:lumOff val="15000"/>
                </a:schemeClr>
              </a:solidFill>
              <a:latin typeface="Soberana Sans Light" panose="02000000000000000000" pitchFamily="50" charset="0"/>
            </a:endParaRPr>
          </a:p>
          <a:p>
            <a:pPr algn="just">
              <a:lnSpc>
                <a:spcPts val="2000"/>
              </a:lnSpc>
              <a:spcBef>
                <a:spcPct val="50000"/>
              </a:spcBef>
              <a:defRPr/>
            </a:pPr>
            <a:endParaRPr lang="es-MX" sz="1700" dirty="0" smtClean="0">
              <a:solidFill>
                <a:schemeClr val="tx1">
                  <a:lumMod val="85000"/>
                  <a:lumOff val="15000"/>
                </a:schemeClr>
              </a:solidFill>
              <a:latin typeface="Soberana Sans Light" panose="02000000000000000000" pitchFamily="50" charset="0"/>
            </a:endParaRPr>
          </a:p>
          <a:p>
            <a:pPr algn="just">
              <a:lnSpc>
                <a:spcPts val="2000"/>
              </a:lnSpc>
              <a:spcBef>
                <a:spcPct val="50000"/>
              </a:spcBef>
              <a:defRPr/>
            </a:pPr>
            <a:endParaRPr lang="es-MX" sz="1700" dirty="0">
              <a:solidFill>
                <a:schemeClr val="tx1">
                  <a:lumMod val="85000"/>
                  <a:lumOff val="15000"/>
                </a:schemeClr>
              </a:solidFill>
              <a:latin typeface="Soberana Sans Light" panose="02000000000000000000" pitchFamily="50" charset="0"/>
            </a:endParaRPr>
          </a:p>
          <a:p>
            <a:pPr algn="just">
              <a:lnSpc>
                <a:spcPts val="2000"/>
              </a:lnSpc>
              <a:spcBef>
                <a:spcPct val="50000"/>
              </a:spcBef>
              <a:defRPr/>
            </a:pPr>
            <a:endParaRPr lang="es-MX" sz="1700" dirty="0" smtClean="0">
              <a:solidFill>
                <a:schemeClr val="tx1">
                  <a:lumMod val="85000"/>
                  <a:lumOff val="15000"/>
                </a:schemeClr>
              </a:solidFill>
              <a:latin typeface="Soberana Sans Light" panose="02000000000000000000" pitchFamily="50" charset="0"/>
            </a:endParaRPr>
          </a:p>
          <a:p>
            <a:pPr algn="just">
              <a:lnSpc>
                <a:spcPts val="2000"/>
              </a:lnSpc>
              <a:spcBef>
                <a:spcPct val="50000"/>
              </a:spcBef>
              <a:defRPr/>
            </a:pPr>
            <a:endParaRPr lang="es-MX" sz="1700" dirty="0">
              <a:solidFill>
                <a:schemeClr val="tx1">
                  <a:lumMod val="85000"/>
                  <a:lumOff val="15000"/>
                </a:schemeClr>
              </a:solidFill>
              <a:latin typeface="Soberana Sans Light" panose="02000000000000000000" pitchFamily="50" charset="0"/>
            </a:endParaRPr>
          </a:p>
          <a:p>
            <a:pPr algn="just">
              <a:lnSpc>
                <a:spcPts val="2000"/>
              </a:lnSpc>
              <a:spcBef>
                <a:spcPct val="50000"/>
              </a:spcBef>
              <a:defRPr/>
            </a:pPr>
            <a:endParaRPr lang="es-MX" sz="1700" dirty="0" smtClean="0">
              <a:solidFill>
                <a:schemeClr val="tx1">
                  <a:lumMod val="85000"/>
                  <a:lumOff val="15000"/>
                </a:schemeClr>
              </a:solidFill>
              <a:latin typeface="Soberana Sans Light" panose="02000000000000000000" pitchFamily="50" charset="0"/>
            </a:endParaRPr>
          </a:p>
          <a:p>
            <a:pPr algn="just">
              <a:lnSpc>
                <a:spcPts val="2000"/>
              </a:lnSpc>
              <a:spcBef>
                <a:spcPct val="50000"/>
              </a:spcBef>
              <a:defRPr/>
            </a:pPr>
            <a:endParaRPr lang="es-MX" sz="1700" dirty="0">
              <a:solidFill>
                <a:schemeClr val="tx1">
                  <a:lumMod val="85000"/>
                  <a:lumOff val="15000"/>
                </a:schemeClr>
              </a:solidFill>
              <a:latin typeface="Soberana Sans Light" panose="02000000000000000000" pitchFamily="50" charset="0"/>
            </a:endParaRPr>
          </a:p>
          <a:p>
            <a:pPr algn="just">
              <a:lnSpc>
                <a:spcPts val="2000"/>
              </a:lnSpc>
              <a:spcBef>
                <a:spcPct val="50000"/>
              </a:spcBef>
              <a:defRPr/>
            </a:pPr>
            <a:endParaRPr lang="es-MX" sz="1700" dirty="0" smtClean="0">
              <a:solidFill>
                <a:schemeClr val="tx1">
                  <a:lumMod val="85000"/>
                  <a:lumOff val="15000"/>
                </a:schemeClr>
              </a:solidFill>
              <a:latin typeface="Soberana Sans Light" panose="02000000000000000000" pitchFamily="50" charset="0"/>
            </a:endParaRPr>
          </a:p>
          <a:p>
            <a:pPr algn="just">
              <a:lnSpc>
                <a:spcPts val="2000"/>
              </a:lnSpc>
              <a:spcBef>
                <a:spcPct val="50000"/>
              </a:spcBef>
              <a:defRPr/>
            </a:pPr>
            <a:endParaRPr lang="es-MX" sz="1700" dirty="0" smtClean="0">
              <a:solidFill>
                <a:schemeClr val="tx1">
                  <a:lumMod val="85000"/>
                  <a:lumOff val="15000"/>
                </a:schemeClr>
              </a:solidFill>
              <a:latin typeface="Soberana Sans Light" panose="02000000000000000000" pitchFamily="50" charset="0"/>
            </a:endParaRPr>
          </a:p>
          <a:p>
            <a:pPr marL="342900" indent="-342900" algn="just">
              <a:lnSpc>
                <a:spcPts val="2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endParaRPr lang="es-MX" sz="1700" dirty="0" smtClean="0">
              <a:solidFill>
                <a:schemeClr val="tx1">
                  <a:lumMod val="85000"/>
                  <a:lumOff val="15000"/>
                </a:schemeClr>
              </a:solidFill>
              <a:latin typeface="Soberana Sans Light" panose="02000000000000000000" pitchFamily="50" charset="0"/>
            </a:endParaRP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endParaRPr lang="es-MX" sz="300" dirty="0" smtClean="0">
              <a:solidFill>
                <a:schemeClr val="tx1">
                  <a:lumMod val="85000"/>
                  <a:lumOff val="15000"/>
                </a:schemeClr>
              </a:solidFill>
              <a:latin typeface="Soberana Sans Light" panose="02000000000000000000" pitchFamily="50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77736" y="4059692"/>
            <a:ext cx="1880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Soberana Sans Light" panose="02000000000000000000" pitchFamily="50" charset="0"/>
                <a:cs typeface="Adobe Caslon Pro"/>
              </a:rPr>
              <a:t>Desarrollo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Soberana Sans Light" panose="02000000000000000000" pitchFamily="50" charset="0"/>
                <a:cs typeface="Adobe Caslon Pro"/>
              </a:rPr>
              <a:t> de </a:t>
            </a:r>
            <a:r>
              <a:rPr lang="en-US" sz="2000" b="1" dirty="0" err="1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Metodología</a:t>
            </a:r>
            <a:endParaRPr lang="en-US" sz="2000" b="1" dirty="0">
              <a:solidFill>
                <a:srgbClr val="FF7574"/>
              </a:solidFill>
              <a:latin typeface="Soberana Sans" panose="02000000000000000000" pitchFamily="50" charset="0"/>
              <a:cs typeface="Adobe Caslon Pro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3015422" y="3944801"/>
            <a:ext cx="23928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Soberana Sans Light" panose="02000000000000000000" pitchFamily="50" charset="0"/>
                <a:cs typeface="Adobe Caslon Pro"/>
              </a:rPr>
              <a:t>Elección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Soberana Sans Light" panose="02000000000000000000" pitchFamily="50" charset="0"/>
                <a:cs typeface="Adobe Caslon Pro"/>
              </a:rPr>
              <a:t> de </a:t>
            </a:r>
            <a:r>
              <a:rPr lang="en-US" sz="2000" b="1" dirty="0" err="1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programas</a:t>
            </a:r>
            <a:r>
              <a:rPr lang="en-US" sz="2000" b="1" dirty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 </a:t>
            </a:r>
            <a:r>
              <a:rPr lang="en-US" sz="2000" b="1" dirty="0" err="1" smtClean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piloto</a:t>
            </a:r>
            <a:endParaRPr lang="en-US" sz="2000" b="1" dirty="0">
              <a:solidFill>
                <a:srgbClr val="FF7574"/>
              </a:solidFill>
              <a:latin typeface="Soberana Sans" panose="02000000000000000000" pitchFamily="50" charset="0"/>
              <a:cs typeface="Adobe Caslon Pro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5589889" y="4023374"/>
            <a:ext cx="328158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Envío de </a:t>
            </a:r>
            <a:r>
              <a:rPr lang="es-MX" sz="2000" b="1" dirty="0" smtClean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encuestas 9,533</a:t>
            </a:r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  <a:latin typeface="Soberana Sans Light" panose="02000000000000000000" pitchFamily="50" charset="0"/>
                <a:cs typeface="Adobe Caslon Pro"/>
              </a:rPr>
              <a:t> </a:t>
            </a:r>
            <a:r>
              <a:rPr lang="es-MX" sz="2000" dirty="0">
                <a:solidFill>
                  <a:schemeClr val="bg1">
                    <a:lumMod val="50000"/>
                  </a:schemeClr>
                </a:solidFill>
                <a:latin typeface="Soberana Sans Light" panose="02000000000000000000" pitchFamily="50" charset="0"/>
                <a:cs typeface="Adobe Caslon Pro"/>
              </a:rPr>
              <a:t>encuestas para </a:t>
            </a:r>
            <a:r>
              <a:rPr lang="es-MX" sz="2000" b="1" dirty="0">
                <a:solidFill>
                  <a:srgbClr val="FF7574"/>
                </a:solidFill>
                <a:latin typeface="Soberana Sans Light" panose="02000000000000000000" pitchFamily="50" charset="0"/>
                <a:cs typeface="Adobe Caslon Pro"/>
              </a:rPr>
              <a:t>PROSPERA</a:t>
            </a:r>
            <a:r>
              <a:rPr lang="es-MX" sz="2000" dirty="0">
                <a:solidFill>
                  <a:schemeClr val="bg1">
                    <a:lumMod val="50000"/>
                  </a:schemeClr>
                </a:solidFill>
                <a:latin typeface="Soberana Sans Light" panose="02000000000000000000" pitchFamily="50" charset="0"/>
                <a:cs typeface="Adobe Caslon Pro"/>
              </a:rPr>
              <a:t> y </a:t>
            </a:r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  <a:latin typeface="Soberana Sans Light" panose="02000000000000000000" pitchFamily="50" charset="0"/>
                <a:cs typeface="Adobe Caslon Pro"/>
              </a:rPr>
              <a:t>carga </a:t>
            </a:r>
            <a:r>
              <a:rPr lang="es-MX" sz="2000" dirty="0">
                <a:solidFill>
                  <a:schemeClr val="bg1">
                    <a:lumMod val="50000"/>
                  </a:schemeClr>
                </a:solidFill>
                <a:latin typeface="Soberana Sans Light" panose="02000000000000000000" pitchFamily="50" charset="0"/>
                <a:cs typeface="Adobe Caslon Pro"/>
              </a:rPr>
              <a:t>de encuesta</a:t>
            </a:r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  <a:latin typeface="Soberana Sans Light" panose="02000000000000000000" pitchFamily="50" charset="0"/>
                <a:cs typeface="Adobe Caslon Pro"/>
              </a:rPr>
              <a:t> de satisfacción </a:t>
            </a:r>
            <a:r>
              <a:rPr lang="es-MX" sz="2000" dirty="0">
                <a:solidFill>
                  <a:schemeClr val="bg1">
                    <a:lumMod val="50000"/>
                  </a:schemeClr>
                </a:solidFill>
                <a:latin typeface="Soberana Sans Light" panose="02000000000000000000" pitchFamily="50" charset="0"/>
                <a:cs typeface="Adobe Caslon Pro"/>
              </a:rPr>
              <a:t>de </a:t>
            </a:r>
            <a:r>
              <a:rPr lang="es-MX" sz="2000" b="1" dirty="0">
                <a:solidFill>
                  <a:srgbClr val="FF7574"/>
                </a:solidFill>
                <a:latin typeface="Soberana Sans Light" panose="02000000000000000000" pitchFamily="50" charset="0"/>
                <a:cs typeface="Adobe Caslon Pro"/>
              </a:rPr>
              <a:t>INADEM</a:t>
            </a: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1862850"/>
            <a:ext cx="1807436" cy="1998129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94884" y="2086893"/>
            <a:ext cx="2110811" cy="1774086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99235" y="2256262"/>
            <a:ext cx="1825753" cy="1604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38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388165"/>
            <a:ext cx="8229600" cy="555786"/>
          </a:xfrm>
        </p:spPr>
        <p:txBody>
          <a:bodyPr/>
          <a:lstStyle/>
          <a:p>
            <a:r>
              <a:rPr lang="es-MX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berana Sans Light" panose="02000000000000000000" pitchFamily="50" charset="0"/>
              </a:rPr>
              <a:t>Tú Evalúas en cifras</a:t>
            </a:r>
            <a:endParaRPr lang="es-MX" sz="2400" b="1" dirty="0">
              <a:solidFill>
                <a:schemeClr val="tx1">
                  <a:lumMod val="50000"/>
                  <a:lumOff val="50000"/>
                </a:schemeClr>
              </a:solidFill>
              <a:latin typeface="Soberana Sans Light" panose="02000000000000000000" pitchFamily="50" charset="0"/>
            </a:endParaRPr>
          </a:p>
        </p:txBody>
      </p:sp>
      <p:cxnSp>
        <p:nvCxnSpPr>
          <p:cNvPr id="3" name="Conector recto 2"/>
          <p:cNvCxnSpPr/>
          <p:nvPr/>
        </p:nvCxnSpPr>
        <p:spPr>
          <a:xfrm flipH="1">
            <a:off x="457200" y="951727"/>
            <a:ext cx="8229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Marcador de número de diapositiva 36"/>
          <p:cNvSpPr txBox="1">
            <a:spLocks/>
          </p:cNvSpPr>
          <p:nvPr/>
        </p:nvSpPr>
        <p:spPr>
          <a:xfrm>
            <a:off x="7010400" y="650033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1CB78D"/>
                </a:solidFill>
                <a:latin typeface="Soberana Sans" panose="02000000000000000000" pitchFamily="50" charset="0"/>
              </a:rPr>
              <a:t>14</a:t>
            </a:r>
            <a:endParaRPr lang="en-US" dirty="0">
              <a:solidFill>
                <a:srgbClr val="1CB78D"/>
              </a:solidFill>
              <a:latin typeface="Soberana Sans" panose="02000000000000000000" pitchFamily="50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679142" y="1617930"/>
            <a:ext cx="80076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MX" dirty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Al día de hoy, se han </a:t>
            </a:r>
            <a:r>
              <a:rPr lang="es-MX" b="1" dirty="0">
                <a:solidFill>
                  <a:srgbClr val="ED7A79"/>
                </a:solidFill>
                <a:latin typeface="Soberana Sans" panose="02000000000000000000" pitchFamily="50" charset="0"/>
                <a:cs typeface="Adobe Caslon Pro"/>
              </a:rPr>
              <a:t>enviado o cargado </a:t>
            </a:r>
            <a:r>
              <a:rPr lang="es-MX" dirty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las encuestas de las siguientes </a:t>
            </a:r>
            <a:r>
              <a:rPr lang="es-MX" b="1" dirty="0">
                <a:solidFill>
                  <a:srgbClr val="ED7A79"/>
                </a:solidFill>
                <a:latin typeface="Soberana Sans" panose="02000000000000000000" pitchFamily="50" charset="0"/>
                <a:cs typeface="Adobe Caslon Pro"/>
              </a:rPr>
              <a:t>dependencias</a:t>
            </a:r>
            <a:r>
              <a:rPr lang="es-MX" dirty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 en </a:t>
            </a:r>
            <a:r>
              <a:rPr lang="es-MX" b="1" dirty="0">
                <a:solidFill>
                  <a:srgbClr val="ED7A79"/>
                </a:solidFill>
                <a:latin typeface="Soberana Sans" panose="02000000000000000000" pitchFamily="50" charset="0"/>
                <a:cs typeface="Adobe Caslon Pro"/>
              </a:rPr>
              <a:t>Tú Evalúas</a:t>
            </a:r>
            <a:r>
              <a:rPr lang="es-MX" dirty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: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317639"/>
              </p:ext>
            </p:extLst>
          </p:nvPr>
        </p:nvGraphicFramePr>
        <p:xfrm>
          <a:off x="1245706" y="2657370"/>
          <a:ext cx="6752494" cy="30446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6770"/>
                <a:gridCol w="1406770"/>
                <a:gridCol w="1524000"/>
                <a:gridCol w="2414954"/>
              </a:tblGrid>
              <a:tr h="59595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oberana Sans" panose="02000000000000000000" pitchFamily="50" charset="0"/>
                        </a:rPr>
                        <a:t>Encuesta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oberana Sans" panose="02000000000000000000" pitchFamily="50" charset="0"/>
                      </a:endParaRPr>
                    </a:p>
                  </a:txBody>
                  <a:tcPr marL="20777" marR="20777" marT="20777" marB="0" anchor="ctr">
                    <a:solidFill>
                      <a:srgbClr val="FF75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oberana Sans" panose="02000000000000000000" pitchFamily="50" charset="0"/>
                        </a:rPr>
                        <a:t>Enviadas 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oberana Sans" panose="02000000000000000000" pitchFamily="50" charset="0"/>
                      </a:endParaRPr>
                    </a:p>
                  </a:txBody>
                  <a:tcPr marL="20777" marR="20777" marT="20777" marB="0" anchor="ctr">
                    <a:solidFill>
                      <a:srgbClr val="FF75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oberana Sans" panose="02000000000000000000" pitchFamily="50" charset="0"/>
                        </a:rPr>
                        <a:t>Respondidas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oberana Sans" panose="02000000000000000000" pitchFamily="50" charset="0"/>
                      </a:endParaRPr>
                    </a:p>
                  </a:txBody>
                  <a:tcPr marL="20777" marR="20777" marT="20777" marB="0" anchor="ctr">
                    <a:solidFill>
                      <a:srgbClr val="FF75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oberana Sans" panose="02000000000000000000" pitchFamily="50" charset="0"/>
                        </a:rPr>
                        <a:t>Tasa de participación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oberana Sans" panose="02000000000000000000" pitchFamily="50" charset="0"/>
                      </a:endParaRPr>
                    </a:p>
                  </a:txBody>
                  <a:tcPr marL="20777" marR="20777" marT="20777" marB="0" anchor="ctr">
                    <a:solidFill>
                      <a:srgbClr val="FF7574"/>
                    </a:solidFill>
                  </a:tcPr>
                </a:tc>
              </a:tr>
              <a:tr h="59595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oberana Sans" panose="02000000000000000000" pitchFamily="50" charset="0"/>
                        </a:rPr>
                        <a:t>CONACYT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oberana Sans" panose="02000000000000000000" pitchFamily="50" charset="0"/>
                      </a:endParaRPr>
                    </a:p>
                  </a:txBody>
                  <a:tcPr marL="20777" marR="20777" marT="20777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oberana Sans" panose="02000000000000000000" pitchFamily="50" charset="0"/>
                        </a:rPr>
                        <a:t>582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oberana Sans" panose="02000000000000000000" pitchFamily="50" charset="0"/>
                      </a:endParaRPr>
                    </a:p>
                  </a:txBody>
                  <a:tcPr marL="20777" marR="20777" marT="20777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oberana Sans" panose="02000000000000000000" pitchFamily="50" charset="0"/>
                        </a:rPr>
                        <a:t>40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oberana Sans" panose="02000000000000000000" pitchFamily="50" charset="0"/>
                      </a:endParaRPr>
                    </a:p>
                  </a:txBody>
                  <a:tcPr marL="20777" marR="20777" marT="20777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oberana Sans" panose="02000000000000000000" pitchFamily="50" charset="0"/>
                        </a:rPr>
                        <a:t>6.87%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oberana Sans" panose="02000000000000000000" pitchFamily="50" charset="0"/>
                      </a:endParaRPr>
                    </a:p>
                  </a:txBody>
                  <a:tcPr marL="20777" marR="20777" marT="20777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9595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oberana Sans" panose="02000000000000000000" pitchFamily="50" charset="0"/>
                        </a:rPr>
                        <a:t>IMJUVE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oberana Sans" panose="02000000000000000000" pitchFamily="50" charset="0"/>
                      </a:endParaRPr>
                    </a:p>
                  </a:txBody>
                  <a:tcPr marL="20777" marR="20777" marT="20777" marB="0" anchor="ctr">
                    <a:solidFill>
                      <a:srgbClr val="59A2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oberana Sans" panose="02000000000000000000" pitchFamily="50" charset="0"/>
                        </a:rPr>
                        <a:t>887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oberana Sans" panose="02000000000000000000" pitchFamily="50" charset="0"/>
                      </a:endParaRPr>
                    </a:p>
                  </a:txBody>
                  <a:tcPr marL="20777" marR="20777" marT="20777" marB="0" anchor="ctr">
                    <a:solidFill>
                      <a:srgbClr val="59A2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oberana Sans" panose="02000000000000000000" pitchFamily="50" charset="0"/>
                        </a:rPr>
                        <a:t>192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oberana Sans" panose="02000000000000000000" pitchFamily="50" charset="0"/>
                      </a:endParaRPr>
                    </a:p>
                  </a:txBody>
                  <a:tcPr marL="20777" marR="20777" marT="20777" marB="0" anchor="ctr">
                    <a:solidFill>
                      <a:srgbClr val="59A2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oberana Sans" panose="02000000000000000000" pitchFamily="50" charset="0"/>
                        </a:rPr>
                        <a:t>21.65%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oberana Sans" panose="02000000000000000000" pitchFamily="50" charset="0"/>
                      </a:endParaRPr>
                    </a:p>
                  </a:txBody>
                  <a:tcPr marL="20777" marR="20777" marT="20777" marB="0" anchor="ctr">
                    <a:solidFill>
                      <a:srgbClr val="59A29A"/>
                    </a:solidFill>
                  </a:tcPr>
                </a:tc>
              </a:tr>
              <a:tr h="59595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oberana Sans" panose="02000000000000000000" pitchFamily="50" charset="0"/>
                        </a:rPr>
                        <a:t>PROSPERA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oberana Sans" panose="02000000000000000000" pitchFamily="50" charset="0"/>
                      </a:endParaRPr>
                    </a:p>
                  </a:txBody>
                  <a:tcPr marL="20777" marR="20777" marT="20777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oberana Sans" panose="02000000000000000000" pitchFamily="50" charset="0"/>
                        </a:rPr>
                        <a:t>9,533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oberana Sans" panose="02000000000000000000" pitchFamily="50" charset="0"/>
                      </a:endParaRPr>
                    </a:p>
                  </a:txBody>
                  <a:tcPr marL="20777" marR="20777" marT="20777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oberana Sans" panose="02000000000000000000" pitchFamily="50" charset="0"/>
                        </a:rPr>
                        <a:t>426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oberana Sans" panose="02000000000000000000" pitchFamily="50" charset="0"/>
                      </a:endParaRPr>
                    </a:p>
                  </a:txBody>
                  <a:tcPr marL="20777" marR="20777" marT="20777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oberana Sans" panose="02000000000000000000" pitchFamily="50" charset="0"/>
                        </a:rPr>
                        <a:t>4.47%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oberana Sans" panose="02000000000000000000" pitchFamily="50" charset="0"/>
                      </a:endParaRPr>
                    </a:p>
                  </a:txBody>
                  <a:tcPr marL="20777" marR="20777" marT="20777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9595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oberana Sans" panose="02000000000000000000" pitchFamily="50" charset="0"/>
                        </a:rPr>
                        <a:t>INADEM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oberana Sans" panose="02000000000000000000" pitchFamily="50" charset="0"/>
                      </a:endParaRPr>
                    </a:p>
                  </a:txBody>
                  <a:tcPr marL="20777" marR="20777" marT="20777" marB="0" anchor="ctr">
                    <a:solidFill>
                      <a:srgbClr val="59A29A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oberana Sans" panose="02000000000000000000" pitchFamily="50" charset="0"/>
                        </a:rPr>
                        <a:t>Se cargó encuesta con 8 preguntas, </a:t>
                      </a:r>
                      <a:r>
                        <a:rPr lang="es-MX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Soberana Sans" panose="02000000000000000000" pitchFamily="50" charset="0"/>
                        </a:rPr>
                        <a:t>respondida </a:t>
                      </a:r>
                      <a:r>
                        <a:rPr lang="es-MX" sz="1400" b="1" u="none" strike="noStrike" dirty="0">
                          <a:solidFill>
                            <a:schemeClr val="bg1"/>
                          </a:solidFill>
                          <a:effectLst/>
                          <a:latin typeface="Soberana Sans" panose="02000000000000000000" pitchFamily="50" charset="0"/>
                        </a:rPr>
                        <a:t>por 8 mil 188 beneficiarios.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Soberana Sans" panose="02000000000000000000" pitchFamily="50" charset="0"/>
                      </a:endParaRPr>
                    </a:p>
                  </a:txBody>
                  <a:tcPr marL="20777" marR="20777" marT="20777" marB="0" anchor="b">
                    <a:solidFill>
                      <a:srgbClr val="59A2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40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388165"/>
            <a:ext cx="8229600" cy="555786"/>
          </a:xfrm>
        </p:spPr>
        <p:txBody>
          <a:bodyPr/>
          <a:lstStyle/>
          <a:p>
            <a:r>
              <a:rPr lang="es-MX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berana Sans Light" panose="02000000000000000000" pitchFamily="50" charset="0"/>
              </a:rPr>
              <a:t>Primera Iteración: Aprendizaje</a:t>
            </a:r>
            <a:endParaRPr lang="es-MX" sz="2400" b="1" dirty="0">
              <a:solidFill>
                <a:schemeClr val="tx1">
                  <a:lumMod val="50000"/>
                  <a:lumOff val="50000"/>
                </a:schemeClr>
              </a:solidFill>
              <a:latin typeface="Soberana Sans Light" panose="02000000000000000000" pitchFamily="50" charset="0"/>
            </a:endParaRPr>
          </a:p>
        </p:txBody>
      </p:sp>
      <p:cxnSp>
        <p:nvCxnSpPr>
          <p:cNvPr id="3" name="Conector recto 2"/>
          <p:cNvCxnSpPr/>
          <p:nvPr/>
        </p:nvCxnSpPr>
        <p:spPr>
          <a:xfrm flipH="1">
            <a:off x="457200" y="951727"/>
            <a:ext cx="8229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7192184" y="6493943"/>
            <a:ext cx="1260000" cy="1260000"/>
          </a:xfrm>
        </p:spPr>
        <p:txBody>
          <a:bodyPr/>
          <a:lstStyle/>
          <a:p>
            <a:fld id="{2066355A-084C-D24E-9AD2-7E4FC41EA627}" type="slidenum">
              <a:rPr lang="en-US">
                <a:solidFill>
                  <a:schemeClr val="tx1"/>
                </a:solidFill>
                <a:latin typeface="Soberana Sans Light" panose="02000000000000000000" pitchFamily="50" charset="0"/>
              </a:rPr>
              <a:pPr/>
              <a:t>8</a:t>
            </a:fld>
            <a:endParaRPr lang="en-US" dirty="0">
              <a:solidFill>
                <a:schemeClr val="tx1"/>
              </a:solidFill>
              <a:latin typeface="Soberana Sans Light" panose="02000000000000000000" pitchFamily="50" charset="0"/>
            </a:endParaRPr>
          </a:p>
        </p:txBody>
      </p:sp>
      <p:sp>
        <p:nvSpPr>
          <p:cNvPr id="31" name="Marcador de número de diapositiva 36"/>
          <p:cNvSpPr txBox="1">
            <a:spLocks/>
          </p:cNvSpPr>
          <p:nvPr/>
        </p:nvSpPr>
        <p:spPr>
          <a:xfrm>
            <a:off x="7010400" y="650033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1CB78D"/>
                </a:solidFill>
                <a:latin typeface="Soberana Sans" panose="02000000000000000000" pitchFamily="50" charset="0"/>
              </a:rPr>
              <a:t>7</a:t>
            </a:r>
          </a:p>
        </p:txBody>
      </p:sp>
      <p:sp>
        <p:nvSpPr>
          <p:cNvPr id="9" name="Rectángulo 8"/>
          <p:cNvSpPr/>
          <p:nvPr/>
        </p:nvSpPr>
        <p:spPr>
          <a:xfrm>
            <a:off x="457200" y="1829317"/>
            <a:ext cx="8323604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s-MX" sz="2000" b="1" dirty="0" smtClean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Incorpor</a:t>
            </a:r>
            <a:r>
              <a:rPr lang="es-MX" sz="2000" b="1" dirty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ar </a:t>
            </a:r>
            <a:r>
              <a:rPr lang="es-MX" sz="2000" dirty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más programas.</a:t>
            </a: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Definir </a:t>
            </a:r>
            <a:r>
              <a:rPr lang="es-MX" sz="2000" dirty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un </a:t>
            </a:r>
            <a:r>
              <a:rPr lang="es-MX" sz="2000" b="1" dirty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servidor</a:t>
            </a:r>
            <a:r>
              <a:rPr lang="es-MX" sz="2000" dirty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 que pudiera </a:t>
            </a:r>
            <a:r>
              <a:rPr lang="es-MX" sz="2000" b="1" dirty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albergar la plataforma permanentemente</a:t>
            </a:r>
            <a:r>
              <a:rPr lang="es-MX" sz="2000" dirty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.</a:t>
            </a: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Se necesita un </a:t>
            </a:r>
            <a:r>
              <a:rPr lang="es-MX" sz="2000" b="1" dirty="0" smtClean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back-</a:t>
            </a:r>
            <a:r>
              <a:rPr lang="es-MX" sz="2000" b="1" dirty="0" err="1" smtClean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end</a:t>
            </a:r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: </a:t>
            </a:r>
            <a:r>
              <a:rPr lang="es-MX" sz="2000" dirty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usuario </a:t>
            </a:r>
            <a:r>
              <a:rPr lang="es-MX" sz="2000" b="1" dirty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“administrador” </a:t>
            </a:r>
            <a:r>
              <a:rPr lang="es-MX" sz="2000" dirty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que actúe como</a:t>
            </a:r>
            <a:r>
              <a:rPr lang="es-MX" sz="2000" b="1" dirty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 figura central</a:t>
            </a:r>
            <a:r>
              <a:rPr lang="es-MX" sz="2000" dirty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 en la </a:t>
            </a:r>
            <a:r>
              <a:rPr lang="es-MX" sz="2000" b="1" dirty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operación</a:t>
            </a:r>
            <a:r>
              <a:rPr lang="es-MX" sz="2000" dirty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 de </a:t>
            </a:r>
            <a:r>
              <a:rPr lang="es-MX" sz="2000" b="1" dirty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Tú Evalúas</a:t>
            </a:r>
            <a:r>
              <a:rPr lang="es-MX" sz="2000" dirty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.</a:t>
            </a: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s-MX" sz="2000" dirty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Trabajar</a:t>
            </a:r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 </a:t>
            </a:r>
            <a:r>
              <a:rPr lang="es-MX" sz="2000" dirty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cuestiones técnicas en la plataforma </a:t>
            </a:r>
            <a:r>
              <a:rPr lang="es-MX" sz="2000" b="1" dirty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para mejorar el envío de encuestas</a:t>
            </a:r>
            <a:r>
              <a:rPr lang="es-MX" sz="2000" dirty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, la carga y descarga de información, así como su visualización.</a:t>
            </a:r>
          </a:p>
        </p:txBody>
      </p:sp>
    </p:spTree>
    <p:extLst>
      <p:ext uri="{BB962C8B-B14F-4D97-AF65-F5344CB8AC3E}">
        <p14:creationId xmlns:p14="http://schemas.microsoft.com/office/powerpoint/2010/main" val="138950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520" y="1267522"/>
            <a:ext cx="1893849" cy="1893849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388165"/>
            <a:ext cx="8229600" cy="555786"/>
          </a:xfrm>
        </p:spPr>
        <p:txBody>
          <a:bodyPr/>
          <a:lstStyle/>
          <a:p>
            <a:r>
              <a:rPr lang="es-MX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berana Sans Light" panose="02000000000000000000" pitchFamily="50" charset="0"/>
              </a:rPr>
              <a:t>Segunda fase</a:t>
            </a:r>
            <a:endParaRPr lang="es-MX" sz="2400" b="1" dirty="0">
              <a:solidFill>
                <a:schemeClr val="tx1">
                  <a:lumMod val="50000"/>
                  <a:lumOff val="50000"/>
                </a:schemeClr>
              </a:solidFill>
              <a:latin typeface="Soberana Sans Light" panose="02000000000000000000" pitchFamily="50" charset="0"/>
            </a:endParaRPr>
          </a:p>
        </p:txBody>
      </p:sp>
      <p:cxnSp>
        <p:nvCxnSpPr>
          <p:cNvPr id="3" name="Conector recto 2"/>
          <p:cNvCxnSpPr/>
          <p:nvPr/>
        </p:nvCxnSpPr>
        <p:spPr>
          <a:xfrm flipH="1">
            <a:off x="457200" y="951727"/>
            <a:ext cx="8229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Marcador de número de diapositiva 36"/>
          <p:cNvSpPr txBox="1">
            <a:spLocks/>
          </p:cNvSpPr>
          <p:nvPr/>
        </p:nvSpPr>
        <p:spPr>
          <a:xfrm>
            <a:off x="7010400" y="650033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1CB78D"/>
                </a:solidFill>
                <a:latin typeface="Soberana Sans" panose="02000000000000000000" pitchFamily="50" charset="0"/>
              </a:rPr>
              <a:t>8</a:t>
            </a:r>
            <a:endParaRPr lang="en-US" dirty="0">
              <a:solidFill>
                <a:srgbClr val="1CB78D"/>
              </a:solidFill>
              <a:latin typeface="Soberana Sans" panose="02000000000000000000" pitchFamily="50" charset="0"/>
            </a:endParaRPr>
          </a:p>
        </p:txBody>
      </p:sp>
      <p:sp>
        <p:nvSpPr>
          <p:cNvPr id="6" name="Rectángulo 5">
            <a:hlinkClick r:id="rId4"/>
          </p:cNvPr>
          <p:cNvSpPr/>
          <p:nvPr/>
        </p:nvSpPr>
        <p:spPr>
          <a:xfrm>
            <a:off x="457200" y="2088418"/>
            <a:ext cx="8276602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s-MX" sz="2000" b="1" dirty="0" smtClean="0">
                <a:solidFill>
                  <a:srgbClr val="ED7A79"/>
                </a:solidFill>
                <a:latin typeface="Soberana Sans" panose="02000000000000000000" pitchFamily="50" charset="0"/>
                <a:cs typeface="Adobe Caslon Pro"/>
              </a:rPr>
              <a:t>Migrar </a:t>
            </a:r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la </a:t>
            </a:r>
            <a:r>
              <a:rPr lang="es-MX" sz="2000" b="1" dirty="0">
                <a:solidFill>
                  <a:srgbClr val="ED7A79"/>
                </a:solidFill>
                <a:latin typeface="Soberana Sans" panose="02000000000000000000" pitchFamily="50" charset="0"/>
                <a:cs typeface="Adobe Caslon Pro"/>
              </a:rPr>
              <a:t>plataforma </a:t>
            </a:r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a </a:t>
            </a: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Envío </a:t>
            </a:r>
            <a:r>
              <a:rPr lang="es-MX" sz="2000" dirty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de encuestas para </a:t>
            </a:r>
            <a:r>
              <a:rPr lang="es-MX" sz="2000" b="1" dirty="0">
                <a:solidFill>
                  <a:srgbClr val="ED7A79"/>
                </a:solidFill>
                <a:latin typeface="Soberana Sans" panose="02000000000000000000" pitchFamily="50" charset="0"/>
                <a:cs typeface="Adobe Caslon Pro"/>
              </a:rPr>
              <a:t>CONACYT </a:t>
            </a:r>
            <a:r>
              <a:rPr lang="es-MX" sz="2000" dirty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e </a:t>
            </a:r>
            <a:r>
              <a:rPr lang="es-MX" sz="2000" b="1" dirty="0">
                <a:solidFill>
                  <a:srgbClr val="ED7A79"/>
                </a:solidFill>
                <a:latin typeface="Soberana Sans" panose="02000000000000000000" pitchFamily="50" charset="0"/>
                <a:cs typeface="Adobe Caslon Pro"/>
              </a:rPr>
              <a:t>IMJUVE</a:t>
            </a:r>
            <a:r>
              <a:rPr lang="es-MX" sz="2000" dirty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. </a:t>
            </a:r>
            <a:endParaRPr lang="es-MX" sz="2000" dirty="0" smtClean="0">
              <a:solidFill>
                <a:schemeClr val="bg1">
                  <a:lumMod val="50000"/>
                </a:schemeClr>
              </a:solidFill>
              <a:latin typeface="Soberana Sans" panose="02000000000000000000" pitchFamily="50" charset="0"/>
              <a:cs typeface="Adobe Caslon Pro"/>
            </a:endParaRP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Analizar </a:t>
            </a:r>
            <a:r>
              <a:rPr lang="es-MX" sz="2000" dirty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cómo </a:t>
            </a:r>
            <a:r>
              <a:rPr lang="es-MX" sz="2000" b="1" dirty="0">
                <a:solidFill>
                  <a:srgbClr val="ED7A79"/>
                </a:solidFill>
                <a:latin typeface="Soberana Sans" panose="02000000000000000000" pitchFamily="50" charset="0"/>
                <a:cs typeface="Adobe Caslon Pro"/>
              </a:rPr>
              <a:t>integrar la información obtenida a la evaluación</a:t>
            </a:r>
            <a:r>
              <a:rPr lang="es-MX" sz="2000" dirty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 de los programas </a:t>
            </a:r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presupuestarios y, con apoyo de la </a:t>
            </a:r>
            <a:r>
              <a:rPr lang="es-MX" sz="2000" b="1" dirty="0" smtClean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SFP</a:t>
            </a:r>
            <a:r>
              <a:rPr lang="es-MX" sz="2000" dirty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, </a:t>
            </a:r>
            <a:r>
              <a:rPr lang="es-MX" sz="2000" b="1" dirty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relacionar</a:t>
            </a:r>
            <a:r>
              <a:rPr lang="es-MX" sz="2000" dirty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 todos los </a:t>
            </a:r>
            <a:r>
              <a:rPr lang="es-MX" sz="2000" b="1" dirty="0">
                <a:solidFill>
                  <a:srgbClr val="FF7574"/>
                </a:solidFill>
                <a:latin typeface="Soberana Sans" panose="02000000000000000000" pitchFamily="50" charset="0"/>
                <a:cs typeface="Adobe Caslon Pro"/>
              </a:rPr>
              <a:t>trámites y servicios </a:t>
            </a:r>
            <a:r>
              <a:rPr lang="es-MX" sz="2000" dirty="0">
                <a:solidFill>
                  <a:schemeClr val="bg1">
                    <a:lumMod val="50000"/>
                  </a:schemeClr>
                </a:solidFill>
                <a:latin typeface="Soberana Sans" panose="02000000000000000000" pitchFamily="50" charset="0"/>
                <a:cs typeface="Adobe Caslon Pro"/>
              </a:rPr>
              <a:t>de la Administración Pública Federal con los Programas Presupuestarios. </a:t>
            </a:r>
            <a:endParaRPr lang="es-MX" sz="1700" dirty="0">
              <a:solidFill>
                <a:schemeClr val="tx1">
                  <a:lumMod val="85000"/>
                  <a:lumOff val="15000"/>
                </a:schemeClr>
              </a:solidFill>
              <a:latin typeface="Soberana Sans Light" panose="02000000000000000000" pitchFamily="50" charset="0"/>
            </a:endParaRPr>
          </a:p>
          <a:p>
            <a:pPr marL="742950" lvl="1" indent="-285750" algn="just">
              <a:spcBef>
                <a:spcPct val="50000"/>
              </a:spcBef>
              <a:buFontTx/>
              <a:buChar char="-"/>
              <a:defRPr/>
            </a:pPr>
            <a:endParaRPr lang="es-MX" sz="2000" dirty="0">
              <a:solidFill>
                <a:schemeClr val="bg1">
                  <a:lumMod val="50000"/>
                </a:schemeClr>
              </a:solidFill>
              <a:latin typeface="Soberana Sans" panose="02000000000000000000" pitchFamily="50" charset="0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150481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spectro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Precedente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F9829FADFC09C4BB15110270EE0E979" ma:contentTypeVersion="0" ma:contentTypeDescription="Crear nuevo documento." ma:contentTypeScope="" ma:versionID="11a542faf8c18a9cd7f0c77316ff03c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bba8a198e9bb40c3eeca6d0bd41257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D1A2539-6E6F-4C1A-BED0-911690810B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TM03457503[[fn=Citable]]</Template>
  <TotalTime>4535</TotalTime>
  <Words>659</Words>
  <Application>Microsoft Office PowerPoint</Application>
  <PresentationFormat>Presentación en pantalla (4:3)</PresentationFormat>
  <Paragraphs>160</Paragraphs>
  <Slides>15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4" baseType="lpstr">
      <vt:lpstr>Adobe Caslon Pro</vt:lpstr>
      <vt:lpstr>Arial</vt:lpstr>
      <vt:lpstr>Calibri</vt:lpstr>
      <vt:lpstr>Calisto MT</vt:lpstr>
      <vt:lpstr>Soberana Sans</vt:lpstr>
      <vt:lpstr>Soberana Sans Light</vt:lpstr>
      <vt:lpstr>Soberana Titular</vt:lpstr>
      <vt:lpstr>Trajan Pro</vt:lpstr>
      <vt:lpstr>Office Theme</vt:lpstr>
      <vt:lpstr>Presentación de PowerPoint</vt:lpstr>
      <vt:lpstr>¿Qué es Tú Evalúas?</vt:lpstr>
      <vt:lpstr>¿De dónde nace?</vt:lpstr>
      <vt:lpstr>Objetivo</vt:lpstr>
      <vt:lpstr>Equipo</vt:lpstr>
      <vt:lpstr>Primera fase</vt:lpstr>
      <vt:lpstr>Tú Evalúas en cifras</vt:lpstr>
      <vt:lpstr>Primera Iteración: Aprendizaje</vt:lpstr>
      <vt:lpstr>Segunda fase</vt:lpstr>
      <vt:lpstr>Segunda Iteración: Aprendizaje</vt:lpstr>
      <vt:lpstr>Tú Evalúas hoy </vt:lpstr>
      <vt:lpstr>Tú evalúas en            </vt:lpstr>
      <vt:lpstr>Iinformación del Desempeño</vt:lpstr>
      <vt:lpstr>Próximos pasos</vt:lpstr>
      <vt:lpstr>¿Qué falta?: Largo Plazo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Liliana Vanessa Granciano Hernandez</dc:creator>
  <cp:lastModifiedBy>Aura Erendira Martinez Oriol</cp:lastModifiedBy>
  <cp:revision>298</cp:revision>
  <dcterms:created xsi:type="dcterms:W3CDTF">2010-04-12T23:12:02Z</dcterms:created>
  <dcterms:modified xsi:type="dcterms:W3CDTF">2016-05-26T04:22:31Z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0x0101007F9829FADFC09C4BB15110270EE0E979</vt:lpwstr>
  </property>
</Properties>
</file>