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strictFirstAndLastChars="0" saveSubsetFonts="1">
  <p:sldMasterIdLst>
    <p:sldMasterId id="2147483660" r:id="rId1"/>
  </p:sldMasterIdLst>
  <p:notesMasterIdLst>
    <p:notesMasterId r:id="rId26"/>
  </p:notesMasterIdLst>
  <p:handoutMasterIdLst>
    <p:handoutMasterId r:id="rId27"/>
  </p:handoutMasterIdLst>
  <p:sldIdLst>
    <p:sldId id="549" r:id="rId2"/>
    <p:sldId id="558" r:id="rId3"/>
    <p:sldId id="553" r:id="rId4"/>
    <p:sldId id="557" r:id="rId5"/>
    <p:sldId id="555" r:id="rId6"/>
    <p:sldId id="560" r:id="rId7"/>
    <p:sldId id="561" r:id="rId8"/>
    <p:sldId id="562" r:id="rId9"/>
    <p:sldId id="573" r:id="rId10"/>
    <p:sldId id="574" r:id="rId11"/>
    <p:sldId id="575" r:id="rId12"/>
    <p:sldId id="576" r:id="rId13"/>
    <p:sldId id="578" r:id="rId14"/>
    <p:sldId id="580" r:id="rId15"/>
    <p:sldId id="581" r:id="rId16"/>
    <p:sldId id="583" r:id="rId17"/>
    <p:sldId id="585" r:id="rId18"/>
    <p:sldId id="586" r:id="rId19"/>
    <p:sldId id="588" r:id="rId20"/>
    <p:sldId id="589" r:id="rId21"/>
    <p:sldId id="592" r:id="rId22"/>
    <p:sldId id="610" r:id="rId23"/>
    <p:sldId id="611" r:id="rId24"/>
    <p:sldId id="612" r:id="rId25"/>
  </p:sldIdLst>
  <p:sldSz cx="13004800" cy="9753600"/>
  <p:notesSz cx="7315200" cy="9601200"/>
  <p:defaultTextStyle>
    <a:defPPr>
      <a:defRPr lang="es-MX"/>
    </a:defPPr>
    <a:lvl1pPr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1pPr>
    <a:lvl2pPr marL="457200" indent="-2286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2pPr>
    <a:lvl3pPr marL="914400" indent="-4572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3pPr>
    <a:lvl4pPr marL="1371600" indent="-6858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4pPr>
    <a:lvl5pPr marL="1828800" indent="-9144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5pPr>
    <a:lvl6pPr marL="22860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6pPr>
    <a:lvl7pPr marL="27432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7pPr>
    <a:lvl8pPr marL="32004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8pPr>
    <a:lvl9pPr marL="36576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srael Larry  Escobar Blanco" initials="ILEB" lastIdx="3" clrIdx="0">
    <p:extLst>
      <p:ext uri="{19B8F6BF-5375-455C-9EA6-DF929625EA0E}">
        <p15:presenceInfo xmlns:p15="http://schemas.microsoft.com/office/powerpoint/2012/main" userId="S-1-5-21-1990024163-3075840602-2784443919-165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84A"/>
    <a:srgbClr val="0054A6"/>
    <a:srgbClr val="4FFFA3"/>
    <a:srgbClr val="FDB813"/>
    <a:srgbClr val="FFF1C5"/>
    <a:srgbClr val="9FCFFF"/>
    <a:srgbClr val="EA6B14"/>
    <a:srgbClr val="F7C39F"/>
    <a:srgbClr val="DCC5ED"/>
    <a:srgbClr val="8A3C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18" autoAdjust="0"/>
    <p:restoredTop sz="96357" autoAdjust="0"/>
  </p:normalViewPr>
  <p:slideViewPr>
    <p:cSldViewPr>
      <p:cViewPr varScale="1">
        <p:scale>
          <a:sx n="75" d="100"/>
          <a:sy n="75" d="100"/>
        </p:scale>
        <p:origin x="1980" y="78"/>
      </p:cViewPr>
      <p:guideLst>
        <p:guide orient="horz" pos="3072"/>
        <p:guide pos="4096"/>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D3558B-7C74-402D-8475-1412CF0141C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2D4150BA-3523-43EF-B707-329A852B043B}">
      <dgm:prSet phldrT="[Texto]"/>
      <dgm:spPr>
        <a:solidFill>
          <a:srgbClr val="469999"/>
        </a:solidFill>
      </dgm:spPr>
      <dgm:t>
        <a:bodyPr/>
        <a:lstStyle/>
        <a:p>
          <a:r>
            <a:rPr lang="es-MX" dirty="0"/>
            <a:t>Accesibilidad económica</a:t>
          </a:r>
          <a:r>
            <a:rPr lang="es-MX" baseline="30000" dirty="0"/>
            <a:t>1</a:t>
          </a:r>
          <a:endParaRPr lang="es-MX" dirty="0"/>
        </a:p>
      </dgm:t>
    </dgm:pt>
    <dgm:pt modelId="{BBC4AE18-60BA-4C58-AFBB-032FFE219A82}" type="parTrans" cxnId="{C1B78B9B-7E47-4B04-AD5D-57955EF773E1}">
      <dgm:prSet/>
      <dgm:spPr/>
      <dgm:t>
        <a:bodyPr/>
        <a:lstStyle/>
        <a:p>
          <a:endParaRPr lang="es-MX"/>
        </a:p>
      </dgm:t>
    </dgm:pt>
    <dgm:pt modelId="{8BB48B59-C84D-4A48-BEE1-1CEAC99866BC}" type="sibTrans" cxnId="{C1B78B9B-7E47-4B04-AD5D-57955EF773E1}">
      <dgm:prSet/>
      <dgm:spPr/>
      <dgm:t>
        <a:bodyPr/>
        <a:lstStyle/>
        <a:p>
          <a:endParaRPr lang="es-MX"/>
        </a:p>
      </dgm:t>
    </dgm:pt>
    <dgm:pt modelId="{6F17305B-219B-43F6-8958-F0218FE26AD5}">
      <dgm:prSet phldrT="[Texto]"/>
      <dgm:spPr>
        <a:ln>
          <a:solidFill>
            <a:srgbClr val="469999"/>
          </a:solidFill>
        </a:ln>
      </dgm:spPr>
      <dgm:t>
        <a:bodyPr/>
        <a:lstStyle/>
        <a:p>
          <a:r>
            <a:rPr lang="es-MX" dirty="0">
              <a:latin typeface="Arial" panose="020B0604020202020204" pitchFamily="34" charset="0"/>
              <a:cs typeface="Arial" panose="020B0604020202020204" pitchFamily="34" charset="0"/>
            </a:rPr>
            <a:t>Oferta de vivienda para los sectores de la población de menores ingresos</a:t>
          </a:r>
        </a:p>
      </dgm:t>
    </dgm:pt>
    <dgm:pt modelId="{80A87D10-8815-494E-BAD0-CCCCE6CA6707}" type="parTrans" cxnId="{2CDEA95C-6AAB-4817-A0CB-8F663C2266AD}">
      <dgm:prSet/>
      <dgm:spPr/>
      <dgm:t>
        <a:bodyPr/>
        <a:lstStyle/>
        <a:p>
          <a:endParaRPr lang="es-MX"/>
        </a:p>
      </dgm:t>
    </dgm:pt>
    <dgm:pt modelId="{2CD24F6B-3F8D-487D-8C9F-12BB0BA4EA58}" type="sibTrans" cxnId="{2CDEA95C-6AAB-4817-A0CB-8F663C2266AD}">
      <dgm:prSet/>
      <dgm:spPr/>
      <dgm:t>
        <a:bodyPr/>
        <a:lstStyle/>
        <a:p>
          <a:endParaRPr lang="es-MX"/>
        </a:p>
      </dgm:t>
    </dgm:pt>
    <dgm:pt modelId="{430E0BBC-2934-487E-BC4C-329485B1BF88}">
      <dgm:prSet phldrT="[Texto]"/>
      <dgm:spPr>
        <a:ln>
          <a:solidFill>
            <a:srgbClr val="469999"/>
          </a:solidFill>
        </a:ln>
      </dgm:spPr>
      <dgm:t>
        <a:bodyPr/>
        <a:lstStyle/>
        <a:p>
          <a:r>
            <a:rPr lang="es-MX" dirty="0">
              <a:latin typeface="Arial" panose="020B0604020202020204" pitchFamily="34" charset="0"/>
              <a:cs typeface="Arial" panose="020B0604020202020204" pitchFamily="34" charset="0"/>
            </a:rPr>
            <a:t>Costos de adquisición o arrendamiento asequibles con relación a los ingresos de los distintos grupos sociales</a:t>
          </a:r>
        </a:p>
      </dgm:t>
    </dgm:pt>
    <dgm:pt modelId="{9E4D3D76-3848-451A-9A41-8D4AB0C93B7F}" type="parTrans" cxnId="{A83D9149-CA5B-418C-9626-A9F1EFC4B8A5}">
      <dgm:prSet/>
      <dgm:spPr/>
      <dgm:t>
        <a:bodyPr/>
        <a:lstStyle/>
        <a:p>
          <a:endParaRPr lang="es-MX"/>
        </a:p>
      </dgm:t>
    </dgm:pt>
    <dgm:pt modelId="{B8EEC171-B24F-4164-93B4-43F527D797DA}" type="sibTrans" cxnId="{A83D9149-CA5B-418C-9626-A9F1EFC4B8A5}">
      <dgm:prSet/>
      <dgm:spPr/>
      <dgm:t>
        <a:bodyPr/>
        <a:lstStyle/>
        <a:p>
          <a:endParaRPr lang="es-MX"/>
        </a:p>
      </dgm:t>
    </dgm:pt>
    <dgm:pt modelId="{1125BF1D-3455-423F-A24F-9A18F8DDEFC3}">
      <dgm:prSet phldrT="[Texto]"/>
      <dgm:spPr>
        <a:ln>
          <a:solidFill>
            <a:srgbClr val="469999"/>
          </a:solidFill>
        </a:ln>
      </dgm:spPr>
      <dgm:t>
        <a:bodyPr/>
        <a:lstStyle/>
        <a:p>
          <a:r>
            <a:rPr lang="es-MX" dirty="0">
              <a:latin typeface="Arial" panose="020B0604020202020204" pitchFamily="34" charset="0"/>
              <a:cs typeface="Arial" panose="020B0604020202020204" pitchFamily="34" charset="0"/>
            </a:rPr>
            <a:t>Acceso a créditos o subsidios de programas gubernamentales de apoyo a la vivienda</a:t>
          </a:r>
        </a:p>
      </dgm:t>
    </dgm:pt>
    <dgm:pt modelId="{5695E880-C99B-4D68-B814-186791524500}" type="parTrans" cxnId="{8277E999-2CF8-42A5-918C-CA24F01BBD79}">
      <dgm:prSet/>
      <dgm:spPr/>
      <dgm:t>
        <a:bodyPr/>
        <a:lstStyle/>
        <a:p>
          <a:endParaRPr lang="es-MX"/>
        </a:p>
      </dgm:t>
    </dgm:pt>
    <dgm:pt modelId="{96370C9A-5B39-4913-A365-882DF31A0F5B}" type="sibTrans" cxnId="{8277E999-2CF8-42A5-918C-CA24F01BBD79}">
      <dgm:prSet/>
      <dgm:spPr/>
      <dgm:t>
        <a:bodyPr/>
        <a:lstStyle/>
        <a:p>
          <a:endParaRPr lang="es-MX"/>
        </a:p>
      </dgm:t>
    </dgm:pt>
    <dgm:pt modelId="{E44D3B5A-A797-4816-A54D-8084DF8E778A}">
      <dgm:prSet phldrT="[Texto]"/>
      <dgm:spPr>
        <a:solidFill>
          <a:srgbClr val="469999"/>
        </a:solidFill>
      </dgm:spPr>
      <dgm:t>
        <a:bodyPr/>
        <a:lstStyle/>
        <a:p>
          <a:r>
            <a:rPr lang="es-MX" dirty="0"/>
            <a:t>Accesibilidad jurídica</a:t>
          </a:r>
          <a:r>
            <a:rPr lang="es-MX" baseline="30000" dirty="0"/>
            <a:t>2</a:t>
          </a:r>
          <a:endParaRPr lang="es-MX" dirty="0"/>
        </a:p>
      </dgm:t>
    </dgm:pt>
    <dgm:pt modelId="{FC6CCED1-F08D-4729-B032-A848614F10A9}" type="parTrans" cxnId="{9EF5796B-C832-4E30-9E04-E16BC180C808}">
      <dgm:prSet/>
      <dgm:spPr/>
      <dgm:t>
        <a:bodyPr/>
        <a:lstStyle/>
        <a:p>
          <a:endParaRPr lang="es-MX"/>
        </a:p>
      </dgm:t>
    </dgm:pt>
    <dgm:pt modelId="{631D7C3F-B436-49FB-B9C9-6F574FC32377}" type="sibTrans" cxnId="{9EF5796B-C832-4E30-9E04-E16BC180C808}">
      <dgm:prSet/>
      <dgm:spPr/>
      <dgm:t>
        <a:bodyPr/>
        <a:lstStyle/>
        <a:p>
          <a:endParaRPr lang="es-MX"/>
        </a:p>
      </dgm:t>
    </dgm:pt>
    <dgm:pt modelId="{2F0C55B0-AD75-4AD2-9B3F-AE45E93CFCE1}">
      <dgm:prSet phldrT="[Texto]"/>
      <dgm:spPr>
        <a:ln>
          <a:solidFill>
            <a:srgbClr val="469999"/>
          </a:solidFill>
        </a:ln>
      </dgm:spPr>
      <dgm:t>
        <a:bodyPr/>
        <a:lstStyle/>
        <a:p>
          <a:r>
            <a:rPr lang="es-MX" dirty="0">
              <a:latin typeface="Arial" panose="020B0604020202020204" pitchFamily="34" charset="0"/>
              <a:cs typeface="Arial" panose="020B0604020202020204" pitchFamily="34" charset="0"/>
            </a:rPr>
            <a:t>Seguridad de la tenencia independientemente de la forma de tenencia.</a:t>
          </a:r>
        </a:p>
      </dgm:t>
    </dgm:pt>
    <dgm:pt modelId="{3EDDD611-9CD0-424E-A5E9-ACC08855AE4C}" type="parTrans" cxnId="{C911A542-802B-44D6-8766-6429C6FEFA62}">
      <dgm:prSet/>
      <dgm:spPr/>
      <dgm:t>
        <a:bodyPr/>
        <a:lstStyle/>
        <a:p>
          <a:endParaRPr lang="es-MX"/>
        </a:p>
      </dgm:t>
    </dgm:pt>
    <dgm:pt modelId="{6FBEF203-DBFC-462B-B59C-37E86D51E77F}" type="sibTrans" cxnId="{C911A542-802B-44D6-8766-6429C6FEFA62}">
      <dgm:prSet/>
      <dgm:spPr/>
      <dgm:t>
        <a:bodyPr/>
        <a:lstStyle/>
        <a:p>
          <a:endParaRPr lang="es-MX"/>
        </a:p>
      </dgm:t>
    </dgm:pt>
    <dgm:pt modelId="{C3675D78-F4FD-4488-9326-46EE20A2C2A6}">
      <dgm:prSet phldrT="[Texto]"/>
      <dgm:spPr>
        <a:solidFill>
          <a:srgbClr val="469999"/>
        </a:solidFill>
      </dgm:spPr>
      <dgm:t>
        <a:bodyPr/>
        <a:lstStyle/>
        <a:p>
          <a:r>
            <a:rPr lang="es-MX" dirty="0"/>
            <a:t>Accesibilidad físico/ espacial/ territorial</a:t>
          </a:r>
          <a:r>
            <a:rPr lang="es-MX" baseline="30000" dirty="0"/>
            <a:t>3</a:t>
          </a:r>
          <a:endParaRPr lang="es-MX" dirty="0"/>
        </a:p>
      </dgm:t>
    </dgm:pt>
    <dgm:pt modelId="{EEC93B00-311C-46F4-975D-17B979DF3495}" type="parTrans" cxnId="{71E2A338-A02F-4C6C-AAB7-3D13DA991BC8}">
      <dgm:prSet/>
      <dgm:spPr/>
      <dgm:t>
        <a:bodyPr/>
        <a:lstStyle/>
        <a:p>
          <a:endParaRPr lang="es-MX"/>
        </a:p>
      </dgm:t>
    </dgm:pt>
    <dgm:pt modelId="{5999CC94-5830-4E45-AA9F-7F015FB03C39}" type="sibTrans" cxnId="{71E2A338-A02F-4C6C-AAB7-3D13DA991BC8}">
      <dgm:prSet/>
      <dgm:spPr/>
      <dgm:t>
        <a:bodyPr/>
        <a:lstStyle/>
        <a:p>
          <a:endParaRPr lang="es-MX"/>
        </a:p>
      </dgm:t>
    </dgm:pt>
    <dgm:pt modelId="{33830074-BC7E-46EC-9B0F-2CFB5CD366BD}">
      <dgm:prSet phldrT="[Texto]"/>
      <dgm:spPr>
        <a:ln>
          <a:solidFill>
            <a:srgbClr val="469999"/>
          </a:solidFill>
        </a:ln>
      </dgm:spPr>
      <dgm:t>
        <a:bodyPr/>
        <a:lstStyle/>
        <a:p>
          <a:r>
            <a:rPr lang="es-MX" dirty="0">
              <a:solidFill>
                <a:srgbClr val="C00000"/>
              </a:solidFill>
              <a:latin typeface="Arial" panose="020B0604020202020204" pitchFamily="34" charset="0"/>
              <a:cs typeface="Arial" panose="020B0604020202020204" pitchFamily="34" charset="0"/>
            </a:rPr>
            <a:t>Rezago de vivienda </a:t>
          </a:r>
        </a:p>
      </dgm:t>
    </dgm:pt>
    <dgm:pt modelId="{3B3753C6-7B21-4EE2-BC72-09B11234F6D3}" type="parTrans" cxnId="{428AAC8C-9FD9-41C9-92F1-732C032D3623}">
      <dgm:prSet/>
      <dgm:spPr/>
      <dgm:t>
        <a:bodyPr/>
        <a:lstStyle/>
        <a:p>
          <a:endParaRPr lang="es-MX"/>
        </a:p>
      </dgm:t>
    </dgm:pt>
    <dgm:pt modelId="{F80120B2-9CFF-46B3-9A21-5894D0CF37A8}" type="sibTrans" cxnId="{428AAC8C-9FD9-41C9-92F1-732C032D3623}">
      <dgm:prSet/>
      <dgm:spPr/>
      <dgm:t>
        <a:bodyPr/>
        <a:lstStyle/>
        <a:p>
          <a:endParaRPr lang="es-MX"/>
        </a:p>
      </dgm:t>
    </dgm:pt>
    <dgm:pt modelId="{141198A3-BF11-4818-B651-CC7A07EBAD4B}">
      <dgm:prSet phldrT="[Texto]"/>
      <dgm:spPr>
        <a:ln>
          <a:solidFill>
            <a:srgbClr val="469999"/>
          </a:solidFill>
        </a:ln>
      </dgm:spPr>
      <dgm:t>
        <a:bodyPr/>
        <a:lstStyle/>
        <a:p>
          <a:r>
            <a:rPr lang="es-MX" dirty="0">
              <a:latin typeface="Arial" panose="020B0604020202020204" pitchFamily="34" charset="0"/>
              <a:cs typeface="Arial" panose="020B0604020202020204" pitchFamily="34" charset="0"/>
            </a:rPr>
            <a:t>Acceso a mecanismos informales de financiamiento y redes familiares y sociales </a:t>
          </a:r>
        </a:p>
      </dgm:t>
    </dgm:pt>
    <dgm:pt modelId="{98E81396-A6DC-48B4-A5F8-18421E9D28E5}" type="parTrans" cxnId="{E404225B-2841-4E3D-ADE1-CF0328B8B47E}">
      <dgm:prSet/>
      <dgm:spPr/>
      <dgm:t>
        <a:bodyPr/>
        <a:lstStyle/>
        <a:p>
          <a:endParaRPr lang="es-MX"/>
        </a:p>
      </dgm:t>
    </dgm:pt>
    <dgm:pt modelId="{271F6C91-C745-44B4-9DD0-27F435EA39C5}" type="sibTrans" cxnId="{E404225B-2841-4E3D-ADE1-CF0328B8B47E}">
      <dgm:prSet/>
      <dgm:spPr/>
      <dgm:t>
        <a:bodyPr/>
        <a:lstStyle/>
        <a:p>
          <a:endParaRPr lang="es-MX"/>
        </a:p>
      </dgm:t>
    </dgm:pt>
    <dgm:pt modelId="{F069327F-8A17-4635-8999-4E27423EF6B3}">
      <dgm:prSet phldrT="[Texto]"/>
      <dgm:spPr>
        <a:ln>
          <a:solidFill>
            <a:srgbClr val="469999"/>
          </a:solidFill>
        </a:ln>
      </dgm:spPr>
      <dgm:t>
        <a:bodyPr/>
        <a:lstStyle/>
        <a:p>
          <a:r>
            <a:rPr lang="es-MX" dirty="0">
              <a:latin typeface="Arial" panose="020B0604020202020204" pitchFamily="34" charset="0"/>
              <a:cs typeface="Arial" panose="020B0604020202020204" pitchFamily="34" charset="0"/>
            </a:rPr>
            <a:t>Reservas territoriales destinadas a la vivienda</a:t>
          </a:r>
        </a:p>
      </dgm:t>
    </dgm:pt>
    <dgm:pt modelId="{50629D85-0D63-427C-834B-232F1F1CC995}" type="parTrans" cxnId="{5F2A5B9C-AD28-44E7-B421-DD470243678A}">
      <dgm:prSet/>
      <dgm:spPr/>
      <dgm:t>
        <a:bodyPr/>
        <a:lstStyle/>
        <a:p>
          <a:endParaRPr lang="es-MX"/>
        </a:p>
      </dgm:t>
    </dgm:pt>
    <dgm:pt modelId="{71C6A5F3-F54A-4FBC-8D42-E745F068E9E7}" type="sibTrans" cxnId="{5F2A5B9C-AD28-44E7-B421-DD470243678A}">
      <dgm:prSet/>
      <dgm:spPr/>
      <dgm:t>
        <a:bodyPr/>
        <a:lstStyle/>
        <a:p>
          <a:endParaRPr lang="es-MX"/>
        </a:p>
      </dgm:t>
    </dgm:pt>
    <dgm:pt modelId="{8E0B4435-0166-4639-9300-879F08104871}">
      <dgm:prSet phldrT="[Texto]"/>
      <dgm:spPr>
        <a:solidFill>
          <a:srgbClr val="469999"/>
        </a:solidFill>
      </dgm:spPr>
      <dgm:t>
        <a:bodyPr/>
        <a:lstStyle/>
        <a:p>
          <a:r>
            <a:rPr lang="es-MX" dirty="0"/>
            <a:t>Accesibilidad sin discriminación</a:t>
          </a:r>
        </a:p>
      </dgm:t>
    </dgm:pt>
    <dgm:pt modelId="{D035367C-6036-451D-BB69-41DE5A17CFDE}" type="parTrans" cxnId="{CE3058E2-8BA3-466A-89F7-71C6537292F5}">
      <dgm:prSet/>
      <dgm:spPr/>
      <dgm:t>
        <a:bodyPr/>
        <a:lstStyle/>
        <a:p>
          <a:endParaRPr lang="es-MX"/>
        </a:p>
      </dgm:t>
    </dgm:pt>
    <dgm:pt modelId="{38B69D60-66D6-4163-A54B-A3137687CCA6}" type="sibTrans" cxnId="{CE3058E2-8BA3-466A-89F7-71C6537292F5}">
      <dgm:prSet/>
      <dgm:spPr/>
      <dgm:t>
        <a:bodyPr/>
        <a:lstStyle/>
        <a:p>
          <a:endParaRPr lang="es-MX"/>
        </a:p>
      </dgm:t>
    </dgm:pt>
    <dgm:pt modelId="{620E7546-A004-43F3-AA48-96AB65AA6A83}">
      <dgm:prSet phldrT="[Texto]"/>
      <dgm:spPr>
        <a:ln>
          <a:solidFill>
            <a:srgbClr val="469999"/>
          </a:solidFill>
        </a:ln>
      </dgm:spPr>
      <dgm:t>
        <a:bodyPr/>
        <a:lstStyle/>
        <a:p>
          <a:r>
            <a:rPr lang="es-MX" dirty="0">
              <a:latin typeface="Arial" panose="020B0604020202020204" pitchFamily="34" charset="0"/>
              <a:cs typeface="Arial" panose="020B0604020202020204" pitchFamily="34" charset="0"/>
            </a:rPr>
            <a:t>Facilitando el acceso a todos los sectores de la población</a:t>
          </a:r>
        </a:p>
      </dgm:t>
    </dgm:pt>
    <dgm:pt modelId="{822509F5-5D15-4E5C-BCFE-FC3E9C8A6282}" type="parTrans" cxnId="{2817B8B2-CDF1-400A-A00E-BB04FF3741B1}">
      <dgm:prSet/>
      <dgm:spPr/>
      <dgm:t>
        <a:bodyPr/>
        <a:lstStyle/>
        <a:p>
          <a:endParaRPr lang="es-MX"/>
        </a:p>
      </dgm:t>
    </dgm:pt>
    <dgm:pt modelId="{EE40AB17-2716-407D-BA20-79A593B3A38F}" type="sibTrans" cxnId="{2817B8B2-CDF1-400A-A00E-BB04FF3741B1}">
      <dgm:prSet/>
      <dgm:spPr/>
      <dgm:t>
        <a:bodyPr/>
        <a:lstStyle/>
        <a:p>
          <a:endParaRPr lang="es-MX"/>
        </a:p>
      </dgm:t>
    </dgm:pt>
    <dgm:pt modelId="{D9664C62-0332-4CAD-AC2C-697621A1EF04}" type="pres">
      <dgm:prSet presAssocID="{FFD3558B-7C74-402D-8475-1412CF0141C2}" presName="linear" presStyleCnt="0">
        <dgm:presLayoutVars>
          <dgm:dir/>
          <dgm:animLvl val="lvl"/>
          <dgm:resizeHandles val="exact"/>
        </dgm:presLayoutVars>
      </dgm:prSet>
      <dgm:spPr/>
    </dgm:pt>
    <dgm:pt modelId="{6A6A5323-91D7-4F7E-8E5B-D8738EC51026}" type="pres">
      <dgm:prSet presAssocID="{2D4150BA-3523-43EF-B707-329A852B043B}" presName="parentLin" presStyleCnt="0"/>
      <dgm:spPr/>
    </dgm:pt>
    <dgm:pt modelId="{3A7A9285-017C-48AF-82FB-5D4A67B62A70}" type="pres">
      <dgm:prSet presAssocID="{2D4150BA-3523-43EF-B707-329A852B043B}" presName="parentLeftMargin" presStyleLbl="node1" presStyleIdx="0" presStyleCnt="4"/>
      <dgm:spPr/>
    </dgm:pt>
    <dgm:pt modelId="{9E7A4937-6DAD-4705-8F11-4FDFE2992FB4}" type="pres">
      <dgm:prSet presAssocID="{2D4150BA-3523-43EF-B707-329A852B043B}" presName="parentText" presStyleLbl="node1" presStyleIdx="0" presStyleCnt="4">
        <dgm:presLayoutVars>
          <dgm:chMax val="0"/>
          <dgm:bulletEnabled val="1"/>
        </dgm:presLayoutVars>
      </dgm:prSet>
      <dgm:spPr/>
    </dgm:pt>
    <dgm:pt modelId="{C779F8F5-543B-4DDF-BD45-CC1DE08FB0E3}" type="pres">
      <dgm:prSet presAssocID="{2D4150BA-3523-43EF-B707-329A852B043B}" presName="negativeSpace" presStyleCnt="0"/>
      <dgm:spPr/>
    </dgm:pt>
    <dgm:pt modelId="{D2C70ADB-AC5D-4AAB-AE35-804FBB220638}" type="pres">
      <dgm:prSet presAssocID="{2D4150BA-3523-43EF-B707-329A852B043B}" presName="childText" presStyleLbl="conFgAcc1" presStyleIdx="0" presStyleCnt="4">
        <dgm:presLayoutVars>
          <dgm:bulletEnabled val="1"/>
        </dgm:presLayoutVars>
      </dgm:prSet>
      <dgm:spPr/>
    </dgm:pt>
    <dgm:pt modelId="{C22B6ED2-4A74-454F-B33B-9565AE5D6E2C}" type="pres">
      <dgm:prSet presAssocID="{8BB48B59-C84D-4A48-BEE1-1CEAC99866BC}" presName="spaceBetweenRectangles" presStyleCnt="0"/>
      <dgm:spPr/>
    </dgm:pt>
    <dgm:pt modelId="{4B03A18F-A4C4-49F5-9799-BB81AC9E6606}" type="pres">
      <dgm:prSet presAssocID="{E44D3B5A-A797-4816-A54D-8084DF8E778A}" presName="parentLin" presStyleCnt="0"/>
      <dgm:spPr/>
    </dgm:pt>
    <dgm:pt modelId="{517FBE41-2B13-4295-8B90-4B0D0A9DBB34}" type="pres">
      <dgm:prSet presAssocID="{E44D3B5A-A797-4816-A54D-8084DF8E778A}" presName="parentLeftMargin" presStyleLbl="node1" presStyleIdx="0" presStyleCnt="4"/>
      <dgm:spPr/>
    </dgm:pt>
    <dgm:pt modelId="{AA5CADEF-B3B8-4F9C-B0F1-EA749EFC58D1}" type="pres">
      <dgm:prSet presAssocID="{E44D3B5A-A797-4816-A54D-8084DF8E778A}" presName="parentText" presStyleLbl="node1" presStyleIdx="1" presStyleCnt="4">
        <dgm:presLayoutVars>
          <dgm:chMax val="0"/>
          <dgm:bulletEnabled val="1"/>
        </dgm:presLayoutVars>
      </dgm:prSet>
      <dgm:spPr/>
    </dgm:pt>
    <dgm:pt modelId="{323096DA-BFFD-463B-8620-96796FE30E65}" type="pres">
      <dgm:prSet presAssocID="{E44D3B5A-A797-4816-A54D-8084DF8E778A}" presName="negativeSpace" presStyleCnt="0"/>
      <dgm:spPr/>
    </dgm:pt>
    <dgm:pt modelId="{F470D57C-F273-4432-AC9E-8399EBD71AE3}" type="pres">
      <dgm:prSet presAssocID="{E44D3B5A-A797-4816-A54D-8084DF8E778A}" presName="childText" presStyleLbl="conFgAcc1" presStyleIdx="1" presStyleCnt="4">
        <dgm:presLayoutVars>
          <dgm:bulletEnabled val="1"/>
        </dgm:presLayoutVars>
      </dgm:prSet>
      <dgm:spPr/>
    </dgm:pt>
    <dgm:pt modelId="{DAFA206F-66DB-4004-B223-D4479C211932}" type="pres">
      <dgm:prSet presAssocID="{631D7C3F-B436-49FB-B9C9-6F574FC32377}" presName="spaceBetweenRectangles" presStyleCnt="0"/>
      <dgm:spPr/>
    </dgm:pt>
    <dgm:pt modelId="{8A7C9314-FC70-40CB-921E-4A310B926009}" type="pres">
      <dgm:prSet presAssocID="{C3675D78-F4FD-4488-9326-46EE20A2C2A6}" presName="parentLin" presStyleCnt="0"/>
      <dgm:spPr/>
    </dgm:pt>
    <dgm:pt modelId="{2AAB6CB0-4636-4188-A2C3-FBB77ACFECDF}" type="pres">
      <dgm:prSet presAssocID="{C3675D78-F4FD-4488-9326-46EE20A2C2A6}" presName="parentLeftMargin" presStyleLbl="node1" presStyleIdx="1" presStyleCnt="4"/>
      <dgm:spPr/>
    </dgm:pt>
    <dgm:pt modelId="{E4104428-25A2-4706-A4B8-77CECDA618E4}" type="pres">
      <dgm:prSet presAssocID="{C3675D78-F4FD-4488-9326-46EE20A2C2A6}" presName="parentText" presStyleLbl="node1" presStyleIdx="2" presStyleCnt="4">
        <dgm:presLayoutVars>
          <dgm:chMax val="0"/>
          <dgm:bulletEnabled val="1"/>
        </dgm:presLayoutVars>
      </dgm:prSet>
      <dgm:spPr/>
    </dgm:pt>
    <dgm:pt modelId="{4529B6F4-28BB-43A2-BF61-073682B9E8B0}" type="pres">
      <dgm:prSet presAssocID="{C3675D78-F4FD-4488-9326-46EE20A2C2A6}" presName="negativeSpace" presStyleCnt="0"/>
      <dgm:spPr/>
    </dgm:pt>
    <dgm:pt modelId="{9B106977-84F0-48F3-A79C-F19D17B36E67}" type="pres">
      <dgm:prSet presAssocID="{C3675D78-F4FD-4488-9326-46EE20A2C2A6}" presName="childText" presStyleLbl="conFgAcc1" presStyleIdx="2" presStyleCnt="4">
        <dgm:presLayoutVars>
          <dgm:bulletEnabled val="1"/>
        </dgm:presLayoutVars>
      </dgm:prSet>
      <dgm:spPr/>
    </dgm:pt>
    <dgm:pt modelId="{250D0846-DFCF-4873-BDE6-DBE34E2F3EB5}" type="pres">
      <dgm:prSet presAssocID="{5999CC94-5830-4E45-AA9F-7F015FB03C39}" presName="spaceBetweenRectangles" presStyleCnt="0"/>
      <dgm:spPr/>
    </dgm:pt>
    <dgm:pt modelId="{DBD82FB6-5BE1-413A-9202-BE48E2743B54}" type="pres">
      <dgm:prSet presAssocID="{8E0B4435-0166-4639-9300-879F08104871}" presName="parentLin" presStyleCnt="0"/>
      <dgm:spPr/>
    </dgm:pt>
    <dgm:pt modelId="{2DE1FA24-A9FE-45B2-B6A4-61EB96726E49}" type="pres">
      <dgm:prSet presAssocID="{8E0B4435-0166-4639-9300-879F08104871}" presName="parentLeftMargin" presStyleLbl="node1" presStyleIdx="2" presStyleCnt="4"/>
      <dgm:spPr/>
    </dgm:pt>
    <dgm:pt modelId="{D4A29D11-90E6-43EF-AC4E-2A91E8866ED8}" type="pres">
      <dgm:prSet presAssocID="{8E0B4435-0166-4639-9300-879F08104871}" presName="parentText" presStyleLbl="node1" presStyleIdx="3" presStyleCnt="4">
        <dgm:presLayoutVars>
          <dgm:chMax val="0"/>
          <dgm:bulletEnabled val="1"/>
        </dgm:presLayoutVars>
      </dgm:prSet>
      <dgm:spPr/>
    </dgm:pt>
    <dgm:pt modelId="{87AB5DFA-46C3-4D56-96C8-0F4F47152F6E}" type="pres">
      <dgm:prSet presAssocID="{8E0B4435-0166-4639-9300-879F08104871}" presName="negativeSpace" presStyleCnt="0"/>
      <dgm:spPr/>
    </dgm:pt>
    <dgm:pt modelId="{A678620F-977E-49C4-9BCA-C11477F45468}" type="pres">
      <dgm:prSet presAssocID="{8E0B4435-0166-4639-9300-879F08104871}" presName="childText" presStyleLbl="conFgAcc1" presStyleIdx="3" presStyleCnt="4">
        <dgm:presLayoutVars>
          <dgm:bulletEnabled val="1"/>
        </dgm:presLayoutVars>
      </dgm:prSet>
      <dgm:spPr/>
    </dgm:pt>
  </dgm:ptLst>
  <dgm:cxnLst>
    <dgm:cxn modelId="{E4845501-E40F-443A-A08D-25DE8E4279F9}" type="presOf" srcId="{8E0B4435-0166-4639-9300-879F08104871}" destId="{2DE1FA24-A9FE-45B2-B6A4-61EB96726E49}" srcOrd="0" destOrd="0" presId="urn:microsoft.com/office/officeart/2005/8/layout/list1"/>
    <dgm:cxn modelId="{CE0ED719-D28F-4B12-ADA1-8B4257D9BBF6}" type="presOf" srcId="{FFD3558B-7C74-402D-8475-1412CF0141C2}" destId="{D9664C62-0332-4CAD-AC2C-697621A1EF04}" srcOrd="0" destOrd="0" presId="urn:microsoft.com/office/officeart/2005/8/layout/list1"/>
    <dgm:cxn modelId="{7501B21D-D007-4906-9431-04EE927347A4}" type="presOf" srcId="{8E0B4435-0166-4639-9300-879F08104871}" destId="{D4A29D11-90E6-43EF-AC4E-2A91E8866ED8}" srcOrd="1" destOrd="0" presId="urn:microsoft.com/office/officeart/2005/8/layout/list1"/>
    <dgm:cxn modelId="{0BF3841E-1A9F-4032-8B8F-FBFF379C68D3}" type="presOf" srcId="{C3675D78-F4FD-4488-9326-46EE20A2C2A6}" destId="{2AAB6CB0-4636-4188-A2C3-FBB77ACFECDF}" srcOrd="0" destOrd="0" presId="urn:microsoft.com/office/officeart/2005/8/layout/list1"/>
    <dgm:cxn modelId="{AD25E11F-839B-4E77-8E25-4983F95BCD44}" type="presOf" srcId="{430E0BBC-2934-487E-BC4C-329485B1BF88}" destId="{D2C70ADB-AC5D-4AAB-AE35-804FBB220638}" srcOrd="0" destOrd="1" presId="urn:microsoft.com/office/officeart/2005/8/layout/list1"/>
    <dgm:cxn modelId="{BE1FA823-B92E-475E-A8C0-51E7086D806E}" type="presOf" srcId="{1125BF1D-3455-423F-A24F-9A18F8DDEFC3}" destId="{D2C70ADB-AC5D-4AAB-AE35-804FBB220638}" srcOrd="0" destOrd="2" presId="urn:microsoft.com/office/officeart/2005/8/layout/list1"/>
    <dgm:cxn modelId="{71E2A338-A02F-4C6C-AAB7-3D13DA991BC8}" srcId="{FFD3558B-7C74-402D-8475-1412CF0141C2}" destId="{C3675D78-F4FD-4488-9326-46EE20A2C2A6}" srcOrd="2" destOrd="0" parTransId="{EEC93B00-311C-46F4-975D-17B979DF3495}" sibTransId="{5999CC94-5830-4E45-AA9F-7F015FB03C39}"/>
    <dgm:cxn modelId="{E404225B-2841-4E3D-ADE1-CF0328B8B47E}" srcId="{2D4150BA-3523-43EF-B707-329A852B043B}" destId="{141198A3-BF11-4818-B651-CC7A07EBAD4B}" srcOrd="3" destOrd="0" parTransId="{98E81396-A6DC-48B4-A5F8-18421E9D28E5}" sibTransId="{271F6C91-C745-44B4-9DD0-27F435EA39C5}"/>
    <dgm:cxn modelId="{2CDEA95C-6AAB-4817-A0CB-8F663C2266AD}" srcId="{2D4150BA-3523-43EF-B707-329A852B043B}" destId="{6F17305B-219B-43F6-8958-F0218FE26AD5}" srcOrd="0" destOrd="0" parTransId="{80A87D10-8815-494E-BAD0-CCCCE6CA6707}" sibTransId="{2CD24F6B-3F8D-487D-8C9F-12BB0BA4EA58}"/>
    <dgm:cxn modelId="{C911A542-802B-44D6-8766-6429C6FEFA62}" srcId="{E44D3B5A-A797-4816-A54D-8084DF8E778A}" destId="{2F0C55B0-AD75-4AD2-9B3F-AE45E93CFCE1}" srcOrd="0" destOrd="0" parTransId="{3EDDD611-9CD0-424E-A5E9-ACC08855AE4C}" sibTransId="{6FBEF203-DBFC-462B-B59C-37E86D51E77F}"/>
    <dgm:cxn modelId="{48AC1C66-863E-4B51-A08A-A04F49DBCB8A}" type="presOf" srcId="{33830074-BC7E-46EC-9B0F-2CFB5CD366BD}" destId="{9B106977-84F0-48F3-A79C-F19D17B36E67}" srcOrd="0" destOrd="0" presId="urn:microsoft.com/office/officeart/2005/8/layout/list1"/>
    <dgm:cxn modelId="{B07A6066-1244-4C82-AA13-39AAB377BDFF}" type="presOf" srcId="{F069327F-8A17-4635-8999-4E27423EF6B3}" destId="{9B106977-84F0-48F3-A79C-F19D17B36E67}" srcOrd="0" destOrd="1" presId="urn:microsoft.com/office/officeart/2005/8/layout/list1"/>
    <dgm:cxn modelId="{F275CD68-D005-4B99-8DA5-62B56E7AF37D}" type="presOf" srcId="{620E7546-A004-43F3-AA48-96AB65AA6A83}" destId="{A678620F-977E-49C4-9BCA-C11477F45468}" srcOrd="0" destOrd="0" presId="urn:microsoft.com/office/officeart/2005/8/layout/list1"/>
    <dgm:cxn modelId="{A83D9149-CA5B-418C-9626-A9F1EFC4B8A5}" srcId="{2D4150BA-3523-43EF-B707-329A852B043B}" destId="{430E0BBC-2934-487E-BC4C-329485B1BF88}" srcOrd="1" destOrd="0" parTransId="{9E4D3D76-3848-451A-9A41-8D4AB0C93B7F}" sibTransId="{B8EEC171-B24F-4164-93B4-43F527D797DA}"/>
    <dgm:cxn modelId="{9EF5796B-C832-4E30-9E04-E16BC180C808}" srcId="{FFD3558B-7C74-402D-8475-1412CF0141C2}" destId="{E44D3B5A-A797-4816-A54D-8084DF8E778A}" srcOrd="1" destOrd="0" parTransId="{FC6CCED1-F08D-4729-B032-A848614F10A9}" sibTransId="{631D7C3F-B436-49FB-B9C9-6F574FC32377}"/>
    <dgm:cxn modelId="{9E2EC352-8FAE-4287-9346-6441C8013706}" type="presOf" srcId="{6F17305B-219B-43F6-8958-F0218FE26AD5}" destId="{D2C70ADB-AC5D-4AAB-AE35-804FBB220638}" srcOrd="0" destOrd="0" presId="urn:microsoft.com/office/officeart/2005/8/layout/list1"/>
    <dgm:cxn modelId="{F2617279-8DD9-4CA9-B40A-A43A3CCD3B1B}" type="presOf" srcId="{2D4150BA-3523-43EF-B707-329A852B043B}" destId="{9E7A4937-6DAD-4705-8F11-4FDFE2992FB4}" srcOrd="1" destOrd="0" presId="urn:microsoft.com/office/officeart/2005/8/layout/list1"/>
    <dgm:cxn modelId="{428AAC8C-9FD9-41C9-92F1-732C032D3623}" srcId="{C3675D78-F4FD-4488-9326-46EE20A2C2A6}" destId="{33830074-BC7E-46EC-9B0F-2CFB5CD366BD}" srcOrd="0" destOrd="0" parTransId="{3B3753C6-7B21-4EE2-BC72-09B11234F6D3}" sibTransId="{F80120B2-9CFF-46B3-9A21-5894D0CF37A8}"/>
    <dgm:cxn modelId="{8277E999-2CF8-42A5-918C-CA24F01BBD79}" srcId="{2D4150BA-3523-43EF-B707-329A852B043B}" destId="{1125BF1D-3455-423F-A24F-9A18F8DDEFC3}" srcOrd="2" destOrd="0" parTransId="{5695E880-C99B-4D68-B814-186791524500}" sibTransId="{96370C9A-5B39-4913-A365-882DF31A0F5B}"/>
    <dgm:cxn modelId="{C1B78B9B-7E47-4B04-AD5D-57955EF773E1}" srcId="{FFD3558B-7C74-402D-8475-1412CF0141C2}" destId="{2D4150BA-3523-43EF-B707-329A852B043B}" srcOrd="0" destOrd="0" parTransId="{BBC4AE18-60BA-4C58-AFBB-032FFE219A82}" sibTransId="{8BB48B59-C84D-4A48-BEE1-1CEAC99866BC}"/>
    <dgm:cxn modelId="{5F2A5B9C-AD28-44E7-B421-DD470243678A}" srcId="{C3675D78-F4FD-4488-9326-46EE20A2C2A6}" destId="{F069327F-8A17-4635-8999-4E27423EF6B3}" srcOrd="1" destOrd="0" parTransId="{50629D85-0D63-427C-834B-232F1F1CC995}" sibTransId="{71C6A5F3-F54A-4FBC-8D42-E745F068E9E7}"/>
    <dgm:cxn modelId="{F4B92C9D-A8C6-41F4-BD5C-B4CBC0D59D54}" type="presOf" srcId="{2D4150BA-3523-43EF-B707-329A852B043B}" destId="{3A7A9285-017C-48AF-82FB-5D4A67B62A70}" srcOrd="0" destOrd="0" presId="urn:microsoft.com/office/officeart/2005/8/layout/list1"/>
    <dgm:cxn modelId="{68095EAD-BB20-42C7-84CC-95CC94B015DA}" type="presOf" srcId="{2F0C55B0-AD75-4AD2-9B3F-AE45E93CFCE1}" destId="{F470D57C-F273-4432-AC9E-8399EBD71AE3}" srcOrd="0" destOrd="0" presId="urn:microsoft.com/office/officeart/2005/8/layout/list1"/>
    <dgm:cxn modelId="{2817B8B2-CDF1-400A-A00E-BB04FF3741B1}" srcId="{8E0B4435-0166-4639-9300-879F08104871}" destId="{620E7546-A004-43F3-AA48-96AB65AA6A83}" srcOrd="0" destOrd="0" parTransId="{822509F5-5D15-4E5C-BCFE-FC3E9C8A6282}" sibTransId="{EE40AB17-2716-407D-BA20-79A593B3A38F}"/>
    <dgm:cxn modelId="{8248B0BC-98E7-45E3-8454-A08563B7C29D}" type="presOf" srcId="{141198A3-BF11-4818-B651-CC7A07EBAD4B}" destId="{D2C70ADB-AC5D-4AAB-AE35-804FBB220638}" srcOrd="0" destOrd="3" presId="urn:microsoft.com/office/officeart/2005/8/layout/list1"/>
    <dgm:cxn modelId="{09BEF5C1-DE66-48A3-A174-0A915AB73978}" type="presOf" srcId="{E44D3B5A-A797-4816-A54D-8084DF8E778A}" destId="{AA5CADEF-B3B8-4F9C-B0F1-EA749EFC58D1}" srcOrd="1" destOrd="0" presId="urn:microsoft.com/office/officeart/2005/8/layout/list1"/>
    <dgm:cxn modelId="{14D144D1-82E9-484D-9EAB-4A4CBBEA715C}" type="presOf" srcId="{E44D3B5A-A797-4816-A54D-8084DF8E778A}" destId="{517FBE41-2B13-4295-8B90-4B0D0A9DBB34}" srcOrd="0" destOrd="0" presId="urn:microsoft.com/office/officeart/2005/8/layout/list1"/>
    <dgm:cxn modelId="{CE3058E2-8BA3-466A-89F7-71C6537292F5}" srcId="{FFD3558B-7C74-402D-8475-1412CF0141C2}" destId="{8E0B4435-0166-4639-9300-879F08104871}" srcOrd="3" destOrd="0" parTransId="{D035367C-6036-451D-BB69-41DE5A17CFDE}" sibTransId="{38B69D60-66D6-4163-A54B-A3137687CCA6}"/>
    <dgm:cxn modelId="{9B91B3EC-DEAA-4D2A-A471-EF003C960363}" type="presOf" srcId="{C3675D78-F4FD-4488-9326-46EE20A2C2A6}" destId="{E4104428-25A2-4706-A4B8-77CECDA618E4}" srcOrd="1" destOrd="0" presId="urn:microsoft.com/office/officeart/2005/8/layout/list1"/>
    <dgm:cxn modelId="{AFCD32FA-44EB-48F2-AF06-E7F1B6667150}" type="presParOf" srcId="{D9664C62-0332-4CAD-AC2C-697621A1EF04}" destId="{6A6A5323-91D7-4F7E-8E5B-D8738EC51026}" srcOrd="0" destOrd="0" presId="urn:microsoft.com/office/officeart/2005/8/layout/list1"/>
    <dgm:cxn modelId="{2EE343B5-29EA-4417-88C1-0B5103CB5F11}" type="presParOf" srcId="{6A6A5323-91D7-4F7E-8E5B-D8738EC51026}" destId="{3A7A9285-017C-48AF-82FB-5D4A67B62A70}" srcOrd="0" destOrd="0" presId="urn:microsoft.com/office/officeart/2005/8/layout/list1"/>
    <dgm:cxn modelId="{1E6F5958-5EA2-4462-B4F9-C17E6ED3E15D}" type="presParOf" srcId="{6A6A5323-91D7-4F7E-8E5B-D8738EC51026}" destId="{9E7A4937-6DAD-4705-8F11-4FDFE2992FB4}" srcOrd="1" destOrd="0" presId="urn:microsoft.com/office/officeart/2005/8/layout/list1"/>
    <dgm:cxn modelId="{E0DA877E-DC3C-40A6-B696-7BA7E41BCCD0}" type="presParOf" srcId="{D9664C62-0332-4CAD-AC2C-697621A1EF04}" destId="{C779F8F5-543B-4DDF-BD45-CC1DE08FB0E3}" srcOrd="1" destOrd="0" presId="urn:microsoft.com/office/officeart/2005/8/layout/list1"/>
    <dgm:cxn modelId="{59DE7861-D710-48C5-AB9E-05A19E9369ED}" type="presParOf" srcId="{D9664C62-0332-4CAD-AC2C-697621A1EF04}" destId="{D2C70ADB-AC5D-4AAB-AE35-804FBB220638}" srcOrd="2" destOrd="0" presId="urn:microsoft.com/office/officeart/2005/8/layout/list1"/>
    <dgm:cxn modelId="{14F737FA-B0B5-42B0-B516-0FBF95A7BEBD}" type="presParOf" srcId="{D9664C62-0332-4CAD-AC2C-697621A1EF04}" destId="{C22B6ED2-4A74-454F-B33B-9565AE5D6E2C}" srcOrd="3" destOrd="0" presId="urn:microsoft.com/office/officeart/2005/8/layout/list1"/>
    <dgm:cxn modelId="{50712F5E-C7A3-4981-9997-A26FF009640A}" type="presParOf" srcId="{D9664C62-0332-4CAD-AC2C-697621A1EF04}" destId="{4B03A18F-A4C4-49F5-9799-BB81AC9E6606}" srcOrd="4" destOrd="0" presId="urn:microsoft.com/office/officeart/2005/8/layout/list1"/>
    <dgm:cxn modelId="{CC8F01FC-9B4F-436B-903B-39FB53E4CDFA}" type="presParOf" srcId="{4B03A18F-A4C4-49F5-9799-BB81AC9E6606}" destId="{517FBE41-2B13-4295-8B90-4B0D0A9DBB34}" srcOrd="0" destOrd="0" presId="urn:microsoft.com/office/officeart/2005/8/layout/list1"/>
    <dgm:cxn modelId="{95719CC8-6BB1-4499-A0E6-0A5603121A73}" type="presParOf" srcId="{4B03A18F-A4C4-49F5-9799-BB81AC9E6606}" destId="{AA5CADEF-B3B8-4F9C-B0F1-EA749EFC58D1}" srcOrd="1" destOrd="0" presId="urn:microsoft.com/office/officeart/2005/8/layout/list1"/>
    <dgm:cxn modelId="{F3728196-6415-4B8F-8F5B-D6235C40A6D7}" type="presParOf" srcId="{D9664C62-0332-4CAD-AC2C-697621A1EF04}" destId="{323096DA-BFFD-463B-8620-96796FE30E65}" srcOrd="5" destOrd="0" presId="urn:microsoft.com/office/officeart/2005/8/layout/list1"/>
    <dgm:cxn modelId="{891F9A4E-200C-4A1B-9FAA-768922A23898}" type="presParOf" srcId="{D9664C62-0332-4CAD-AC2C-697621A1EF04}" destId="{F470D57C-F273-4432-AC9E-8399EBD71AE3}" srcOrd="6" destOrd="0" presId="urn:microsoft.com/office/officeart/2005/8/layout/list1"/>
    <dgm:cxn modelId="{889766BF-CB1F-4189-A7A6-46953D483912}" type="presParOf" srcId="{D9664C62-0332-4CAD-AC2C-697621A1EF04}" destId="{DAFA206F-66DB-4004-B223-D4479C211932}" srcOrd="7" destOrd="0" presId="urn:microsoft.com/office/officeart/2005/8/layout/list1"/>
    <dgm:cxn modelId="{A509A892-AFEE-4D63-9171-35B9A7A1B58B}" type="presParOf" srcId="{D9664C62-0332-4CAD-AC2C-697621A1EF04}" destId="{8A7C9314-FC70-40CB-921E-4A310B926009}" srcOrd="8" destOrd="0" presId="urn:microsoft.com/office/officeart/2005/8/layout/list1"/>
    <dgm:cxn modelId="{9648AFA0-59DD-4957-A4A1-9325CA7BAAC0}" type="presParOf" srcId="{8A7C9314-FC70-40CB-921E-4A310B926009}" destId="{2AAB6CB0-4636-4188-A2C3-FBB77ACFECDF}" srcOrd="0" destOrd="0" presId="urn:microsoft.com/office/officeart/2005/8/layout/list1"/>
    <dgm:cxn modelId="{FDC58DBB-A79F-440D-A0EA-ED6A97A7FD18}" type="presParOf" srcId="{8A7C9314-FC70-40CB-921E-4A310B926009}" destId="{E4104428-25A2-4706-A4B8-77CECDA618E4}" srcOrd="1" destOrd="0" presId="urn:microsoft.com/office/officeart/2005/8/layout/list1"/>
    <dgm:cxn modelId="{07130E52-B75E-423C-862C-785FE1F9FD91}" type="presParOf" srcId="{D9664C62-0332-4CAD-AC2C-697621A1EF04}" destId="{4529B6F4-28BB-43A2-BF61-073682B9E8B0}" srcOrd="9" destOrd="0" presId="urn:microsoft.com/office/officeart/2005/8/layout/list1"/>
    <dgm:cxn modelId="{57192347-CC3D-449E-AF1F-DB80D3996B55}" type="presParOf" srcId="{D9664C62-0332-4CAD-AC2C-697621A1EF04}" destId="{9B106977-84F0-48F3-A79C-F19D17B36E67}" srcOrd="10" destOrd="0" presId="urn:microsoft.com/office/officeart/2005/8/layout/list1"/>
    <dgm:cxn modelId="{8EB6DAD0-73C4-4B9F-A1AC-0B0D58AF754E}" type="presParOf" srcId="{D9664C62-0332-4CAD-AC2C-697621A1EF04}" destId="{250D0846-DFCF-4873-BDE6-DBE34E2F3EB5}" srcOrd="11" destOrd="0" presId="urn:microsoft.com/office/officeart/2005/8/layout/list1"/>
    <dgm:cxn modelId="{6537A2DA-8696-4103-9AED-A2FFDEE411A1}" type="presParOf" srcId="{D9664C62-0332-4CAD-AC2C-697621A1EF04}" destId="{DBD82FB6-5BE1-413A-9202-BE48E2743B54}" srcOrd="12" destOrd="0" presId="urn:microsoft.com/office/officeart/2005/8/layout/list1"/>
    <dgm:cxn modelId="{1E77E5C5-69C1-4CDE-964F-D4BE5034FE36}" type="presParOf" srcId="{DBD82FB6-5BE1-413A-9202-BE48E2743B54}" destId="{2DE1FA24-A9FE-45B2-B6A4-61EB96726E49}" srcOrd="0" destOrd="0" presId="urn:microsoft.com/office/officeart/2005/8/layout/list1"/>
    <dgm:cxn modelId="{2864749B-171B-4801-88C6-0107AFE5C2D2}" type="presParOf" srcId="{DBD82FB6-5BE1-413A-9202-BE48E2743B54}" destId="{D4A29D11-90E6-43EF-AC4E-2A91E8866ED8}" srcOrd="1" destOrd="0" presId="urn:microsoft.com/office/officeart/2005/8/layout/list1"/>
    <dgm:cxn modelId="{DF266485-FAD5-4531-96EE-242FC7B123D7}" type="presParOf" srcId="{D9664C62-0332-4CAD-AC2C-697621A1EF04}" destId="{87AB5DFA-46C3-4D56-96C8-0F4F47152F6E}" srcOrd="13" destOrd="0" presId="urn:microsoft.com/office/officeart/2005/8/layout/list1"/>
    <dgm:cxn modelId="{27E643DB-7C40-4E13-A7F4-14BD76D8CC32}" type="presParOf" srcId="{D9664C62-0332-4CAD-AC2C-697621A1EF04}" destId="{A678620F-977E-49C4-9BCA-C11477F45468}"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D3558B-7C74-402D-8475-1412CF0141C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D23922E-C9C7-4478-99E7-5AF1B8C0BF52}">
      <dgm:prSet phldrT="[Texto]" custT="1"/>
      <dgm:spPr>
        <a:solidFill>
          <a:srgbClr val="C12D77"/>
        </a:solidFill>
      </dgm:spPr>
      <dgm:t>
        <a:bodyPr/>
        <a:lstStyle/>
        <a:p>
          <a:r>
            <a:rPr lang="es-MX" sz="1400" b="1" dirty="0">
              <a:latin typeface="Arial" panose="020B0604020202020204" pitchFamily="34" charset="0"/>
              <a:cs typeface="Arial" panose="020B0604020202020204" pitchFamily="34" charset="0"/>
            </a:rPr>
            <a:t>Disponibilidad territorial</a:t>
          </a:r>
        </a:p>
      </dgm:t>
    </dgm:pt>
    <dgm:pt modelId="{54CEA772-52E9-4321-AF6A-50A7553CA201}" type="parTrans" cxnId="{AD82567B-2DC6-4C8B-A4B2-DB7E3511B989}">
      <dgm:prSet/>
      <dgm:spPr/>
      <dgm:t>
        <a:bodyPr/>
        <a:lstStyle/>
        <a:p>
          <a:endParaRPr lang="es-MX" sz="2000">
            <a:latin typeface="Arial" panose="020B0604020202020204" pitchFamily="34" charset="0"/>
            <a:cs typeface="Arial" panose="020B0604020202020204" pitchFamily="34" charset="0"/>
          </a:endParaRPr>
        </a:p>
      </dgm:t>
    </dgm:pt>
    <dgm:pt modelId="{BE99D3DB-624D-45B7-B66A-E279D9EFA316}" type="sibTrans" cxnId="{AD82567B-2DC6-4C8B-A4B2-DB7E3511B989}">
      <dgm:prSet/>
      <dgm:spPr/>
      <dgm:t>
        <a:bodyPr/>
        <a:lstStyle/>
        <a:p>
          <a:endParaRPr lang="es-MX" sz="2000">
            <a:latin typeface="Arial" panose="020B0604020202020204" pitchFamily="34" charset="0"/>
            <a:cs typeface="Arial" panose="020B0604020202020204" pitchFamily="34" charset="0"/>
          </a:endParaRPr>
        </a:p>
      </dgm:t>
    </dgm:pt>
    <dgm:pt modelId="{BAE237DC-0AC0-4DEA-8F2E-8ECD8D6F5D5A}">
      <dgm:prSet phldrT="[Texto]" custT="1"/>
      <dgm:spPr>
        <a:ln>
          <a:solidFill>
            <a:srgbClr val="C12D77"/>
          </a:solidFill>
        </a:ln>
      </dgm:spPr>
      <dgm:t>
        <a:bodyPr/>
        <a:lstStyle/>
        <a:p>
          <a:r>
            <a:rPr lang="es-MX" sz="1400" dirty="0">
              <a:latin typeface="Arial" panose="020B0604020202020204" pitchFamily="34" charset="0"/>
              <a:cs typeface="Arial" panose="020B0604020202020204" pitchFamily="34" charset="0"/>
            </a:rPr>
            <a:t>Suficiencia de reserva territorial destinada a vivienda para los diversos grupos sociales</a:t>
          </a:r>
        </a:p>
      </dgm:t>
    </dgm:pt>
    <dgm:pt modelId="{76C08244-7D74-4E62-BD0B-5F747CE755B3}" type="parTrans" cxnId="{2DC51FFF-D4C1-4F9F-A2BB-2C769822CF61}">
      <dgm:prSet/>
      <dgm:spPr/>
      <dgm:t>
        <a:bodyPr/>
        <a:lstStyle/>
        <a:p>
          <a:endParaRPr lang="es-MX" sz="2000">
            <a:latin typeface="Arial" panose="020B0604020202020204" pitchFamily="34" charset="0"/>
            <a:cs typeface="Arial" panose="020B0604020202020204" pitchFamily="34" charset="0"/>
          </a:endParaRPr>
        </a:p>
      </dgm:t>
    </dgm:pt>
    <dgm:pt modelId="{8A2CD8E8-020F-4497-BE38-224F10DFDC9C}" type="sibTrans" cxnId="{2DC51FFF-D4C1-4F9F-A2BB-2C769822CF61}">
      <dgm:prSet/>
      <dgm:spPr/>
      <dgm:t>
        <a:bodyPr/>
        <a:lstStyle/>
        <a:p>
          <a:endParaRPr lang="es-MX" sz="2000">
            <a:latin typeface="Arial" panose="020B0604020202020204" pitchFamily="34" charset="0"/>
            <a:cs typeface="Arial" panose="020B0604020202020204" pitchFamily="34" charset="0"/>
          </a:endParaRPr>
        </a:p>
      </dgm:t>
    </dgm:pt>
    <dgm:pt modelId="{23AD29F5-3775-445B-A66E-59E631E694AE}">
      <dgm:prSet phldrT="[Texto]" custT="1"/>
      <dgm:spPr>
        <a:solidFill>
          <a:srgbClr val="C12D77"/>
        </a:solidFill>
      </dgm:spPr>
      <dgm:t>
        <a:bodyPr/>
        <a:lstStyle/>
        <a:p>
          <a:r>
            <a:rPr lang="es-MX" sz="1400" b="1" dirty="0">
              <a:latin typeface="Arial" panose="020B0604020202020204" pitchFamily="34" charset="0"/>
              <a:cs typeface="Arial" panose="020B0604020202020204" pitchFamily="34" charset="0"/>
            </a:rPr>
            <a:t>Disponibilidad de servicios de transporte</a:t>
          </a:r>
        </a:p>
      </dgm:t>
    </dgm:pt>
    <dgm:pt modelId="{2FA80521-4688-4B30-8365-A6FA044B445C}" type="parTrans" cxnId="{055178F6-91B2-4FBD-920D-9E2636E5B4C2}">
      <dgm:prSet/>
      <dgm:spPr/>
      <dgm:t>
        <a:bodyPr/>
        <a:lstStyle/>
        <a:p>
          <a:endParaRPr lang="es-MX" sz="2000">
            <a:latin typeface="Arial" panose="020B0604020202020204" pitchFamily="34" charset="0"/>
            <a:cs typeface="Arial" panose="020B0604020202020204" pitchFamily="34" charset="0"/>
          </a:endParaRPr>
        </a:p>
      </dgm:t>
    </dgm:pt>
    <dgm:pt modelId="{F2232B20-B92F-4803-8D04-A515B13C846C}" type="sibTrans" cxnId="{055178F6-91B2-4FBD-920D-9E2636E5B4C2}">
      <dgm:prSet/>
      <dgm:spPr/>
      <dgm:t>
        <a:bodyPr/>
        <a:lstStyle/>
        <a:p>
          <a:endParaRPr lang="es-MX" sz="2000">
            <a:latin typeface="Arial" panose="020B0604020202020204" pitchFamily="34" charset="0"/>
            <a:cs typeface="Arial" panose="020B0604020202020204" pitchFamily="34" charset="0"/>
          </a:endParaRPr>
        </a:p>
      </dgm:t>
    </dgm:pt>
    <dgm:pt modelId="{675A75FD-FDA2-4398-BD7B-360651310EA9}">
      <dgm:prSet phldrT="[Texto]" custT="1"/>
      <dgm:spPr>
        <a:ln>
          <a:solidFill>
            <a:srgbClr val="C12D77"/>
          </a:solidFill>
        </a:ln>
      </dgm:spPr>
      <dgm:t>
        <a:bodyPr/>
        <a:lstStyle/>
        <a:p>
          <a:r>
            <a:rPr lang="es-MX" sz="1400" dirty="0">
              <a:latin typeface="Arial" panose="020B0604020202020204" pitchFamily="34" charset="0"/>
              <a:cs typeface="Arial" panose="020B0604020202020204" pitchFamily="34" charset="0"/>
            </a:rPr>
            <a:t>Unidades de rutas de transporte público</a:t>
          </a:r>
        </a:p>
      </dgm:t>
    </dgm:pt>
    <dgm:pt modelId="{861883E7-E266-40FC-B071-58E178B56C34}" type="parTrans" cxnId="{82127DFF-3093-484D-9794-08F0E9728593}">
      <dgm:prSet/>
      <dgm:spPr/>
      <dgm:t>
        <a:bodyPr/>
        <a:lstStyle/>
        <a:p>
          <a:endParaRPr lang="es-MX" sz="2000">
            <a:latin typeface="Arial" panose="020B0604020202020204" pitchFamily="34" charset="0"/>
            <a:cs typeface="Arial" panose="020B0604020202020204" pitchFamily="34" charset="0"/>
          </a:endParaRPr>
        </a:p>
      </dgm:t>
    </dgm:pt>
    <dgm:pt modelId="{94BC30C5-AEA1-4A52-AC70-0F1AB6F96B27}" type="sibTrans" cxnId="{82127DFF-3093-484D-9794-08F0E9728593}">
      <dgm:prSet/>
      <dgm:spPr/>
      <dgm:t>
        <a:bodyPr/>
        <a:lstStyle/>
        <a:p>
          <a:endParaRPr lang="es-MX" sz="2000">
            <a:latin typeface="Arial" panose="020B0604020202020204" pitchFamily="34" charset="0"/>
            <a:cs typeface="Arial" panose="020B0604020202020204" pitchFamily="34" charset="0"/>
          </a:endParaRPr>
        </a:p>
      </dgm:t>
    </dgm:pt>
    <dgm:pt modelId="{450E7F4E-8EB8-463F-A5AF-31154FCBD920}">
      <dgm:prSet phldrT="[Texto]" custT="1"/>
      <dgm:spPr>
        <a:ln>
          <a:solidFill>
            <a:srgbClr val="C12D77"/>
          </a:solidFill>
        </a:ln>
      </dgm:spPr>
      <dgm:t>
        <a:bodyPr/>
        <a:lstStyle/>
        <a:p>
          <a:r>
            <a:rPr lang="es-MX" sz="1400" dirty="0">
              <a:latin typeface="Arial" panose="020B0604020202020204" pitchFamily="34" charset="0"/>
              <a:cs typeface="Arial" panose="020B0604020202020204" pitchFamily="34" charset="0"/>
            </a:rPr>
            <a:t>Mobiliario para el transporte (calles pavimentadas, </a:t>
          </a:r>
          <a:r>
            <a:rPr lang="es-ES_tradnl" sz="1400" dirty="0">
              <a:latin typeface="Arial" panose="020B0604020202020204" pitchFamily="34" charset="0"/>
              <a:cs typeface="Arial" panose="020B0604020202020204" pitchFamily="34" charset="0"/>
            </a:rPr>
            <a:t>apeaderos, señalética y bahías)</a:t>
          </a:r>
          <a:endParaRPr lang="es-MX" sz="1400" dirty="0">
            <a:latin typeface="Arial" panose="020B0604020202020204" pitchFamily="34" charset="0"/>
            <a:cs typeface="Arial" panose="020B0604020202020204" pitchFamily="34" charset="0"/>
          </a:endParaRPr>
        </a:p>
      </dgm:t>
    </dgm:pt>
    <dgm:pt modelId="{30FBED6C-A653-449A-BDA8-8054A1432DE6}" type="parTrans" cxnId="{003A145E-7961-4B09-B7D3-00A69A3056EE}">
      <dgm:prSet/>
      <dgm:spPr/>
      <dgm:t>
        <a:bodyPr/>
        <a:lstStyle/>
        <a:p>
          <a:endParaRPr lang="es-MX" sz="2000">
            <a:latin typeface="Arial" panose="020B0604020202020204" pitchFamily="34" charset="0"/>
            <a:cs typeface="Arial" panose="020B0604020202020204" pitchFamily="34" charset="0"/>
          </a:endParaRPr>
        </a:p>
      </dgm:t>
    </dgm:pt>
    <dgm:pt modelId="{0C69D1FC-E583-4C98-99C1-3C3AB0D6AE2B}" type="sibTrans" cxnId="{003A145E-7961-4B09-B7D3-00A69A3056EE}">
      <dgm:prSet/>
      <dgm:spPr/>
      <dgm:t>
        <a:bodyPr/>
        <a:lstStyle/>
        <a:p>
          <a:endParaRPr lang="es-MX" sz="2000">
            <a:latin typeface="Arial" panose="020B0604020202020204" pitchFamily="34" charset="0"/>
            <a:cs typeface="Arial" panose="020B0604020202020204" pitchFamily="34" charset="0"/>
          </a:endParaRPr>
        </a:p>
      </dgm:t>
    </dgm:pt>
    <dgm:pt modelId="{8684A89B-C13A-4296-A551-084D92338830}">
      <dgm:prSet phldrT="[Texto]" custT="1"/>
      <dgm:spPr>
        <a:solidFill>
          <a:srgbClr val="C12D77"/>
        </a:solidFill>
      </dgm:spPr>
      <dgm:t>
        <a:bodyPr/>
        <a:lstStyle/>
        <a:p>
          <a:r>
            <a:rPr lang="es-MX" sz="1400" b="1" dirty="0">
              <a:latin typeface="Arial" panose="020B0604020202020204" pitchFamily="34" charset="0"/>
              <a:cs typeface="Arial" panose="020B0604020202020204" pitchFamily="34" charset="0"/>
            </a:rPr>
            <a:t>Disponibilidad de infraestructura de servicios básicos y complementarios</a:t>
          </a:r>
        </a:p>
      </dgm:t>
    </dgm:pt>
    <dgm:pt modelId="{1EFB8766-A37F-4F44-AC30-04E5D5843F55}" type="parTrans" cxnId="{C2E98F51-0243-4486-8BBB-C667F9DA2375}">
      <dgm:prSet/>
      <dgm:spPr/>
      <dgm:t>
        <a:bodyPr/>
        <a:lstStyle/>
        <a:p>
          <a:endParaRPr lang="es-MX" sz="2000">
            <a:latin typeface="Arial" panose="020B0604020202020204" pitchFamily="34" charset="0"/>
            <a:cs typeface="Arial" panose="020B0604020202020204" pitchFamily="34" charset="0"/>
          </a:endParaRPr>
        </a:p>
      </dgm:t>
    </dgm:pt>
    <dgm:pt modelId="{DDE96976-D543-4CFB-9C1B-F50CAA121209}" type="sibTrans" cxnId="{C2E98F51-0243-4486-8BBB-C667F9DA2375}">
      <dgm:prSet/>
      <dgm:spPr/>
      <dgm:t>
        <a:bodyPr/>
        <a:lstStyle/>
        <a:p>
          <a:endParaRPr lang="es-MX" sz="2000">
            <a:latin typeface="Arial" panose="020B0604020202020204" pitchFamily="34" charset="0"/>
            <a:cs typeface="Arial" panose="020B0604020202020204" pitchFamily="34" charset="0"/>
          </a:endParaRPr>
        </a:p>
      </dgm:t>
    </dgm:pt>
    <dgm:pt modelId="{9CB776D0-B0F0-4DA1-A6FF-55D5467339AF}">
      <dgm:prSet phldrT="[Texto]" custT="1"/>
      <dgm:spPr>
        <a:ln>
          <a:solidFill>
            <a:srgbClr val="C12D77"/>
          </a:solidFill>
        </a:ln>
      </dgm:spPr>
      <dgm:t>
        <a:bodyPr/>
        <a:lstStyle/>
        <a:p>
          <a:r>
            <a:rPr lang="es-MX" sz="1400" b="1" kern="1200" dirty="0">
              <a:solidFill>
                <a:srgbClr val="C00000"/>
              </a:solidFill>
              <a:latin typeface="Arial" panose="020B0604020202020204" pitchFamily="34" charset="0"/>
              <a:cs typeface="Arial" panose="020B0604020202020204" pitchFamily="34" charset="0"/>
            </a:rPr>
            <a:t>Agua potable; Drenaje sanitario; Electricidad</a:t>
          </a:r>
          <a:r>
            <a:rPr lang="es-MX" sz="1400" kern="1200" dirty="0">
              <a:latin typeface="Arial" panose="020B0604020202020204" pitchFamily="34" charset="0"/>
              <a:cs typeface="Arial" panose="020B0604020202020204" pitchFamily="34" charset="0"/>
            </a:rPr>
            <a:t>; Recolección de basura; Alumbrado; Pavimento; Áreas verdes; </a:t>
          </a:r>
          <a:r>
            <a:rPr lang="es-MX" sz="1400" b="1" kern="1200" dirty="0">
              <a:solidFill>
                <a:srgbClr val="C00000"/>
              </a:solidFill>
              <a:latin typeface="Arial" panose="020B0604020202020204" pitchFamily="34" charset="0"/>
              <a:ea typeface="Helvetica Light"/>
              <a:cs typeface="Arial" panose="020B0604020202020204" pitchFamily="34" charset="0"/>
            </a:rPr>
            <a:t>Combustible de uso cotidiano</a:t>
          </a:r>
          <a:r>
            <a:rPr lang="es-MX" sz="1400" kern="1200" dirty="0">
              <a:latin typeface="Arial" panose="020B0604020202020204" pitchFamily="34" charset="0"/>
              <a:cs typeface="Arial" panose="020B0604020202020204" pitchFamily="34" charset="0"/>
            </a:rPr>
            <a:t>; Servicios de comunicaciones</a:t>
          </a:r>
        </a:p>
      </dgm:t>
    </dgm:pt>
    <dgm:pt modelId="{4F70468D-F385-401F-8789-503A48166383}" type="parTrans" cxnId="{3D5B8BE2-5FAB-44BF-8D78-6CFC30306412}">
      <dgm:prSet/>
      <dgm:spPr/>
      <dgm:t>
        <a:bodyPr/>
        <a:lstStyle/>
        <a:p>
          <a:endParaRPr lang="es-MX" sz="2000">
            <a:latin typeface="Arial" panose="020B0604020202020204" pitchFamily="34" charset="0"/>
            <a:cs typeface="Arial" panose="020B0604020202020204" pitchFamily="34" charset="0"/>
          </a:endParaRPr>
        </a:p>
      </dgm:t>
    </dgm:pt>
    <dgm:pt modelId="{8D246F36-D781-4632-AAF5-8D176F19165F}" type="sibTrans" cxnId="{3D5B8BE2-5FAB-44BF-8D78-6CFC30306412}">
      <dgm:prSet/>
      <dgm:spPr/>
      <dgm:t>
        <a:bodyPr/>
        <a:lstStyle/>
        <a:p>
          <a:endParaRPr lang="es-MX" sz="2000">
            <a:latin typeface="Arial" panose="020B0604020202020204" pitchFamily="34" charset="0"/>
            <a:cs typeface="Arial" panose="020B0604020202020204" pitchFamily="34" charset="0"/>
          </a:endParaRPr>
        </a:p>
      </dgm:t>
    </dgm:pt>
    <dgm:pt modelId="{A8200550-FFF7-498B-9FAB-EE0B925CABC7}">
      <dgm:prSet phldrT="[Texto]" custT="1"/>
      <dgm:spPr>
        <a:solidFill>
          <a:srgbClr val="C12D77"/>
        </a:solidFill>
      </dgm:spPr>
      <dgm:t>
        <a:bodyPr/>
        <a:lstStyle/>
        <a:p>
          <a:r>
            <a:rPr lang="es-MX" sz="1400" b="1" dirty="0">
              <a:latin typeface="Arial" panose="020B0604020202020204" pitchFamily="34" charset="0"/>
              <a:cs typeface="Arial" panose="020B0604020202020204" pitchFamily="34" charset="0"/>
            </a:rPr>
            <a:t>Disponibilidad de equipamiento</a:t>
          </a:r>
        </a:p>
      </dgm:t>
    </dgm:pt>
    <dgm:pt modelId="{EEE8859C-A3DD-492A-8DC9-69D0F4CD3DBB}" type="parTrans" cxnId="{42C6289F-F268-4256-8407-1FAA04FC1A6D}">
      <dgm:prSet/>
      <dgm:spPr/>
      <dgm:t>
        <a:bodyPr/>
        <a:lstStyle/>
        <a:p>
          <a:endParaRPr lang="es-MX" sz="2000">
            <a:latin typeface="Arial" panose="020B0604020202020204" pitchFamily="34" charset="0"/>
            <a:cs typeface="Arial" panose="020B0604020202020204" pitchFamily="34" charset="0"/>
          </a:endParaRPr>
        </a:p>
      </dgm:t>
    </dgm:pt>
    <dgm:pt modelId="{F64F9E58-5050-4164-97D8-EC4654659222}" type="sibTrans" cxnId="{42C6289F-F268-4256-8407-1FAA04FC1A6D}">
      <dgm:prSet/>
      <dgm:spPr/>
      <dgm:t>
        <a:bodyPr/>
        <a:lstStyle/>
        <a:p>
          <a:endParaRPr lang="es-MX" sz="2000">
            <a:latin typeface="Arial" panose="020B0604020202020204" pitchFamily="34" charset="0"/>
            <a:cs typeface="Arial" panose="020B0604020202020204" pitchFamily="34" charset="0"/>
          </a:endParaRPr>
        </a:p>
      </dgm:t>
    </dgm:pt>
    <dgm:pt modelId="{EBDD1157-D028-49DF-B301-F52F8C87A51C}">
      <dgm:prSet phldrT="[Texto]" custT="1"/>
      <dgm:spPr>
        <a:ln>
          <a:solidFill>
            <a:srgbClr val="C12D77"/>
          </a:solidFill>
        </a:ln>
      </dgm:spPr>
      <dgm:t>
        <a:bodyPr/>
        <a:lstStyle/>
        <a:p>
          <a:r>
            <a:rPr lang="es-MX" sz="1400" dirty="0">
              <a:latin typeface="Arial" panose="020B0604020202020204" pitchFamily="34" charset="0"/>
              <a:cs typeface="Arial" panose="020B0604020202020204" pitchFamily="34" charset="0"/>
            </a:rPr>
            <a:t>Salud; Educación; Recreación; Cultura; Seguridad; Comercio y abasto</a:t>
          </a:r>
        </a:p>
      </dgm:t>
    </dgm:pt>
    <dgm:pt modelId="{55772626-97F5-4A29-86BA-AD8498E91985}" type="parTrans" cxnId="{3F93F8E1-72EA-495E-9162-398D1F4482C7}">
      <dgm:prSet/>
      <dgm:spPr/>
      <dgm:t>
        <a:bodyPr/>
        <a:lstStyle/>
        <a:p>
          <a:endParaRPr lang="es-MX" sz="2000">
            <a:latin typeface="Arial" panose="020B0604020202020204" pitchFamily="34" charset="0"/>
            <a:cs typeface="Arial" panose="020B0604020202020204" pitchFamily="34" charset="0"/>
          </a:endParaRPr>
        </a:p>
      </dgm:t>
    </dgm:pt>
    <dgm:pt modelId="{55A3FD30-5BBC-4407-9E91-EF39FE962410}" type="sibTrans" cxnId="{3F93F8E1-72EA-495E-9162-398D1F4482C7}">
      <dgm:prSet/>
      <dgm:spPr/>
      <dgm:t>
        <a:bodyPr/>
        <a:lstStyle/>
        <a:p>
          <a:endParaRPr lang="es-MX" sz="2000">
            <a:latin typeface="Arial" panose="020B0604020202020204" pitchFamily="34" charset="0"/>
            <a:cs typeface="Arial" panose="020B0604020202020204" pitchFamily="34" charset="0"/>
          </a:endParaRPr>
        </a:p>
      </dgm:t>
    </dgm:pt>
    <dgm:pt modelId="{021E062D-562B-4E1E-903F-038E8D543900}">
      <dgm:prSet phldrT="[Texto]" custT="1"/>
      <dgm:spPr>
        <a:solidFill>
          <a:srgbClr val="C12D77"/>
        </a:solidFill>
      </dgm:spPr>
      <dgm:t>
        <a:bodyPr/>
        <a:lstStyle/>
        <a:p>
          <a:r>
            <a:rPr lang="es-MX" sz="1400" b="1" dirty="0">
              <a:latin typeface="Arial" panose="020B0604020202020204" pitchFamily="34" charset="0"/>
              <a:cs typeface="Arial" panose="020B0604020202020204" pitchFamily="34" charset="0"/>
            </a:rPr>
            <a:t>Disponibilidad de equipamiento para el desarrollo y la participación comunitaria</a:t>
          </a:r>
        </a:p>
      </dgm:t>
    </dgm:pt>
    <dgm:pt modelId="{A64EF2E7-7527-4965-AE9C-95B1CBF5C616}" type="parTrans" cxnId="{22BB7754-308D-4582-B831-93FBACB5DEAD}">
      <dgm:prSet/>
      <dgm:spPr/>
      <dgm:t>
        <a:bodyPr/>
        <a:lstStyle/>
        <a:p>
          <a:endParaRPr lang="es-MX" sz="2000">
            <a:latin typeface="Arial" panose="020B0604020202020204" pitchFamily="34" charset="0"/>
            <a:cs typeface="Arial" panose="020B0604020202020204" pitchFamily="34" charset="0"/>
          </a:endParaRPr>
        </a:p>
      </dgm:t>
    </dgm:pt>
    <dgm:pt modelId="{F62B5C6B-C3C2-4FB4-A4F0-EA5C7C6D6156}" type="sibTrans" cxnId="{22BB7754-308D-4582-B831-93FBACB5DEAD}">
      <dgm:prSet/>
      <dgm:spPr/>
      <dgm:t>
        <a:bodyPr/>
        <a:lstStyle/>
        <a:p>
          <a:endParaRPr lang="es-MX" sz="2000">
            <a:latin typeface="Arial" panose="020B0604020202020204" pitchFamily="34" charset="0"/>
            <a:cs typeface="Arial" panose="020B0604020202020204" pitchFamily="34" charset="0"/>
          </a:endParaRPr>
        </a:p>
      </dgm:t>
    </dgm:pt>
    <dgm:pt modelId="{AF7DF378-990A-4DBE-9286-FB62082D182B}">
      <dgm:prSet phldrT="[Texto]" custT="1"/>
      <dgm:spPr>
        <a:ln>
          <a:solidFill>
            <a:srgbClr val="C12D77"/>
          </a:solidFill>
        </a:ln>
      </dgm:spPr>
      <dgm:t>
        <a:bodyPr/>
        <a:lstStyle/>
        <a:p>
          <a:r>
            <a:rPr lang="es-MX" sz="1400" dirty="0">
              <a:latin typeface="Arial" panose="020B0604020202020204" pitchFamily="34" charset="0"/>
              <a:cs typeface="Arial" panose="020B0604020202020204" pitchFamily="34" charset="0"/>
            </a:rPr>
            <a:t>Centros comunitarios</a:t>
          </a:r>
          <a:r>
            <a:rPr lang="es-MX" sz="1400" baseline="30000" dirty="0">
              <a:latin typeface="Arial" panose="020B0604020202020204" pitchFamily="34" charset="0"/>
              <a:cs typeface="Arial" panose="020B0604020202020204" pitchFamily="34" charset="0"/>
            </a:rPr>
            <a:t>2</a:t>
          </a:r>
          <a:endParaRPr lang="es-MX" sz="1400" dirty="0">
            <a:latin typeface="Arial" panose="020B0604020202020204" pitchFamily="34" charset="0"/>
            <a:cs typeface="Arial" panose="020B0604020202020204" pitchFamily="34" charset="0"/>
          </a:endParaRPr>
        </a:p>
      </dgm:t>
    </dgm:pt>
    <dgm:pt modelId="{7A893A20-5B0B-450C-AE8C-80FF2FB3623E}" type="parTrans" cxnId="{E7D269DB-730F-4673-A38F-AC920D713C9D}">
      <dgm:prSet/>
      <dgm:spPr/>
      <dgm:t>
        <a:bodyPr/>
        <a:lstStyle/>
        <a:p>
          <a:endParaRPr lang="es-MX" sz="2000">
            <a:latin typeface="Arial" panose="020B0604020202020204" pitchFamily="34" charset="0"/>
            <a:cs typeface="Arial" panose="020B0604020202020204" pitchFamily="34" charset="0"/>
          </a:endParaRPr>
        </a:p>
      </dgm:t>
    </dgm:pt>
    <dgm:pt modelId="{D21EAD89-A523-435F-AEDE-72F2DEBCBFC7}" type="sibTrans" cxnId="{E7D269DB-730F-4673-A38F-AC920D713C9D}">
      <dgm:prSet/>
      <dgm:spPr/>
      <dgm:t>
        <a:bodyPr/>
        <a:lstStyle/>
        <a:p>
          <a:endParaRPr lang="es-MX" sz="2000">
            <a:latin typeface="Arial" panose="020B0604020202020204" pitchFamily="34" charset="0"/>
            <a:cs typeface="Arial" panose="020B0604020202020204" pitchFamily="34" charset="0"/>
          </a:endParaRPr>
        </a:p>
      </dgm:t>
    </dgm:pt>
    <dgm:pt modelId="{B068567C-7C28-4970-8FA6-569B3885707E}">
      <dgm:prSet phldrT="[Texto]" custT="1"/>
      <dgm:spPr>
        <a:solidFill>
          <a:srgbClr val="C12D77"/>
        </a:solidFill>
      </dgm:spPr>
      <dgm:t>
        <a:bodyPr/>
        <a:lstStyle/>
        <a:p>
          <a:r>
            <a:rPr lang="es-MX" sz="1400" b="1" dirty="0">
              <a:latin typeface="Arial" panose="020B0604020202020204" pitchFamily="34" charset="0"/>
              <a:cs typeface="Arial" panose="020B0604020202020204" pitchFamily="34" charset="0"/>
            </a:rPr>
            <a:t>Disponibilidad de mecanismos y procedimientos institucionales</a:t>
          </a:r>
        </a:p>
      </dgm:t>
    </dgm:pt>
    <dgm:pt modelId="{528C2F70-8BCE-4524-9B19-CD2B02894381}" type="parTrans" cxnId="{AA31AA4E-3B19-4034-83D1-76C7ED3DB725}">
      <dgm:prSet/>
      <dgm:spPr/>
      <dgm:t>
        <a:bodyPr/>
        <a:lstStyle/>
        <a:p>
          <a:endParaRPr lang="es-MX" sz="2000">
            <a:latin typeface="Arial" panose="020B0604020202020204" pitchFamily="34" charset="0"/>
            <a:cs typeface="Arial" panose="020B0604020202020204" pitchFamily="34" charset="0"/>
          </a:endParaRPr>
        </a:p>
      </dgm:t>
    </dgm:pt>
    <dgm:pt modelId="{EBB00C5B-0969-40F8-80BD-BFABEAD63F58}" type="sibTrans" cxnId="{AA31AA4E-3B19-4034-83D1-76C7ED3DB725}">
      <dgm:prSet/>
      <dgm:spPr/>
      <dgm:t>
        <a:bodyPr/>
        <a:lstStyle/>
        <a:p>
          <a:endParaRPr lang="es-MX" sz="2000">
            <a:latin typeface="Arial" panose="020B0604020202020204" pitchFamily="34" charset="0"/>
            <a:cs typeface="Arial" panose="020B0604020202020204" pitchFamily="34" charset="0"/>
          </a:endParaRPr>
        </a:p>
      </dgm:t>
    </dgm:pt>
    <dgm:pt modelId="{B4E9BC25-1798-44F0-BFCF-88D4AD7F1402}">
      <dgm:prSet phldrT="[Texto]" custT="1"/>
      <dgm:spPr>
        <a:ln>
          <a:solidFill>
            <a:srgbClr val="C12D77"/>
          </a:solidFill>
        </a:ln>
      </dgm:spPr>
      <dgm:t>
        <a:bodyPr/>
        <a:lstStyle/>
        <a:p>
          <a:r>
            <a:rPr lang="es-MX" sz="1400" dirty="0">
              <a:latin typeface="Arial" panose="020B0604020202020204" pitchFamily="34" charset="0"/>
              <a:cs typeface="Arial" panose="020B0604020202020204" pitchFamily="34" charset="0"/>
            </a:rPr>
            <a:t>Mecanismos y procedimientos institucionales</a:t>
          </a:r>
          <a:r>
            <a:rPr lang="es-MX" sz="1400" baseline="30000" dirty="0">
              <a:latin typeface="Arial" panose="020B0604020202020204" pitchFamily="34" charset="0"/>
              <a:cs typeface="Arial" panose="020B0604020202020204" pitchFamily="34" charset="0"/>
            </a:rPr>
            <a:t>3</a:t>
          </a:r>
          <a:endParaRPr lang="es-MX" sz="1400" dirty="0">
            <a:latin typeface="Arial" panose="020B0604020202020204" pitchFamily="34" charset="0"/>
            <a:cs typeface="Arial" panose="020B0604020202020204" pitchFamily="34" charset="0"/>
          </a:endParaRPr>
        </a:p>
      </dgm:t>
    </dgm:pt>
    <dgm:pt modelId="{CC597FF9-6773-42E0-8AA5-92199515EE09}" type="parTrans" cxnId="{F7BC33AC-C459-4410-9FA3-106B97F284B6}">
      <dgm:prSet/>
      <dgm:spPr/>
      <dgm:t>
        <a:bodyPr/>
        <a:lstStyle/>
        <a:p>
          <a:endParaRPr lang="es-MX" sz="2000">
            <a:latin typeface="Arial" panose="020B0604020202020204" pitchFamily="34" charset="0"/>
            <a:cs typeface="Arial" panose="020B0604020202020204" pitchFamily="34" charset="0"/>
          </a:endParaRPr>
        </a:p>
      </dgm:t>
    </dgm:pt>
    <dgm:pt modelId="{3D6A5ACF-51BD-4DB7-A3A6-2528A0C8C892}" type="sibTrans" cxnId="{F7BC33AC-C459-4410-9FA3-106B97F284B6}">
      <dgm:prSet/>
      <dgm:spPr/>
      <dgm:t>
        <a:bodyPr/>
        <a:lstStyle/>
        <a:p>
          <a:endParaRPr lang="es-MX" sz="2000">
            <a:latin typeface="Arial" panose="020B0604020202020204" pitchFamily="34" charset="0"/>
            <a:cs typeface="Arial" panose="020B0604020202020204" pitchFamily="34" charset="0"/>
          </a:endParaRPr>
        </a:p>
      </dgm:t>
    </dgm:pt>
    <dgm:pt modelId="{D9664C62-0332-4CAD-AC2C-697621A1EF04}" type="pres">
      <dgm:prSet presAssocID="{FFD3558B-7C74-402D-8475-1412CF0141C2}" presName="linear" presStyleCnt="0">
        <dgm:presLayoutVars>
          <dgm:dir/>
          <dgm:animLvl val="lvl"/>
          <dgm:resizeHandles val="exact"/>
        </dgm:presLayoutVars>
      </dgm:prSet>
      <dgm:spPr/>
    </dgm:pt>
    <dgm:pt modelId="{9E407260-FFCA-4AF4-9244-26CACB774157}" type="pres">
      <dgm:prSet presAssocID="{8D23922E-C9C7-4478-99E7-5AF1B8C0BF52}" presName="parentLin" presStyleCnt="0"/>
      <dgm:spPr/>
    </dgm:pt>
    <dgm:pt modelId="{9A812039-122D-4F2A-AAE5-74569368BE12}" type="pres">
      <dgm:prSet presAssocID="{8D23922E-C9C7-4478-99E7-5AF1B8C0BF52}" presName="parentLeftMargin" presStyleLbl="node1" presStyleIdx="0" presStyleCnt="6"/>
      <dgm:spPr/>
    </dgm:pt>
    <dgm:pt modelId="{87D88909-7FEB-4A77-8F02-B8C5C494BDA1}" type="pres">
      <dgm:prSet presAssocID="{8D23922E-C9C7-4478-99E7-5AF1B8C0BF52}" presName="parentText" presStyleLbl="node1" presStyleIdx="0" presStyleCnt="6">
        <dgm:presLayoutVars>
          <dgm:chMax val="0"/>
          <dgm:bulletEnabled val="1"/>
        </dgm:presLayoutVars>
      </dgm:prSet>
      <dgm:spPr/>
    </dgm:pt>
    <dgm:pt modelId="{7FC4681E-997A-43DD-BD7D-A8CC7463126A}" type="pres">
      <dgm:prSet presAssocID="{8D23922E-C9C7-4478-99E7-5AF1B8C0BF52}" presName="negativeSpace" presStyleCnt="0"/>
      <dgm:spPr/>
    </dgm:pt>
    <dgm:pt modelId="{C00AF84E-9E25-4CC3-9B57-9307BD6F767E}" type="pres">
      <dgm:prSet presAssocID="{8D23922E-C9C7-4478-99E7-5AF1B8C0BF52}" presName="childText" presStyleLbl="conFgAcc1" presStyleIdx="0" presStyleCnt="6">
        <dgm:presLayoutVars>
          <dgm:bulletEnabled val="1"/>
        </dgm:presLayoutVars>
      </dgm:prSet>
      <dgm:spPr/>
    </dgm:pt>
    <dgm:pt modelId="{53284CEB-B842-44C9-A47C-1404161FC575}" type="pres">
      <dgm:prSet presAssocID="{BE99D3DB-624D-45B7-B66A-E279D9EFA316}" presName="spaceBetweenRectangles" presStyleCnt="0"/>
      <dgm:spPr/>
    </dgm:pt>
    <dgm:pt modelId="{C3793837-F787-4417-B68D-875A932A3EA7}" type="pres">
      <dgm:prSet presAssocID="{23AD29F5-3775-445B-A66E-59E631E694AE}" presName="parentLin" presStyleCnt="0"/>
      <dgm:spPr/>
    </dgm:pt>
    <dgm:pt modelId="{2F3BD910-813C-4F39-9E78-7A2E76B7CE98}" type="pres">
      <dgm:prSet presAssocID="{23AD29F5-3775-445B-A66E-59E631E694AE}" presName="parentLeftMargin" presStyleLbl="node1" presStyleIdx="0" presStyleCnt="6"/>
      <dgm:spPr/>
    </dgm:pt>
    <dgm:pt modelId="{D7CC5C6E-B031-424F-B50F-C9D20CD1371C}" type="pres">
      <dgm:prSet presAssocID="{23AD29F5-3775-445B-A66E-59E631E694AE}" presName="parentText" presStyleLbl="node1" presStyleIdx="1" presStyleCnt="6">
        <dgm:presLayoutVars>
          <dgm:chMax val="0"/>
          <dgm:bulletEnabled val="1"/>
        </dgm:presLayoutVars>
      </dgm:prSet>
      <dgm:spPr/>
    </dgm:pt>
    <dgm:pt modelId="{2A18DF56-21F0-4E38-B40E-E1F0640CCDFE}" type="pres">
      <dgm:prSet presAssocID="{23AD29F5-3775-445B-A66E-59E631E694AE}" presName="negativeSpace" presStyleCnt="0"/>
      <dgm:spPr/>
    </dgm:pt>
    <dgm:pt modelId="{A2A00440-9790-4A7C-A76A-F580CD8CCC15}" type="pres">
      <dgm:prSet presAssocID="{23AD29F5-3775-445B-A66E-59E631E694AE}" presName="childText" presStyleLbl="conFgAcc1" presStyleIdx="1" presStyleCnt="6">
        <dgm:presLayoutVars>
          <dgm:bulletEnabled val="1"/>
        </dgm:presLayoutVars>
      </dgm:prSet>
      <dgm:spPr/>
    </dgm:pt>
    <dgm:pt modelId="{10D32F32-A410-43D5-A085-7166EE98F5CB}" type="pres">
      <dgm:prSet presAssocID="{F2232B20-B92F-4803-8D04-A515B13C846C}" presName="spaceBetweenRectangles" presStyleCnt="0"/>
      <dgm:spPr/>
    </dgm:pt>
    <dgm:pt modelId="{1A19F960-089E-471F-91FE-4D814F0D92C8}" type="pres">
      <dgm:prSet presAssocID="{8684A89B-C13A-4296-A551-084D92338830}" presName="parentLin" presStyleCnt="0"/>
      <dgm:spPr/>
    </dgm:pt>
    <dgm:pt modelId="{A8C2420B-7D3D-4D2B-8328-20D96053F5A0}" type="pres">
      <dgm:prSet presAssocID="{8684A89B-C13A-4296-A551-084D92338830}" presName="parentLeftMargin" presStyleLbl="node1" presStyleIdx="1" presStyleCnt="6"/>
      <dgm:spPr/>
    </dgm:pt>
    <dgm:pt modelId="{04245CCB-AA83-4866-BB6F-998779BA19F6}" type="pres">
      <dgm:prSet presAssocID="{8684A89B-C13A-4296-A551-084D92338830}" presName="parentText" presStyleLbl="node1" presStyleIdx="2" presStyleCnt="6">
        <dgm:presLayoutVars>
          <dgm:chMax val="0"/>
          <dgm:bulletEnabled val="1"/>
        </dgm:presLayoutVars>
      </dgm:prSet>
      <dgm:spPr/>
    </dgm:pt>
    <dgm:pt modelId="{119663CE-9802-40B0-890F-92B391D21B20}" type="pres">
      <dgm:prSet presAssocID="{8684A89B-C13A-4296-A551-084D92338830}" presName="negativeSpace" presStyleCnt="0"/>
      <dgm:spPr/>
    </dgm:pt>
    <dgm:pt modelId="{F9AACBDA-251F-4815-AEC8-1A0AB325178E}" type="pres">
      <dgm:prSet presAssocID="{8684A89B-C13A-4296-A551-084D92338830}" presName="childText" presStyleLbl="conFgAcc1" presStyleIdx="2" presStyleCnt="6">
        <dgm:presLayoutVars>
          <dgm:bulletEnabled val="1"/>
        </dgm:presLayoutVars>
      </dgm:prSet>
      <dgm:spPr/>
    </dgm:pt>
    <dgm:pt modelId="{E7E4EF7E-ACED-438A-B47D-7D0E50FFE63F}" type="pres">
      <dgm:prSet presAssocID="{DDE96976-D543-4CFB-9C1B-F50CAA121209}" presName="spaceBetweenRectangles" presStyleCnt="0"/>
      <dgm:spPr/>
    </dgm:pt>
    <dgm:pt modelId="{A3A77E0A-F9C2-4DAA-A814-B93E74FADB4C}" type="pres">
      <dgm:prSet presAssocID="{A8200550-FFF7-498B-9FAB-EE0B925CABC7}" presName="parentLin" presStyleCnt="0"/>
      <dgm:spPr/>
    </dgm:pt>
    <dgm:pt modelId="{7D1BF64B-7BB8-4B4F-A53F-6B425B87558B}" type="pres">
      <dgm:prSet presAssocID="{A8200550-FFF7-498B-9FAB-EE0B925CABC7}" presName="parentLeftMargin" presStyleLbl="node1" presStyleIdx="2" presStyleCnt="6"/>
      <dgm:spPr/>
    </dgm:pt>
    <dgm:pt modelId="{D42A4BE1-7660-4D41-9B97-0C7D72616E14}" type="pres">
      <dgm:prSet presAssocID="{A8200550-FFF7-498B-9FAB-EE0B925CABC7}" presName="parentText" presStyleLbl="node1" presStyleIdx="3" presStyleCnt="6">
        <dgm:presLayoutVars>
          <dgm:chMax val="0"/>
          <dgm:bulletEnabled val="1"/>
        </dgm:presLayoutVars>
      </dgm:prSet>
      <dgm:spPr/>
    </dgm:pt>
    <dgm:pt modelId="{EA333234-75F6-4923-BC43-F1ED3D81559B}" type="pres">
      <dgm:prSet presAssocID="{A8200550-FFF7-498B-9FAB-EE0B925CABC7}" presName="negativeSpace" presStyleCnt="0"/>
      <dgm:spPr/>
    </dgm:pt>
    <dgm:pt modelId="{C429D9CC-DC51-4096-8735-AB181C526DFF}" type="pres">
      <dgm:prSet presAssocID="{A8200550-FFF7-498B-9FAB-EE0B925CABC7}" presName="childText" presStyleLbl="conFgAcc1" presStyleIdx="3" presStyleCnt="6">
        <dgm:presLayoutVars>
          <dgm:bulletEnabled val="1"/>
        </dgm:presLayoutVars>
      </dgm:prSet>
      <dgm:spPr/>
    </dgm:pt>
    <dgm:pt modelId="{61D184AA-6E3E-498C-9CB0-E5B155EE10D3}" type="pres">
      <dgm:prSet presAssocID="{F64F9E58-5050-4164-97D8-EC4654659222}" presName="spaceBetweenRectangles" presStyleCnt="0"/>
      <dgm:spPr/>
    </dgm:pt>
    <dgm:pt modelId="{716278D0-A2D2-4FED-AED5-967ABCC24E1A}" type="pres">
      <dgm:prSet presAssocID="{021E062D-562B-4E1E-903F-038E8D543900}" presName="parentLin" presStyleCnt="0"/>
      <dgm:spPr/>
    </dgm:pt>
    <dgm:pt modelId="{B59EA9E3-E8DB-4791-8021-CE9377CEF142}" type="pres">
      <dgm:prSet presAssocID="{021E062D-562B-4E1E-903F-038E8D543900}" presName="parentLeftMargin" presStyleLbl="node1" presStyleIdx="3" presStyleCnt="6"/>
      <dgm:spPr/>
    </dgm:pt>
    <dgm:pt modelId="{594B8EE1-A355-4814-8F52-DD12B3070ECC}" type="pres">
      <dgm:prSet presAssocID="{021E062D-562B-4E1E-903F-038E8D543900}" presName="parentText" presStyleLbl="node1" presStyleIdx="4" presStyleCnt="6">
        <dgm:presLayoutVars>
          <dgm:chMax val="0"/>
          <dgm:bulletEnabled val="1"/>
        </dgm:presLayoutVars>
      </dgm:prSet>
      <dgm:spPr/>
    </dgm:pt>
    <dgm:pt modelId="{F303CE84-8A33-4C77-B21F-ED6918B3FAD1}" type="pres">
      <dgm:prSet presAssocID="{021E062D-562B-4E1E-903F-038E8D543900}" presName="negativeSpace" presStyleCnt="0"/>
      <dgm:spPr/>
    </dgm:pt>
    <dgm:pt modelId="{E8CAE32F-E519-40C9-A768-A67CE0FE7CF1}" type="pres">
      <dgm:prSet presAssocID="{021E062D-562B-4E1E-903F-038E8D543900}" presName="childText" presStyleLbl="conFgAcc1" presStyleIdx="4" presStyleCnt="6">
        <dgm:presLayoutVars>
          <dgm:bulletEnabled val="1"/>
        </dgm:presLayoutVars>
      </dgm:prSet>
      <dgm:spPr/>
    </dgm:pt>
    <dgm:pt modelId="{E6735B6F-1A01-49A6-B15E-47E037CF6EB2}" type="pres">
      <dgm:prSet presAssocID="{F62B5C6B-C3C2-4FB4-A4F0-EA5C7C6D6156}" presName="spaceBetweenRectangles" presStyleCnt="0"/>
      <dgm:spPr/>
    </dgm:pt>
    <dgm:pt modelId="{68DCA98B-2740-4E98-866D-337C176F0DF6}" type="pres">
      <dgm:prSet presAssocID="{B068567C-7C28-4970-8FA6-569B3885707E}" presName="parentLin" presStyleCnt="0"/>
      <dgm:spPr/>
    </dgm:pt>
    <dgm:pt modelId="{D08C7BC1-1D8E-4A64-BA82-B619CF72132B}" type="pres">
      <dgm:prSet presAssocID="{B068567C-7C28-4970-8FA6-569B3885707E}" presName="parentLeftMargin" presStyleLbl="node1" presStyleIdx="4" presStyleCnt="6"/>
      <dgm:spPr/>
    </dgm:pt>
    <dgm:pt modelId="{936B04D0-77F8-4EEF-97E5-985361082406}" type="pres">
      <dgm:prSet presAssocID="{B068567C-7C28-4970-8FA6-569B3885707E}" presName="parentText" presStyleLbl="node1" presStyleIdx="5" presStyleCnt="6">
        <dgm:presLayoutVars>
          <dgm:chMax val="0"/>
          <dgm:bulletEnabled val="1"/>
        </dgm:presLayoutVars>
      </dgm:prSet>
      <dgm:spPr/>
    </dgm:pt>
    <dgm:pt modelId="{B26098A7-0514-42EE-BF9D-4DFF8A455773}" type="pres">
      <dgm:prSet presAssocID="{B068567C-7C28-4970-8FA6-569B3885707E}" presName="negativeSpace" presStyleCnt="0"/>
      <dgm:spPr/>
    </dgm:pt>
    <dgm:pt modelId="{26DBA910-E6EB-401E-B4BA-575DA1CB5A86}" type="pres">
      <dgm:prSet presAssocID="{B068567C-7C28-4970-8FA6-569B3885707E}" presName="childText" presStyleLbl="conFgAcc1" presStyleIdx="5" presStyleCnt="6">
        <dgm:presLayoutVars>
          <dgm:bulletEnabled val="1"/>
        </dgm:presLayoutVars>
      </dgm:prSet>
      <dgm:spPr/>
    </dgm:pt>
  </dgm:ptLst>
  <dgm:cxnLst>
    <dgm:cxn modelId="{8FD29706-8AC2-4DB1-AF23-ADFB0BF60A9B}" type="presOf" srcId="{B068567C-7C28-4970-8FA6-569B3885707E}" destId="{D08C7BC1-1D8E-4A64-BA82-B619CF72132B}" srcOrd="0" destOrd="0" presId="urn:microsoft.com/office/officeart/2005/8/layout/list1"/>
    <dgm:cxn modelId="{C58E1C20-CA89-42C6-BBFE-88386802E2FC}" type="presOf" srcId="{BAE237DC-0AC0-4DEA-8F2E-8ECD8D6F5D5A}" destId="{C00AF84E-9E25-4CC3-9B57-9307BD6F767E}" srcOrd="0" destOrd="0" presId="urn:microsoft.com/office/officeart/2005/8/layout/list1"/>
    <dgm:cxn modelId="{AE8BBD29-9226-4E06-918B-67F37156C6B5}" type="presOf" srcId="{A8200550-FFF7-498B-9FAB-EE0B925CABC7}" destId="{7D1BF64B-7BB8-4B4F-A53F-6B425B87558B}" srcOrd="0" destOrd="0" presId="urn:microsoft.com/office/officeart/2005/8/layout/list1"/>
    <dgm:cxn modelId="{B0FB7F2A-BD2F-4D1A-83CC-955F5E281A22}" type="presOf" srcId="{A8200550-FFF7-498B-9FAB-EE0B925CABC7}" destId="{D42A4BE1-7660-4D41-9B97-0C7D72616E14}" srcOrd="1" destOrd="0" presId="urn:microsoft.com/office/officeart/2005/8/layout/list1"/>
    <dgm:cxn modelId="{9F1F1330-48DB-45FD-B3DF-18AF2AFB4188}" type="presOf" srcId="{B4E9BC25-1798-44F0-BFCF-88D4AD7F1402}" destId="{26DBA910-E6EB-401E-B4BA-575DA1CB5A86}" srcOrd="0" destOrd="0" presId="urn:microsoft.com/office/officeart/2005/8/layout/list1"/>
    <dgm:cxn modelId="{003A145E-7961-4B09-B7D3-00A69A3056EE}" srcId="{23AD29F5-3775-445B-A66E-59E631E694AE}" destId="{450E7F4E-8EB8-463F-A5AF-31154FCBD920}" srcOrd="1" destOrd="0" parTransId="{30FBED6C-A653-449A-BDA8-8054A1432DE6}" sibTransId="{0C69D1FC-E583-4C98-99C1-3C3AB0D6AE2B}"/>
    <dgm:cxn modelId="{96F8146B-8C53-4F3A-A38B-A23640A19868}" type="presOf" srcId="{FFD3558B-7C74-402D-8475-1412CF0141C2}" destId="{D9664C62-0332-4CAD-AC2C-697621A1EF04}" srcOrd="0" destOrd="0" presId="urn:microsoft.com/office/officeart/2005/8/layout/list1"/>
    <dgm:cxn modelId="{AA31AA4E-3B19-4034-83D1-76C7ED3DB725}" srcId="{FFD3558B-7C74-402D-8475-1412CF0141C2}" destId="{B068567C-7C28-4970-8FA6-569B3885707E}" srcOrd="5" destOrd="0" parTransId="{528C2F70-8BCE-4524-9B19-CD2B02894381}" sibTransId="{EBB00C5B-0969-40F8-80BD-BFABEAD63F58}"/>
    <dgm:cxn modelId="{02EC5F4F-B874-4243-A273-6AE963520D73}" type="presOf" srcId="{AF7DF378-990A-4DBE-9286-FB62082D182B}" destId="{E8CAE32F-E519-40C9-A768-A67CE0FE7CF1}" srcOrd="0" destOrd="0" presId="urn:microsoft.com/office/officeart/2005/8/layout/list1"/>
    <dgm:cxn modelId="{70DD634F-05C5-4BD2-B92B-6BCB7D60CBF6}" type="presOf" srcId="{EBDD1157-D028-49DF-B301-F52F8C87A51C}" destId="{C429D9CC-DC51-4096-8735-AB181C526DFF}" srcOrd="0" destOrd="0" presId="urn:microsoft.com/office/officeart/2005/8/layout/list1"/>
    <dgm:cxn modelId="{BD2E3571-29DB-403B-8E0F-146B809FF021}" type="presOf" srcId="{675A75FD-FDA2-4398-BD7B-360651310EA9}" destId="{A2A00440-9790-4A7C-A76A-F580CD8CCC15}" srcOrd="0" destOrd="0" presId="urn:microsoft.com/office/officeart/2005/8/layout/list1"/>
    <dgm:cxn modelId="{C2E98F51-0243-4486-8BBB-C667F9DA2375}" srcId="{FFD3558B-7C74-402D-8475-1412CF0141C2}" destId="{8684A89B-C13A-4296-A551-084D92338830}" srcOrd="2" destOrd="0" parTransId="{1EFB8766-A37F-4F44-AC30-04E5D5843F55}" sibTransId="{DDE96976-D543-4CFB-9C1B-F50CAA121209}"/>
    <dgm:cxn modelId="{18DBCC51-D4AA-48A0-91FC-ECE4DC1B754D}" type="presOf" srcId="{23AD29F5-3775-445B-A66E-59E631E694AE}" destId="{2F3BD910-813C-4F39-9E78-7A2E76B7CE98}" srcOrd="0" destOrd="0" presId="urn:microsoft.com/office/officeart/2005/8/layout/list1"/>
    <dgm:cxn modelId="{22BB7754-308D-4582-B831-93FBACB5DEAD}" srcId="{FFD3558B-7C74-402D-8475-1412CF0141C2}" destId="{021E062D-562B-4E1E-903F-038E8D543900}" srcOrd="4" destOrd="0" parTransId="{A64EF2E7-7527-4965-AE9C-95B1CBF5C616}" sibTransId="{F62B5C6B-C3C2-4FB4-A4F0-EA5C7C6D6156}"/>
    <dgm:cxn modelId="{DFE1ED56-A7BC-47D8-9078-776A3F45D427}" type="presOf" srcId="{021E062D-562B-4E1E-903F-038E8D543900}" destId="{B59EA9E3-E8DB-4791-8021-CE9377CEF142}" srcOrd="0" destOrd="0" presId="urn:microsoft.com/office/officeart/2005/8/layout/list1"/>
    <dgm:cxn modelId="{082F9F58-B117-40CC-A255-3CE0F463D189}" type="presOf" srcId="{B068567C-7C28-4970-8FA6-569B3885707E}" destId="{936B04D0-77F8-4EEF-97E5-985361082406}" srcOrd="1" destOrd="0" presId="urn:microsoft.com/office/officeart/2005/8/layout/list1"/>
    <dgm:cxn modelId="{AD82567B-2DC6-4C8B-A4B2-DB7E3511B989}" srcId="{FFD3558B-7C74-402D-8475-1412CF0141C2}" destId="{8D23922E-C9C7-4478-99E7-5AF1B8C0BF52}" srcOrd="0" destOrd="0" parTransId="{54CEA772-52E9-4321-AF6A-50A7553CA201}" sibTransId="{BE99D3DB-624D-45B7-B66A-E279D9EFA316}"/>
    <dgm:cxn modelId="{FF697680-1A1A-4B8F-92A9-AAFA5DDA3E00}" type="presOf" srcId="{450E7F4E-8EB8-463F-A5AF-31154FCBD920}" destId="{A2A00440-9790-4A7C-A76A-F580CD8CCC15}" srcOrd="0" destOrd="1" presId="urn:microsoft.com/office/officeart/2005/8/layout/list1"/>
    <dgm:cxn modelId="{25185490-F990-4ACA-97FF-7DF860CB5D41}" type="presOf" srcId="{9CB776D0-B0F0-4DA1-A6FF-55D5467339AF}" destId="{F9AACBDA-251F-4815-AEC8-1A0AB325178E}" srcOrd="0" destOrd="0" presId="urn:microsoft.com/office/officeart/2005/8/layout/list1"/>
    <dgm:cxn modelId="{42C6289F-F268-4256-8407-1FAA04FC1A6D}" srcId="{FFD3558B-7C74-402D-8475-1412CF0141C2}" destId="{A8200550-FFF7-498B-9FAB-EE0B925CABC7}" srcOrd="3" destOrd="0" parTransId="{EEE8859C-A3DD-492A-8DC9-69D0F4CD3DBB}" sibTransId="{F64F9E58-5050-4164-97D8-EC4654659222}"/>
    <dgm:cxn modelId="{DA113FA4-394F-4F44-AC95-FD2124B6B659}" type="presOf" srcId="{8D23922E-C9C7-4478-99E7-5AF1B8C0BF52}" destId="{87D88909-7FEB-4A77-8F02-B8C5C494BDA1}" srcOrd="1" destOrd="0" presId="urn:microsoft.com/office/officeart/2005/8/layout/list1"/>
    <dgm:cxn modelId="{F7BC33AC-C459-4410-9FA3-106B97F284B6}" srcId="{B068567C-7C28-4970-8FA6-569B3885707E}" destId="{B4E9BC25-1798-44F0-BFCF-88D4AD7F1402}" srcOrd="0" destOrd="0" parTransId="{CC597FF9-6773-42E0-8AA5-92199515EE09}" sibTransId="{3D6A5ACF-51BD-4DB7-A3A6-2528A0C8C892}"/>
    <dgm:cxn modelId="{DF04EDB8-2374-4ACA-BA53-05E5F2BF48BB}" type="presOf" srcId="{8684A89B-C13A-4296-A551-084D92338830}" destId="{04245CCB-AA83-4866-BB6F-998779BA19F6}" srcOrd="1" destOrd="0" presId="urn:microsoft.com/office/officeart/2005/8/layout/list1"/>
    <dgm:cxn modelId="{7A1F91CC-5042-4C81-8D62-6E1178F10746}" type="presOf" srcId="{8684A89B-C13A-4296-A551-084D92338830}" destId="{A8C2420B-7D3D-4D2B-8328-20D96053F5A0}" srcOrd="0" destOrd="0" presId="urn:microsoft.com/office/officeart/2005/8/layout/list1"/>
    <dgm:cxn modelId="{63914ED0-4972-42CF-A39A-814007757682}" type="presOf" srcId="{23AD29F5-3775-445B-A66E-59E631E694AE}" destId="{D7CC5C6E-B031-424F-B50F-C9D20CD1371C}" srcOrd="1" destOrd="0" presId="urn:microsoft.com/office/officeart/2005/8/layout/list1"/>
    <dgm:cxn modelId="{A06E7BD5-1B5B-4061-BBCB-AE129B4703B3}" type="presOf" srcId="{8D23922E-C9C7-4478-99E7-5AF1B8C0BF52}" destId="{9A812039-122D-4F2A-AAE5-74569368BE12}" srcOrd="0" destOrd="0" presId="urn:microsoft.com/office/officeart/2005/8/layout/list1"/>
    <dgm:cxn modelId="{DBDB46DB-409B-450E-B767-6AB1E88DF1A7}" type="presOf" srcId="{021E062D-562B-4E1E-903F-038E8D543900}" destId="{594B8EE1-A355-4814-8F52-DD12B3070ECC}" srcOrd="1" destOrd="0" presId="urn:microsoft.com/office/officeart/2005/8/layout/list1"/>
    <dgm:cxn modelId="{E7D269DB-730F-4673-A38F-AC920D713C9D}" srcId="{021E062D-562B-4E1E-903F-038E8D543900}" destId="{AF7DF378-990A-4DBE-9286-FB62082D182B}" srcOrd="0" destOrd="0" parTransId="{7A893A20-5B0B-450C-AE8C-80FF2FB3623E}" sibTransId="{D21EAD89-A523-435F-AEDE-72F2DEBCBFC7}"/>
    <dgm:cxn modelId="{3F93F8E1-72EA-495E-9162-398D1F4482C7}" srcId="{A8200550-FFF7-498B-9FAB-EE0B925CABC7}" destId="{EBDD1157-D028-49DF-B301-F52F8C87A51C}" srcOrd="0" destOrd="0" parTransId="{55772626-97F5-4A29-86BA-AD8498E91985}" sibTransId="{55A3FD30-5BBC-4407-9E91-EF39FE962410}"/>
    <dgm:cxn modelId="{3D5B8BE2-5FAB-44BF-8D78-6CFC30306412}" srcId="{8684A89B-C13A-4296-A551-084D92338830}" destId="{9CB776D0-B0F0-4DA1-A6FF-55D5467339AF}" srcOrd="0" destOrd="0" parTransId="{4F70468D-F385-401F-8789-503A48166383}" sibTransId="{8D246F36-D781-4632-AAF5-8D176F19165F}"/>
    <dgm:cxn modelId="{055178F6-91B2-4FBD-920D-9E2636E5B4C2}" srcId="{FFD3558B-7C74-402D-8475-1412CF0141C2}" destId="{23AD29F5-3775-445B-A66E-59E631E694AE}" srcOrd="1" destOrd="0" parTransId="{2FA80521-4688-4B30-8365-A6FA044B445C}" sibTransId="{F2232B20-B92F-4803-8D04-A515B13C846C}"/>
    <dgm:cxn modelId="{2DC51FFF-D4C1-4F9F-A2BB-2C769822CF61}" srcId="{8D23922E-C9C7-4478-99E7-5AF1B8C0BF52}" destId="{BAE237DC-0AC0-4DEA-8F2E-8ECD8D6F5D5A}" srcOrd="0" destOrd="0" parTransId="{76C08244-7D74-4E62-BD0B-5F747CE755B3}" sibTransId="{8A2CD8E8-020F-4497-BE38-224F10DFDC9C}"/>
    <dgm:cxn modelId="{82127DFF-3093-484D-9794-08F0E9728593}" srcId="{23AD29F5-3775-445B-A66E-59E631E694AE}" destId="{675A75FD-FDA2-4398-BD7B-360651310EA9}" srcOrd="0" destOrd="0" parTransId="{861883E7-E266-40FC-B071-58E178B56C34}" sibTransId="{94BC30C5-AEA1-4A52-AC70-0F1AB6F96B27}"/>
    <dgm:cxn modelId="{9308B8D1-949D-4B41-A41F-C7E6E9DB0810}" type="presParOf" srcId="{D9664C62-0332-4CAD-AC2C-697621A1EF04}" destId="{9E407260-FFCA-4AF4-9244-26CACB774157}" srcOrd="0" destOrd="0" presId="urn:microsoft.com/office/officeart/2005/8/layout/list1"/>
    <dgm:cxn modelId="{F68BD1B2-C2FD-44B4-9C19-CB8BF99D9B59}" type="presParOf" srcId="{9E407260-FFCA-4AF4-9244-26CACB774157}" destId="{9A812039-122D-4F2A-AAE5-74569368BE12}" srcOrd="0" destOrd="0" presId="urn:microsoft.com/office/officeart/2005/8/layout/list1"/>
    <dgm:cxn modelId="{37F5926D-C6C8-41C8-8B2D-4CD7D8F25E99}" type="presParOf" srcId="{9E407260-FFCA-4AF4-9244-26CACB774157}" destId="{87D88909-7FEB-4A77-8F02-B8C5C494BDA1}" srcOrd="1" destOrd="0" presId="urn:microsoft.com/office/officeart/2005/8/layout/list1"/>
    <dgm:cxn modelId="{CAEAF6BF-9F2C-4FC2-BE68-CBC46AA588BF}" type="presParOf" srcId="{D9664C62-0332-4CAD-AC2C-697621A1EF04}" destId="{7FC4681E-997A-43DD-BD7D-A8CC7463126A}" srcOrd="1" destOrd="0" presId="urn:microsoft.com/office/officeart/2005/8/layout/list1"/>
    <dgm:cxn modelId="{95B1EB06-729B-42B7-ACD6-82BB880324B4}" type="presParOf" srcId="{D9664C62-0332-4CAD-AC2C-697621A1EF04}" destId="{C00AF84E-9E25-4CC3-9B57-9307BD6F767E}" srcOrd="2" destOrd="0" presId="urn:microsoft.com/office/officeart/2005/8/layout/list1"/>
    <dgm:cxn modelId="{EFD7651E-15D3-429C-9922-A8426CDABE66}" type="presParOf" srcId="{D9664C62-0332-4CAD-AC2C-697621A1EF04}" destId="{53284CEB-B842-44C9-A47C-1404161FC575}" srcOrd="3" destOrd="0" presId="urn:microsoft.com/office/officeart/2005/8/layout/list1"/>
    <dgm:cxn modelId="{922F0BC4-E6F1-46C6-AA61-EEDF1BFC79CA}" type="presParOf" srcId="{D9664C62-0332-4CAD-AC2C-697621A1EF04}" destId="{C3793837-F787-4417-B68D-875A932A3EA7}" srcOrd="4" destOrd="0" presId="urn:microsoft.com/office/officeart/2005/8/layout/list1"/>
    <dgm:cxn modelId="{CACE194C-B636-4849-9EEE-2157040D1B3F}" type="presParOf" srcId="{C3793837-F787-4417-B68D-875A932A3EA7}" destId="{2F3BD910-813C-4F39-9E78-7A2E76B7CE98}" srcOrd="0" destOrd="0" presId="urn:microsoft.com/office/officeart/2005/8/layout/list1"/>
    <dgm:cxn modelId="{2895EE73-D2D3-45FA-A3D1-355C53F44446}" type="presParOf" srcId="{C3793837-F787-4417-B68D-875A932A3EA7}" destId="{D7CC5C6E-B031-424F-B50F-C9D20CD1371C}" srcOrd="1" destOrd="0" presId="urn:microsoft.com/office/officeart/2005/8/layout/list1"/>
    <dgm:cxn modelId="{766FE43E-3547-4822-8957-F26FC547EEE9}" type="presParOf" srcId="{D9664C62-0332-4CAD-AC2C-697621A1EF04}" destId="{2A18DF56-21F0-4E38-B40E-E1F0640CCDFE}" srcOrd="5" destOrd="0" presId="urn:microsoft.com/office/officeart/2005/8/layout/list1"/>
    <dgm:cxn modelId="{BD7D51C0-86D3-4156-8C35-173B394E0403}" type="presParOf" srcId="{D9664C62-0332-4CAD-AC2C-697621A1EF04}" destId="{A2A00440-9790-4A7C-A76A-F580CD8CCC15}" srcOrd="6" destOrd="0" presId="urn:microsoft.com/office/officeart/2005/8/layout/list1"/>
    <dgm:cxn modelId="{5DF36EC1-9DAF-4B39-B87D-89FE4AE7906B}" type="presParOf" srcId="{D9664C62-0332-4CAD-AC2C-697621A1EF04}" destId="{10D32F32-A410-43D5-A085-7166EE98F5CB}" srcOrd="7" destOrd="0" presId="urn:microsoft.com/office/officeart/2005/8/layout/list1"/>
    <dgm:cxn modelId="{D9B13031-5680-4D9A-8824-B946D446BD1D}" type="presParOf" srcId="{D9664C62-0332-4CAD-AC2C-697621A1EF04}" destId="{1A19F960-089E-471F-91FE-4D814F0D92C8}" srcOrd="8" destOrd="0" presId="urn:microsoft.com/office/officeart/2005/8/layout/list1"/>
    <dgm:cxn modelId="{77FAA5B2-5C2A-4D23-A8C7-4701474FC6D8}" type="presParOf" srcId="{1A19F960-089E-471F-91FE-4D814F0D92C8}" destId="{A8C2420B-7D3D-4D2B-8328-20D96053F5A0}" srcOrd="0" destOrd="0" presId="urn:microsoft.com/office/officeart/2005/8/layout/list1"/>
    <dgm:cxn modelId="{3A0C8ABD-941E-4EF4-9B6D-EF79211780E1}" type="presParOf" srcId="{1A19F960-089E-471F-91FE-4D814F0D92C8}" destId="{04245CCB-AA83-4866-BB6F-998779BA19F6}" srcOrd="1" destOrd="0" presId="urn:microsoft.com/office/officeart/2005/8/layout/list1"/>
    <dgm:cxn modelId="{FFA567B6-1907-45FC-939B-7EC99EC1751D}" type="presParOf" srcId="{D9664C62-0332-4CAD-AC2C-697621A1EF04}" destId="{119663CE-9802-40B0-890F-92B391D21B20}" srcOrd="9" destOrd="0" presId="urn:microsoft.com/office/officeart/2005/8/layout/list1"/>
    <dgm:cxn modelId="{9E608476-3DAB-4FDA-B790-D6C705BDF8ED}" type="presParOf" srcId="{D9664C62-0332-4CAD-AC2C-697621A1EF04}" destId="{F9AACBDA-251F-4815-AEC8-1A0AB325178E}" srcOrd="10" destOrd="0" presId="urn:microsoft.com/office/officeart/2005/8/layout/list1"/>
    <dgm:cxn modelId="{76584025-0C8B-4D4D-B786-8C9354A3574B}" type="presParOf" srcId="{D9664C62-0332-4CAD-AC2C-697621A1EF04}" destId="{E7E4EF7E-ACED-438A-B47D-7D0E50FFE63F}" srcOrd="11" destOrd="0" presId="urn:microsoft.com/office/officeart/2005/8/layout/list1"/>
    <dgm:cxn modelId="{43138C89-9F40-4987-B50A-885435A88821}" type="presParOf" srcId="{D9664C62-0332-4CAD-AC2C-697621A1EF04}" destId="{A3A77E0A-F9C2-4DAA-A814-B93E74FADB4C}" srcOrd="12" destOrd="0" presId="urn:microsoft.com/office/officeart/2005/8/layout/list1"/>
    <dgm:cxn modelId="{44287135-6745-4FB9-97C0-F1B67CC31E0F}" type="presParOf" srcId="{A3A77E0A-F9C2-4DAA-A814-B93E74FADB4C}" destId="{7D1BF64B-7BB8-4B4F-A53F-6B425B87558B}" srcOrd="0" destOrd="0" presId="urn:microsoft.com/office/officeart/2005/8/layout/list1"/>
    <dgm:cxn modelId="{59E3B45A-E997-4AFE-9B39-36BA32EE1ACD}" type="presParOf" srcId="{A3A77E0A-F9C2-4DAA-A814-B93E74FADB4C}" destId="{D42A4BE1-7660-4D41-9B97-0C7D72616E14}" srcOrd="1" destOrd="0" presId="urn:microsoft.com/office/officeart/2005/8/layout/list1"/>
    <dgm:cxn modelId="{EFD285A1-C57B-4527-AC48-3AE214BCAD5B}" type="presParOf" srcId="{D9664C62-0332-4CAD-AC2C-697621A1EF04}" destId="{EA333234-75F6-4923-BC43-F1ED3D81559B}" srcOrd="13" destOrd="0" presId="urn:microsoft.com/office/officeart/2005/8/layout/list1"/>
    <dgm:cxn modelId="{04EFB3EB-1090-441B-9725-3597543069F7}" type="presParOf" srcId="{D9664C62-0332-4CAD-AC2C-697621A1EF04}" destId="{C429D9CC-DC51-4096-8735-AB181C526DFF}" srcOrd="14" destOrd="0" presId="urn:microsoft.com/office/officeart/2005/8/layout/list1"/>
    <dgm:cxn modelId="{8BBF2E61-EE44-4AF1-AC8B-445E44E98223}" type="presParOf" srcId="{D9664C62-0332-4CAD-AC2C-697621A1EF04}" destId="{61D184AA-6E3E-498C-9CB0-E5B155EE10D3}" srcOrd="15" destOrd="0" presId="urn:microsoft.com/office/officeart/2005/8/layout/list1"/>
    <dgm:cxn modelId="{C3D577DF-326A-4EAD-A2B8-D77A5C564675}" type="presParOf" srcId="{D9664C62-0332-4CAD-AC2C-697621A1EF04}" destId="{716278D0-A2D2-4FED-AED5-967ABCC24E1A}" srcOrd="16" destOrd="0" presId="urn:microsoft.com/office/officeart/2005/8/layout/list1"/>
    <dgm:cxn modelId="{E824C56E-748A-4BFA-9770-3EEA23DB762B}" type="presParOf" srcId="{716278D0-A2D2-4FED-AED5-967ABCC24E1A}" destId="{B59EA9E3-E8DB-4791-8021-CE9377CEF142}" srcOrd="0" destOrd="0" presId="urn:microsoft.com/office/officeart/2005/8/layout/list1"/>
    <dgm:cxn modelId="{F0FF2220-7C12-4901-88DE-0B39A22164AD}" type="presParOf" srcId="{716278D0-A2D2-4FED-AED5-967ABCC24E1A}" destId="{594B8EE1-A355-4814-8F52-DD12B3070ECC}" srcOrd="1" destOrd="0" presId="urn:microsoft.com/office/officeart/2005/8/layout/list1"/>
    <dgm:cxn modelId="{FC93B1C8-061B-4776-BA68-B85FADC0448C}" type="presParOf" srcId="{D9664C62-0332-4CAD-AC2C-697621A1EF04}" destId="{F303CE84-8A33-4C77-B21F-ED6918B3FAD1}" srcOrd="17" destOrd="0" presId="urn:microsoft.com/office/officeart/2005/8/layout/list1"/>
    <dgm:cxn modelId="{CBD34C40-E607-4F8E-8EBA-387D49F12D2B}" type="presParOf" srcId="{D9664C62-0332-4CAD-AC2C-697621A1EF04}" destId="{E8CAE32F-E519-40C9-A768-A67CE0FE7CF1}" srcOrd="18" destOrd="0" presId="urn:microsoft.com/office/officeart/2005/8/layout/list1"/>
    <dgm:cxn modelId="{01783E40-9A12-4CCB-9FCA-C77AF021D177}" type="presParOf" srcId="{D9664C62-0332-4CAD-AC2C-697621A1EF04}" destId="{E6735B6F-1A01-49A6-B15E-47E037CF6EB2}" srcOrd="19" destOrd="0" presId="urn:microsoft.com/office/officeart/2005/8/layout/list1"/>
    <dgm:cxn modelId="{0C6E8007-1A11-4111-90E8-C68E7B6CCAAF}" type="presParOf" srcId="{D9664C62-0332-4CAD-AC2C-697621A1EF04}" destId="{68DCA98B-2740-4E98-866D-337C176F0DF6}" srcOrd="20" destOrd="0" presId="urn:microsoft.com/office/officeart/2005/8/layout/list1"/>
    <dgm:cxn modelId="{06949982-FE61-4048-B003-FB0BCAA7D018}" type="presParOf" srcId="{68DCA98B-2740-4E98-866D-337C176F0DF6}" destId="{D08C7BC1-1D8E-4A64-BA82-B619CF72132B}" srcOrd="0" destOrd="0" presId="urn:microsoft.com/office/officeart/2005/8/layout/list1"/>
    <dgm:cxn modelId="{93490E51-5031-48D9-94B2-28A4B21BA6A3}" type="presParOf" srcId="{68DCA98B-2740-4E98-866D-337C176F0DF6}" destId="{936B04D0-77F8-4EEF-97E5-985361082406}" srcOrd="1" destOrd="0" presId="urn:microsoft.com/office/officeart/2005/8/layout/list1"/>
    <dgm:cxn modelId="{C9466253-67F5-4A11-8827-A3389D65A959}" type="presParOf" srcId="{D9664C62-0332-4CAD-AC2C-697621A1EF04}" destId="{B26098A7-0514-42EE-BF9D-4DFF8A455773}" srcOrd="21" destOrd="0" presId="urn:microsoft.com/office/officeart/2005/8/layout/list1"/>
    <dgm:cxn modelId="{92F7D8EB-3693-48F0-B160-FD5674A65DBA}" type="presParOf" srcId="{D9664C62-0332-4CAD-AC2C-697621A1EF04}" destId="{26DBA910-E6EB-401E-B4BA-575DA1CB5A86}"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FD3558B-7C74-402D-8475-1412CF0141C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D23922E-C9C7-4478-99E7-5AF1B8C0BF52}">
      <dgm:prSet phldrT="[Texto]" custT="1"/>
      <dgm:spPr>
        <a:solidFill>
          <a:srgbClr val="469999"/>
        </a:solidFill>
      </dgm:spPr>
      <dgm:t>
        <a:bodyPr/>
        <a:lstStyle/>
        <a:p>
          <a:r>
            <a:rPr lang="es-MX" sz="1600" dirty="0">
              <a:latin typeface="Arial" panose="020B0604020202020204" pitchFamily="34" charset="0"/>
              <a:cs typeface="Arial" panose="020B0604020202020204" pitchFamily="34" charset="0"/>
            </a:rPr>
            <a:t>Ubicación de calidad</a:t>
          </a:r>
        </a:p>
      </dgm:t>
    </dgm:pt>
    <dgm:pt modelId="{54CEA772-52E9-4321-AF6A-50A7553CA201}" type="parTrans" cxnId="{AD82567B-2DC6-4C8B-A4B2-DB7E3511B989}">
      <dgm:prSet/>
      <dgm:spPr/>
      <dgm:t>
        <a:bodyPr/>
        <a:lstStyle/>
        <a:p>
          <a:endParaRPr lang="es-MX" sz="1600">
            <a:latin typeface="Arial" panose="020B0604020202020204" pitchFamily="34" charset="0"/>
            <a:cs typeface="Arial" panose="020B0604020202020204" pitchFamily="34" charset="0"/>
          </a:endParaRPr>
        </a:p>
      </dgm:t>
    </dgm:pt>
    <dgm:pt modelId="{BE99D3DB-624D-45B7-B66A-E279D9EFA316}" type="sibTrans" cxnId="{AD82567B-2DC6-4C8B-A4B2-DB7E3511B989}">
      <dgm:prSet/>
      <dgm:spPr/>
      <dgm:t>
        <a:bodyPr/>
        <a:lstStyle/>
        <a:p>
          <a:endParaRPr lang="es-MX" sz="1600">
            <a:latin typeface="Arial" panose="020B0604020202020204" pitchFamily="34" charset="0"/>
            <a:cs typeface="Arial" panose="020B0604020202020204" pitchFamily="34" charset="0"/>
          </a:endParaRPr>
        </a:p>
      </dgm:t>
    </dgm:pt>
    <dgm:pt modelId="{E4A9415D-ADF5-4F36-9575-DA84CAC403A3}">
      <dgm:prSet phldrT="[Texto]" custT="1"/>
      <dgm:spPr/>
      <dgm:t>
        <a:bodyPr/>
        <a:lstStyle/>
        <a:p>
          <a:r>
            <a:rPr lang="es-MX" sz="1600" dirty="0">
              <a:latin typeface="Arial" panose="020B0604020202020204" pitchFamily="34" charset="0"/>
              <a:cs typeface="Arial" panose="020B0604020202020204" pitchFamily="34" charset="0"/>
            </a:rPr>
            <a:t>Conectividad y proximidad a centros de trabajo</a:t>
          </a:r>
        </a:p>
      </dgm:t>
    </dgm:pt>
    <dgm:pt modelId="{53FB154D-58F9-439E-92B6-ECEB2D5A4622}" type="parTrans" cxnId="{B2569624-5D9F-4A54-9444-A7BF2622943E}">
      <dgm:prSet/>
      <dgm:spPr/>
      <dgm:t>
        <a:bodyPr/>
        <a:lstStyle/>
        <a:p>
          <a:endParaRPr lang="es-MX" sz="1600">
            <a:latin typeface="Arial" panose="020B0604020202020204" pitchFamily="34" charset="0"/>
            <a:cs typeface="Arial" panose="020B0604020202020204" pitchFamily="34" charset="0"/>
          </a:endParaRPr>
        </a:p>
      </dgm:t>
    </dgm:pt>
    <dgm:pt modelId="{52EB24A9-8730-406B-999A-19233E1ECD9A}" type="sibTrans" cxnId="{B2569624-5D9F-4A54-9444-A7BF2622943E}">
      <dgm:prSet/>
      <dgm:spPr/>
      <dgm:t>
        <a:bodyPr/>
        <a:lstStyle/>
        <a:p>
          <a:endParaRPr lang="es-MX" sz="1600">
            <a:latin typeface="Arial" panose="020B0604020202020204" pitchFamily="34" charset="0"/>
            <a:cs typeface="Arial" panose="020B0604020202020204" pitchFamily="34" charset="0"/>
          </a:endParaRPr>
        </a:p>
      </dgm:t>
    </dgm:pt>
    <dgm:pt modelId="{81CD604C-2237-4CD8-BE32-8D1C5E4D6031}">
      <dgm:prSet phldrT="[Texto]" custT="1"/>
      <dgm:spPr/>
      <dgm:t>
        <a:bodyPr/>
        <a:lstStyle/>
        <a:p>
          <a:r>
            <a:rPr lang="es-MX" sz="1600" dirty="0">
              <a:latin typeface="Arial" panose="020B0604020202020204" pitchFamily="34" charset="0"/>
              <a:cs typeface="Arial" panose="020B0604020202020204" pitchFamily="34" charset="0"/>
            </a:rPr>
            <a:t>Considerando zonas de riesgo</a:t>
          </a:r>
        </a:p>
      </dgm:t>
    </dgm:pt>
    <dgm:pt modelId="{EAAC8736-36B5-4280-8634-F54717AB6FE8}" type="parTrans" cxnId="{C088CD2E-AEDA-4646-98A7-6144917A4F06}">
      <dgm:prSet/>
      <dgm:spPr/>
      <dgm:t>
        <a:bodyPr/>
        <a:lstStyle/>
        <a:p>
          <a:endParaRPr lang="es-MX" sz="1600">
            <a:latin typeface="Arial" panose="020B0604020202020204" pitchFamily="34" charset="0"/>
            <a:cs typeface="Arial" panose="020B0604020202020204" pitchFamily="34" charset="0"/>
          </a:endParaRPr>
        </a:p>
      </dgm:t>
    </dgm:pt>
    <dgm:pt modelId="{CFAF2227-E4AB-4498-B328-32851717F893}" type="sibTrans" cxnId="{C088CD2E-AEDA-4646-98A7-6144917A4F06}">
      <dgm:prSet/>
      <dgm:spPr/>
      <dgm:t>
        <a:bodyPr/>
        <a:lstStyle/>
        <a:p>
          <a:endParaRPr lang="es-MX" sz="1600">
            <a:latin typeface="Arial" panose="020B0604020202020204" pitchFamily="34" charset="0"/>
            <a:cs typeface="Arial" panose="020B0604020202020204" pitchFamily="34" charset="0"/>
          </a:endParaRPr>
        </a:p>
      </dgm:t>
    </dgm:pt>
    <dgm:pt modelId="{8DCEA8DA-02D7-4532-BFA3-0DD66BDCDC15}">
      <dgm:prSet phldrT="[Texto]" custT="1"/>
      <dgm:spPr/>
      <dgm:t>
        <a:bodyPr/>
        <a:lstStyle/>
        <a:p>
          <a:r>
            <a:rPr lang="es-MX" sz="1600" dirty="0">
              <a:latin typeface="Arial" panose="020B0604020202020204" pitchFamily="34" charset="0"/>
              <a:cs typeface="Arial" panose="020B0604020202020204" pitchFamily="34" charset="0"/>
            </a:rPr>
            <a:t>Eficacia y eficiencia del transporte público</a:t>
          </a:r>
        </a:p>
      </dgm:t>
    </dgm:pt>
    <dgm:pt modelId="{4B602463-58E0-420B-8785-E893D43997E1}" type="parTrans" cxnId="{1176BF88-7539-415C-A604-01A95714376A}">
      <dgm:prSet/>
      <dgm:spPr/>
      <dgm:t>
        <a:bodyPr/>
        <a:lstStyle/>
        <a:p>
          <a:endParaRPr lang="es-MX" sz="1600">
            <a:latin typeface="Arial" panose="020B0604020202020204" pitchFamily="34" charset="0"/>
            <a:cs typeface="Arial" panose="020B0604020202020204" pitchFamily="34" charset="0"/>
          </a:endParaRPr>
        </a:p>
      </dgm:t>
    </dgm:pt>
    <dgm:pt modelId="{70A7AA9E-A1E0-4DCF-B51C-BDA6A0AB0B6C}" type="sibTrans" cxnId="{1176BF88-7539-415C-A604-01A95714376A}">
      <dgm:prSet/>
      <dgm:spPr/>
      <dgm:t>
        <a:bodyPr/>
        <a:lstStyle/>
        <a:p>
          <a:endParaRPr lang="es-MX" sz="1600">
            <a:latin typeface="Arial" panose="020B0604020202020204" pitchFamily="34" charset="0"/>
            <a:cs typeface="Arial" panose="020B0604020202020204" pitchFamily="34" charset="0"/>
          </a:endParaRPr>
        </a:p>
      </dgm:t>
    </dgm:pt>
    <dgm:pt modelId="{63AEF2AA-4A8A-4395-AE4F-7442BF3C7CBF}">
      <dgm:prSet phldrT="[Texto]" custT="1"/>
      <dgm:spPr>
        <a:solidFill>
          <a:srgbClr val="469999"/>
        </a:solidFill>
      </dgm:spPr>
      <dgm:t>
        <a:bodyPr/>
        <a:lstStyle/>
        <a:p>
          <a:r>
            <a:rPr lang="es-MX" sz="1600" dirty="0">
              <a:latin typeface="Arial" panose="020B0604020202020204" pitchFamily="34" charset="0"/>
              <a:cs typeface="Arial" panose="020B0604020202020204" pitchFamily="34" charset="0"/>
            </a:rPr>
            <a:t>Calidad de los materiales</a:t>
          </a:r>
        </a:p>
      </dgm:t>
    </dgm:pt>
    <dgm:pt modelId="{9D498B08-FBB3-45A5-A12B-5816E192800E}" type="parTrans" cxnId="{AF2FB4BE-138F-401B-8DED-50B400843742}">
      <dgm:prSet/>
      <dgm:spPr/>
      <dgm:t>
        <a:bodyPr/>
        <a:lstStyle/>
        <a:p>
          <a:endParaRPr lang="es-MX" sz="1600">
            <a:latin typeface="Arial" panose="020B0604020202020204" pitchFamily="34" charset="0"/>
            <a:cs typeface="Arial" panose="020B0604020202020204" pitchFamily="34" charset="0"/>
          </a:endParaRPr>
        </a:p>
      </dgm:t>
    </dgm:pt>
    <dgm:pt modelId="{83CEDADC-DA14-435C-A528-661986F7B274}" type="sibTrans" cxnId="{AF2FB4BE-138F-401B-8DED-50B400843742}">
      <dgm:prSet/>
      <dgm:spPr/>
      <dgm:t>
        <a:bodyPr/>
        <a:lstStyle/>
        <a:p>
          <a:endParaRPr lang="es-MX" sz="1600">
            <a:latin typeface="Arial" panose="020B0604020202020204" pitchFamily="34" charset="0"/>
            <a:cs typeface="Arial" panose="020B0604020202020204" pitchFamily="34" charset="0"/>
          </a:endParaRPr>
        </a:p>
      </dgm:t>
    </dgm:pt>
    <dgm:pt modelId="{F53A6E90-ADE7-4F99-A1E7-5D0B98E69D1A}">
      <dgm:prSet phldrT="[Texto]" custT="1"/>
      <dgm:spPr/>
      <dgm:t>
        <a:bodyPr/>
        <a:lstStyle/>
        <a:p>
          <a:r>
            <a:rPr lang="es-MX" sz="1600" dirty="0">
              <a:solidFill>
                <a:srgbClr val="C00000"/>
              </a:solidFill>
              <a:latin typeface="Arial" panose="020B0604020202020204" pitchFamily="34" charset="0"/>
              <a:cs typeface="Arial" panose="020B0604020202020204" pitchFamily="34" charset="0"/>
            </a:rPr>
            <a:t>En techos, pisos y muros</a:t>
          </a:r>
        </a:p>
      </dgm:t>
    </dgm:pt>
    <dgm:pt modelId="{AC9D048A-F4D8-4DA7-91F5-17830E48FBA0}" type="parTrans" cxnId="{B0481AAD-FC2E-47F6-A1B5-991837F74502}">
      <dgm:prSet/>
      <dgm:spPr/>
      <dgm:t>
        <a:bodyPr/>
        <a:lstStyle/>
        <a:p>
          <a:endParaRPr lang="es-MX" sz="1600">
            <a:latin typeface="Arial" panose="020B0604020202020204" pitchFamily="34" charset="0"/>
            <a:cs typeface="Arial" panose="020B0604020202020204" pitchFamily="34" charset="0"/>
          </a:endParaRPr>
        </a:p>
      </dgm:t>
    </dgm:pt>
    <dgm:pt modelId="{A7B66D26-F11A-4129-B669-A43AC07F61E5}" type="sibTrans" cxnId="{B0481AAD-FC2E-47F6-A1B5-991837F74502}">
      <dgm:prSet/>
      <dgm:spPr/>
      <dgm:t>
        <a:bodyPr/>
        <a:lstStyle/>
        <a:p>
          <a:endParaRPr lang="es-MX" sz="1600">
            <a:latin typeface="Arial" panose="020B0604020202020204" pitchFamily="34" charset="0"/>
            <a:cs typeface="Arial" panose="020B0604020202020204" pitchFamily="34" charset="0"/>
          </a:endParaRPr>
        </a:p>
      </dgm:t>
    </dgm:pt>
    <dgm:pt modelId="{6D08D104-59CF-4931-88AF-A97E288B0193}">
      <dgm:prSet phldrT="[Texto]" custT="1"/>
      <dgm:spPr>
        <a:solidFill>
          <a:srgbClr val="469999"/>
        </a:solidFill>
      </dgm:spPr>
      <dgm:t>
        <a:bodyPr/>
        <a:lstStyle/>
        <a:p>
          <a:r>
            <a:rPr lang="es-MX" sz="1600" dirty="0">
              <a:latin typeface="Arial" panose="020B0604020202020204" pitchFamily="34" charset="0"/>
              <a:cs typeface="Arial" panose="020B0604020202020204" pitchFamily="34" charset="0"/>
            </a:rPr>
            <a:t>Calidad del diseño</a:t>
          </a:r>
        </a:p>
      </dgm:t>
    </dgm:pt>
    <dgm:pt modelId="{862335CB-B7A0-4AD3-AD87-65074BA242B9}" type="parTrans" cxnId="{276A8801-5168-4E32-96E2-627E5F1A8232}">
      <dgm:prSet/>
      <dgm:spPr/>
      <dgm:t>
        <a:bodyPr/>
        <a:lstStyle/>
        <a:p>
          <a:endParaRPr lang="es-MX" sz="1600">
            <a:latin typeface="Arial" panose="020B0604020202020204" pitchFamily="34" charset="0"/>
            <a:cs typeface="Arial" panose="020B0604020202020204" pitchFamily="34" charset="0"/>
          </a:endParaRPr>
        </a:p>
      </dgm:t>
    </dgm:pt>
    <dgm:pt modelId="{B44B30A4-9EBC-45AF-A626-BC3479711EC3}" type="sibTrans" cxnId="{276A8801-5168-4E32-96E2-627E5F1A8232}">
      <dgm:prSet/>
      <dgm:spPr/>
      <dgm:t>
        <a:bodyPr/>
        <a:lstStyle/>
        <a:p>
          <a:endParaRPr lang="es-MX" sz="1600">
            <a:latin typeface="Arial" panose="020B0604020202020204" pitchFamily="34" charset="0"/>
            <a:cs typeface="Arial" panose="020B0604020202020204" pitchFamily="34" charset="0"/>
          </a:endParaRPr>
        </a:p>
      </dgm:t>
    </dgm:pt>
    <dgm:pt modelId="{E5B99338-2F00-467C-AD25-DF8414DE3259}">
      <dgm:prSet phldrT="[Texto]" custT="1"/>
      <dgm:spPr/>
      <dgm:t>
        <a:bodyPr/>
        <a:lstStyle/>
        <a:p>
          <a:r>
            <a:rPr lang="es-MX" sz="1600" dirty="0">
              <a:solidFill>
                <a:srgbClr val="C00000"/>
              </a:solidFill>
              <a:latin typeface="Arial" panose="020B0604020202020204" pitchFamily="34" charset="0"/>
              <a:cs typeface="Arial" panose="020B0604020202020204" pitchFamily="34" charset="0"/>
            </a:rPr>
            <a:t>Espacios</a:t>
          </a:r>
        </a:p>
      </dgm:t>
    </dgm:pt>
    <dgm:pt modelId="{403EEF2E-E907-418A-B894-5B31FD5745A8}" type="parTrans" cxnId="{E8CC7F80-122F-4A16-A11E-6FB582551EB4}">
      <dgm:prSet/>
      <dgm:spPr/>
      <dgm:t>
        <a:bodyPr/>
        <a:lstStyle/>
        <a:p>
          <a:endParaRPr lang="es-MX" sz="1600">
            <a:latin typeface="Arial" panose="020B0604020202020204" pitchFamily="34" charset="0"/>
            <a:cs typeface="Arial" panose="020B0604020202020204" pitchFamily="34" charset="0"/>
          </a:endParaRPr>
        </a:p>
      </dgm:t>
    </dgm:pt>
    <dgm:pt modelId="{CD4C27E3-EBCF-442C-B1EF-DAB4FE108C1D}" type="sibTrans" cxnId="{E8CC7F80-122F-4A16-A11E-6FB582551EB4}">
      <dgm:prSet/>
      <dgm:spPr/>
      <dgm:t>
        <a:bodyPr/>
        <a:lstStyle/>
        <a:p>
          <a:endParaRPr lang="es-MX" sz="1600">
            <a:latin typeface="Arial" panose="020B0604020202020204" pitchFamily="34" charset="0"/>
            <a:cs typeface="Arial" panose="020B0604020202020204" pitchFamily="34" charset="0"/>
          </a:endParaRPr>
        </a:p>
      </dgm:t>
    </dgm:pt>
    <dgm:pt modelId="{EFF97044-D0AD-4F05-B4B3-AF3C8529D6CF}">
      <dgm:prSet phldrT="[Texto]" custT="1"/>
      <dgm:spPr>
        <a:solidFill>
          <a:srgbClr val="469999"/>
        </a:solidFill>
      </dgm:spPr>
      <dgm:t>
        <a:bodyPr/>
        <a:lstStyle/>
        <a:p>
          <a:r>
            <a:rPr lang="es-MX" sz="1600" dirty="0">
              <a:latin typeface="Arial" panose="020B0604020202020204" pitchFamily="34" charset="0"/>
              <a:cs typeface="Arial" panose="020B0604020202020204" pitchFamily="34" charset="0"/>
            </a:rPr>
            <a:t>Calidad de la infraestructura de servicios básicos y complementarios</a:t>
          </a:r>
        </a:p>
      </dgm:t>
    </dgm:pt>
    <dgm:pt modelId="{672A5F8E-B66F-4542-87BA-6C434CF9818E}" type="parTrans" cxnId="{7982EC7C-0438-4EE8-8B8F-30CBA80D5BF1}">
      <dgm:prSet/>
      <dgm:spPr/>
      <dgm:t>
        <a:bodyPr/>
        <a:lstStyle/>
        <a:p>
          <a:endParaRPr lang="es-MX" sz="1600">
            <a:latin typeface="Arial" panose="020B0604020202020204" pitchFamily="34" charset="0"/>
            <a:cs typeface="Arial" panose="020B0604020202020204" pitchFamily="34" charset="0"/>
          </a:endParaRPr>
        </a:p>
      </dgm:t>
    </dgm:pt>
    <dgm:pt modelId="{F8F74E4E-1C7F-4496-8830-82AE4BD7F912}" type="sibTrans" cxnId="{7982EC7C-0438-4EE8-8B8F-30CBA80D5BF1}">
      <dgm:prSet/>
      <dgm:spPr/>
      <dgm:t>
        <a:bodyPr/>
        <a:lstStyle/>
        <a:p>
          <a:endParaRPr lang="es-MX" sz="1600">
            <a:latin typeface="Arial" panose="020B0604020202020204" pitchFamily="34" charset="0"/>
            <a:cs typeface="Arial" panose="020B0604020202020204" pitchFamily="34" charset="0"/>
          </a:endParaRPr>
        </a:p>
      </dgm:t>
    </dgm:pt>
    <dgm:pt modelId="{026FDC5B-E675-43D8-9927-5943F3913BE3}">
      <dgm:prSet phldrT="[Texto]" custT="1"/>
      <dgm:spPr/>
      <dgm:t>
        <a:bodyPr/>
        <a:lstStyle/>
        <a:p>
          <a:r>
            <a:rPr lang="es-MX" sz="1600" dirty="0">
              <a:latin typeface="Arial" panose="020B0604020202020204" pitchFamily="34" charset="0"/>
              <a:cs typeface="Arial" panose="020B0604020202020204" pitchFamily="34" charset="0"/>
            </a:rPr>
            <a:t>Agua potable; Drenaje sanitario; Electricidad; Recolección de basura; Alumbrado; Pavimento</a:t>
          </a:r>
        </a:p>
      </dgm:t>
    </dgm:pt>
    <dgm:pt modelId="{ADA2CD2C-3AF0-4243-87A9-796268932434}" type="parTrans" cxnId="{6EC62171-5E88-4D4C-A681-BDEFB23966DD}">
      <dgm:prSet/>
      <dgm:spPr/>
      <dgm:t>
        <a:bodyPr/>
        <a:lstStyle/>
        <a:p>
          <a:endParaRPr lang="es-MX" sz="1600">
            <a:latin typeface="Arial" panose="020B0604020202020204" pitchFamily="34" charset="0"/>
            <a:cs typeface="Arial" panose="020B0604020202020204" pitchFamily="34" charset="0"/>
          </a:endParaRPr>
        </a:p>
      </dgm:t>
    </dgm:pt>
    <dgm:pt modelId="{99DE4114-DC2D-4768-9DD9-7894C021EB11}" type="sibTrans" cxnId="{6EC62171-5E88-4D4C-A681-BDEFB23966DD}">
      <dgm:prSet/>
      <dgm:spPr/>
      <dgm:t>
        <a:bodyPr/>
        <a:lstStyle/>
        <a:p>
          <a:endParaRPr lang="es-MX" sz="1600">
            <a:latin typeface="Arial" panose="020B0604020202020204" pitchFamily="34" charset="0"/>
            <a:cs typeface="Arial" panose="020B0604020202020204" pitchFamily="34" charset="0"/>
          </a:endParaRPr>
        </a:p>
      </dgm:t>
    </dgm:pt>
    <dgm:pt modelId="{1F772ABF-EF4C-4AD8-9060-F65BB7D752A3}">
      <dgm:prSet phldrT="[Texto]" custT="1"/>
      <dgm:spPr>
        <a:solidFill>
          <a:srgbClr val="469999"/>
        </a:solidFill>
      </dgm:spPr>
      <dgm:t>
        <a:bodyPr/>
        <a:lstStyle/>
        <a:p>
          <a:r>
            <a:rPr lang="es-MX" sz="1600" dirty="0">
              <a:latin typeface="Arial" panose="020B0604020202020204" pitchFamily="34" charset="0"/>
              <a:cs typeface="Arial" panose="020B0604020202020204" pitchFamily="34" charset="0"/>
            </a:rPr>
            <a:t> Calidad del equipamiento para el desarrollo y la participación comunitaria</a:t>
          </a:r>
        </a:p>
      </dgm:t>
    </dgm:pt>
    <dgm:pt modelId="{472F81AE-237E-434E-8FE2-1BB4CC535BB8}" type="parTrans" cxnId="{CE55CF39-5AC9-4974-A952-176A820549F5}">
      <dgm:prSet/>
      <dgm:spPr/>
      <dgm:t>
        <a:bodyPr/>
        <a:lstStyle/>
        <a:p>
          <a:endParaRPr lang="es-MX" sz="1600">
            <a:latin typeface="Arial" panose="020B0604020202020204" pitchFamily="34" charset="0"/>
            <a:cs typeface="Arial" panose="020B0604020202020204" pitchFamily="34" charset="0"/>
          </a:endParaRPr>
        </a:p>
      </dgm:t>
    </dgm:pt>
    <dgm:pt modelId="{76A2F51C-4FAE-4622-A51D-C4EDE3DAE67F}" type="sibTrans" cxnId="{CE55CF39-5AC9-4974-A952-176A820549F5}">
      <dgm:prSet/>
      <dgm:spPr/>
      <dgm:t>
        <a:bodyPr/>
        <a:lstStyle/>
        <a:p>
          <a:endParaRPr lang="es-MX" sz="1600">
            <a:latin typeface="Arial" panose="020B0604020202020204" pitchFamily="34" charset="0"/>
            <a:cs typeface="Arial" panose="020B0604020202020204" pitchFamily="34" charset="0"/>
          </a:endParaRPr>
        </a:p>
      </dgm:t>
    </dgm:pt>
    <dgm:pt modelId="{FBD2323A-AAB6-43B1-A8A6-1EA6A0F85E65}">
      <dgm:prSet phldrT="[Texto]" custT="1"/>
      <dgm:spPr/>
      <dgm:t>
        <a:bodyPr/>
        <a:lstStyle/>
        <a:p>
          <a:r>
            <a:rPr lang="es-MX" sz="1600" dirty="0">
              <a:latin typeface="Arial" panose="020B0604020202020204" pitchFamily="34" charset="0"/>
              <a:cs typeface="Arial" panose="020B0604020202020204" pitchFamily="34" charset="0"/>
            </a:rPr>
            <a:t>Cultural y de identidad de barrio</a:t>
          </a:r>
        </a:p>
      </dgm:t>
    </dgm:pt>
    <dgm:pt modelId="{B2705E17-DD70-4B36-A14C-A96BAF083694}" type="parTrans" cxnId="{7DE2434A-61EC-40D9-AE66-8A825CCA6C3D}">
      <dgm:prSet/>
      <dgm:spPr/>
      <dgm:t>
        <a:bodyPr/>
        <a:lstStyle/>
        <a:p>
          <a:endParaRPr lang="es-MX" sz="1600">
            <a:latin typeface="Arial" panose="020B0604020202020204" pitchFamily="34" charset="0"/>
            <a:cs typeface="Arial" panose="020B0604020202020204" pitchFamily="34" charset="0"/>
          </a:endParaRPr>
        </a:p>
      </dgm:t>
    </dgm:pt>
    <dgm:pt modelId="{13AEBDFC-BAF9-4049-8929-4C5DF382E3E9}" type="sibTrans" cxnId="{7DE2434A-61EC-40D9-AE66-8A825CCA6C3D}">
      <dgm:prSet/>
      <dgm:spPr/>
      <dgm:t>
        <a:bodyPr/>
        <a:lstStyle/>
        <a:p>
          <a:endParaRPr lang="es-MX" sz="1600">
            <a:latin typeface="Arial" panose="020B0604020202020204" pitchFamily="34" charset="0"/>
            <a:cs typeface="Arial" panose="020B0604020202020204" pitchFamily="34" charset="0"/>
          </a:endParaRPr>
        </a:p>
      </dgm:t>
    </dgm:pt>
    <dgm:pt modelId="{056A83C9-602B-4A69-B793-ADF403F93BF2}">
      <dgm:prSet phldrT="[Texto]" custT="1"/>
      <dgm:spPr>
        <a:solidFill>
          <a:srgbClr val="469999"/>
        </a:solidFill>
      </dgm:spPr>
      <dgm:t>
        <a:bodyPr/>
        <a:lstStyle/>
        <a:p>
          <a:r>
            <a:rPr lang="es-MX" sz="1600" dirty="0">
              <a:latin typeface="Arial" panose="020B0604020202020204" pitchFamily="34" charset="0"/>
              <a:cs typeface="Arial" panose="020B0604020202020204" pitchFamily="34" charset="0"/>
            </a:rPr>
            <a:t>Calidad de mecanismos y procedimientos institucionales</a:t>
          </a:r>
        </a:p>
      </dgm:t>
    </dgm:pt>
    <dgm:pt modelId="{F9BC6B81-8D35-43CA-90D2-062C6EA7D447}" type="parTrans" cxnId="{66988C5D-0C42-4E3C-9508-018A432672E2}">
      <dgm:prSet/>
      <dgm:spPr/>
      <dgm:t>
        <a:bodyPr/>
        <a:lstStyle/>
        <a:p>
          <a:endParaRPr lang="es-MX" sz="1600">
            <a:latin typeface="Arial" panose="020B0604020202020204" pitchFamily="34" charset="0"/>
            <a:cs typeface="Arial" panose="020B0604020202020204" pitchFamily="34" charset="0"/>
          </a:endParaRPr>
        </a:p>
      </dgm:t>
    </dgm:pt>
    <dgm:pt modelId="{C82322C2-BF50-4FCC-874D-0E07D27E36D2}" type="sibTrans" cxnId="{66988C5D-0C42-4E3C-9508-018A432672E2}">
      <dgm:prSet/>
      <dgm:spPr/>
      <dgm:t>
        <a:bodyPr/>
        <a:lstStyle/>
        <a:p>
          <a:endParaRPr lang="es-MX" sz="1600">
            <a:latin typeface="Arial" panose="020B0604020202020204" pitchFamily="34" charset="0"/>
            <a:cs typeface="Arial" panose="020B0604020202020204" pitchFamily="34" charset="0"/>
          </a:endParaRPr>
        </a:p>
      </dgm:t>
    </dgm:pt>
    <dgm:pt modelId="{974497BC-846C-40F2-AB7B-2BA8F098884C}">
      <dgm:prSet phldrT="[Texto]" custT="1"/>
      <dgm:spPr/>
      <dgm:t>
        <a:bodyPr/>
        <a:lstStyle/>
        <a:p>
          <a:r>
            <a:rPr lang="es-MX" sz="1600" dirty="0">
              <a:latin typeface="Arial" panose="020B0604020202020204" pitchFamily="34" charset="0"/>
              <a:cs typeface="Arial" panose="020B0604020202020204" pitchFamily="34" charset="0"/>
            </a:rPr>
            <a:t>Programas y acciones de vivienda</a:t>
          </a:r>
        </a:p>
      </dgm:t>
    </dgm:pt>
    <dgm:pt modelId="{34C0A3F5-FBBC-4A70-B407-B993F942A3BF}" type="parTrans" cxnId="{8E095309-A42C-4CCF-ADB0-2A21D1233BB1}">
      <dgm:prSet/>
      <dgm:spPr/>
      <dgm:t>
        <a:bodyPr/>
        <a:lstStyle/>
        <a:p>
          <a:endParaRPr lang="es-MX" sz="1600">
            <a:latin typeface="Arial" panose="020B0604020202020204" pitchFamily="34" charset="0"/>
            <a:cs typeface="Arial" panose="020B0604020202020204" pitchFamily="34" charset="0"/>
          </a:endParaRPr>
        </a:p>
      </dgm:t>
    </dgm:pt>
    <dgm:pt modelId="{EA496C72-1033-4E36-9A84-6999D19F3067}" type="sibTrans" cxnId="{8E095309-A42C-4CCF-ADB0-2A21D1233BB1}">
      <dgm:prSet/>
      <dgm:spPr/>
      <dgm:t>
        <a:bodyPr/>
        <a:lstStyle/>
        <a:p>
          <a:endParaRPr lang="es-MX" sz="1600">
            <a:latin typeface="Arial" panose="020B0604020202020204" pitchFamily="34" charset="0"/>
            <a:cs typeface="Arial" panose="020B0604020202020204" pitchFamily="34" charset="0"/>
          </a:endParaRPr>
        </a:p>
      </dgm:t>
    </dgm:pt>
    <dgm:pt modelId="{C3DB6AF5-413C-4E61-B094-EEEB38328B89}" type="pres">
      <dgm:prSet presAssocID="{FFD3558B-7C74-402D-8475-1412CF0141C2}" presName="linear" presStyleCnt="0">
        <dgm:presLayoutVars>
          <dgm:animLvl val="lvl"/>
          <dgm:resizeHandles val="exact"/>
        </dgm:presLayoutVars>
      </dgm:prSet>
      <dgm:spPr/>
    </dgm:pt>
    <dgm:pt modelId="{5A333DD1-7CEF-4A9E-A168-C2C99D7AE218}" type="pres">
      <dgm:prSet presAssocID="{8D23922E-C9C7-4478-99E7-5AF1B8C0BF52}" presName="parentText" presStyleLbl="node1" presStyleIdx="0" presStyleCnt="6">
        <dgm:presLayoutVars>
          <dgm:chMax val="0"/>
          <dgm:bulletEnabled val="1"/>
        </dgm:presLayoutVars>
      </dgm:prSet>
      <dgm:spPr/>
    </dgm:pt>
    <dgm:pt modelId="{83BA5605-3E2C-4464-B458-BFE2B21C00BE}" type="pres">
      <dgm:prSet presAssocID="{8D23922E-C9C7-4478-99E7-5AF1B8C0BF52}" presName="childText" presStyleLbl="revTx" presStyleIdx="0" presStyleCnt="6">
        <dgm:presLayoutVars>
          <dgm:bulletEnabled val="1"/>
        </dgm:presLayoutVars>
      </dgm:prSet>
      <dgm:spPr/>
    </dgm:pt>
    <dgm:pt modelId="{E91980BC-ABDF-47A5-AE8D-BC1230B966FD}" type="pres">
      <dgm:prSet presAssocID="{63AEF2AA-4A8A-4395-AE4F-7442BF3C7CBF}" presName="parentText" presStyleLbl="node1" presStyleIdx="1" presStyleCnt="6">
        <dgm:presLayoutVars>
          <dgm:chMax val="0"/>
          <dgm:bulletEnabled val="1"/>
        </dgm:presLayoutVars>
      </dgm:prSet>
      <dgm:spPr/>
    </dgm:pt>
    <dgm:pt modelId="{637B8361-4966-477D-B8A2-603372F32D13}" type="pres">
      <dgm:prSet presAssocID="{63AEF2AA-4A8A-4395-AE4F-7442BF3C7CBF}" presName="childText" presStyleLbl="revTx" presStyleIdx="1" presStyleCnt="6">
        <dgm:presLayoutVars>
          <dgm:bulletEnabled val="1"/>
        </dgm:presLayoutVars>
      </dgm:prSet>
      <dgm:spPr/>
    </dgm:pt>
    <dgm:pt modelId="{C85CEFDB-B673-48CD-B293-DCC1D38ED4DD}" type="pres">
      <dgm:prSet presAssocID="{6D08D104-59CF-4931-88AF-A97E288B0193}" presName="parentText" presStyleLbl="node1" presStyleIdx="2" presStyleCnt="6">
        <dgm:presLayoutVars>
          <dgm:chMax val="0"/>
          <dgm:bulletEnabled val="1"/>
        </dgm:presLayoutVars>
      </dgm:prSet>
      <dgm:spPr/>
    </dgm:pt>
    <dgm:pt modelId="{2EC9FDC2-07E6-404E-9B26-6378AA9C58B0}" type="pres">
      <dgm:prSet presAssocID="{6D08D104-59CF-4931-88AF-A97E288B0193}" presName="childText" presStyleLbl="revTx" presStyleIdx="2" presStyleCnt="6">
        <dgm:presLayoutVars>
          <dgm:bulletEnabled val="1"/>
        </dgm:presLayoutVars>
      </dgm:prSet>
      <dgm:spPr/>
    </dgm:pt>
    <dgm:pt modelId="{F3D47E12-4272-4BA4-9E18-53449CD0399E}" type="pres">
      <dgm:prSet presAssocID="{EFF97044-D0AD-4F05-B4B3-AF3C8529D6CF}" presName="parentText" presStyleLbl="node1" presStyleIdx="3" presStyleCnt="6">
        <dgm:presLayoutVars>
          <dgm:chMax val="0"/>
          <dgm:bulletEnabled val="1"/>
        </dgm:presLayoutVars>
      </dgm:prSet>
      <dgm:spPr/>
    </dgm:pt>
    <dgm:pt modelId="{EC6C1920-7C51-40ED-96E9-E78ECF6D6DDE}" type="pres">
      <dgm:prSet presAssocID="{EFF97044-D0AD-4F05-B4B3-AF3C8529D6CF}" presName="childText" presStyleLbl="revTx" presStyleIdx="3" presStyleCnt="6">
        <dgm:presLayoutVars>
          <dgm:bulletEnabled val="1"/>
        </dgm:presLayoutVars>
      </dgm:prSet>
      <dgm:spPr/>
    </dgm:pt>
    <dgm:pt modelId="{6D5DB0ED-930E-4AE9-A194-DB54F04AF5AD}" type="pres">
      <dgm:prSet presAssocID="{1F772ABF-EF4C-4AD8-9060-F65BB7D752A3}" presName="parentText" presStyleLbl="node1" presStyleIdx="4" presStyleCnt="6">
        <dgm:presLayoutVars>
          <dgm:chMax val="0"/>
          <dgm:bulletEnabled val="1"/>
        </dgm:presLayoutVars>
      </dgm:prSet>
      <dgm:spPr/>
    </dgm:pt>
    <dgm:pt modelId="{B4FE3F7D-C631-4009-80FE-217BD6F4FA10}" type="pres">
      <dgm:prSet presAssocID="{1F772ABF-EF4C-4AD8-9060-F65BB7D752A3}" presName="childText" presStyleLbl="revTx" presStyleIdx="4" presStyleCnt="6">
        <dgm:presLayoutVars>
          <dgm:bulletEnabled val="1"/>
        </dgm:presLayoutVars>
      </dgm:prSet>
      <dgm:spPr/>
    </dgm:pt>
    <dgm:pt modelId="{10B9B857-D9F0-4ED5-BDCE-8A817290C6CE}" type="pres">
      <dgm:prSet presAssocID="{056A83C9-602B-4A69-B793-ADF403F93BF2}" presName="parentText" presStyleLbl="node1" presStyleIdx="5" presStyleCnt="6">
        <dgm:presLayoutVars>
          <dgm:chMax val="0"/>
          <dgm:bulletEnabled val="1"/>
        </dgm:presLayoutVars>
      </dgm:prSet>
      <dgm:spPr/>
    </dgm:pt>
    <dgm:pt modelId="{DDE452DF-DF3D-4CEA-AF43-9E63869C7AC2}" type="pres">
      <dgm:prSet presAssocID="{056A83C9-602B-4A69-B793-ADF403F93BF2}" presName="childText" presStyleLbl="revTx" presStyleIdx="5" presStyleCnt="6">
        <dgm:presLayoutVars>
          <dgm:bulletEnabled val="1"/>
        </dgm:presLayoutVars>
      </dgm:prSet>
      <dgm:spPr/>
    </dgm:pt>
  </dgm:ptLst>
  <dgm:cxnLst>
    <dgm:cxn modelId="{276A8801-5168-4E32-96E2-627E5F1A8232}" srcId="{FFD3558B-7C74-402D-8475-1412CF0141C2}" destId="{6D08D104-59CF-4931-88AF-A97E288B0193}" srcOrd="2" destOrd="0" parTransId="{862335CB-B7A0-4AD3-AD87-65074BA242B9}" sibTransId="{B44B30A4-9EBC-45AF-A626-BC3479711EC3}"/>
    <dgm:cxn modelId="{24D26F05-18E4-4BA8-98F9-4DC53091A0C6}" type="presOf" srcId="{F53A6E90-ADE7-4F99-A1E7-5D0B98E69D1A}" destId="{637B8361-4966-477D-B8A2-603372F32D13}" srcOrd="0" destOrd="0" presId="urn:microsoft.com/office/officeart/2005/8/layout/vList2"/>
    <dgm:cxn modelId="{30A28808-E8D6-45EA-83AB-DD689B13E87F}" type="presOf" srcId="{8DCEA8DA-02D7-4532-BFA3-0DD66BDCDC15}" destId="{83BA5605-3E2C-4464-B458-BFE2B21C00BE}" srcOrd="0" destOrd="2" presId="urn:microsoft.com/office/officeart/2005/8/layout/vList2"/>
    <dgm:cxn modelId="{8E095309-A42C-4CCF-ADB0-2A21D1233BB1}" srcId="{056A83C9-602B-4A69-B793-ADF403F93BF2}" destId="{974497BC-846C-40F2-AB7B-2BA8F098884C}" srcOrd="0" destOrd="0" parTransId="{34C0A3F5-FBBC-4A70-B407-B993F942A3BF}" sibTransId="{EA496C72-1033-4E36-9A84-6999D19F3067}"/>
    <dgm:cxn modelId="{2785B311-FE46-4606-9E6B-195C3C11EE2D}" type="presOf" srcId="{FFD3558B-7C74-402D-8475-1412CF0141C2}" destId="{C3DB6AF5-413C-4E61-B094-EEEB38328B89}" srcOrd="0" destOrd="0" presId="urn:microsoft.com/office/officeart/2005/8/layout/vList2"/>
    <dgm:cxn modelId="{6286AE1F-6D89-4A72-9DEA-853AC5625D68}" type="presOf" srcId="{026FDC5B-E675-43D8-9927-5943F3913BE3}" destId="{EC6C1920-7C51-40ED-96E9-E78ECF6D6DDE}" srcOrd="0" destOrd="0" presId="urn:microsoft.com/office/officeart/2005/8/layout/vList2"/>
    <dgm:cxn modelId="{B2569624-5D9F-4A54-9444-A7BF2622943E}" srcId="{8D23922E-C9C7-4478-99E7-5AF1B8C0BF52}" destId="{E4A9415D-ADF5-4F36-9575-DA84CAC403A3}" srcOrd="0" destOrd="0" parTransId="{53FB154D-58F9-439E-92B6-ECEB2D5A4622}" sibTransId="{52EB24A9-8730-406B-999A-19233E1ECD9A}"/>
    <dgm:cxn modelId="{C088CD2E-AEDA-4646-98A7-6144917A4F06}" srcId="{8D23922E-C9C7-4478-99E7-5AF1B8C0BF52}" destId="{81CD604C-2237-4CD8-BE32-8D1C5E4D6031}" srcOrd="1" destOrd="0" parTransId="{EAAC8736-36B5-4280-8634-F54717AB6FE8}" sibTransId="{CFAF2227-E4AB-4498-B328-32851717F893}"/>
    <dgm:cxn modelId="{2551022F-2129-454E-B326-BDDAD34B8E8D}" type="presOf" srcId="{81CD604C-2237-4CD8-BE32-8D1C5E4D6031}" destId="{83BA5605-3E2C-4464-B458-BFE2B21C00BE}" srcOrd="0" destOrd="1" presId="urn:microsoft.com/office/officeart/2005/8/layout/vList2"/>
    <dgm:cxn modelId="{4BF18B2F-2B1D-4827-A21F-1EECDA518AD8}" type="presOf" srcId="{FBD2323A-AAB6-43B1-A8A6-1EA6A0F85E65}" destId="{B4FE3F7D-C631-4009-80FE-217BD6F4FA10}" srcOrd="0" destOrd="0" presId="urn:microsoft.com/office/officeart/2005/8/layout/vList2"/>
    <dgm:cxn modelId="{38A2CB31-574A-4E1D-9357-57DE0871E393}" type="presOf" srcId="{E5B99338-2F00-467C-AD25-DF8414DE3259}" destId="{2EC9FDC2-07E6-404E-9B26-6378AA9C58B0}" srcOrd="0" destOrd="0" presId="urn:microsoft.com/office/officeart/2005/8/layout/vList2"/>
    <dgm:cxn modelId="{2D535335-FF17-4EC0-A51D-88D054128F3F}" type="presOf" srcId="{974497BC-846C-40F2-AB7B-2BA8F098884C}" destId="{DDE452DF-DF3D-4CEA-AF43-9E63869C7AC2}" srcOrd="0" destOrd="0" presId="urn:microsoft.com/office/officeart/2005/8/layout/vList2"/>
    <dgm:cxn modelId="{CE55CF39-5AC9-4974-A952-176A820549F5}" srcId="{FFD3558B-7C74-402D-8475-1412CF0141C2}" destId="{1F772ABF-EF4C-4AD8-9060-F65BB7D752A3}" srcOrd="4" destOrd="0" parTransId="{472F81AE-237E-434E-8FE2-1BB4CC535BB8}" sibTransId="{76A2F51C-4FAE-4622-A51D-C4EDE3DAE67F}"/>
    <dgm:cxn modelId="{66988C5D-0C42-4E3C-9508-018A432672E2}" srcId="{FFD3558B-7C74-402D-8475-1412CF0141C2}" destId="{056A83C9-602B-4A69-B793-ADF403F93BF2}" srcOrd="5" destOrd="0" parTransId="{F9BC6B81-8D35-43CA-90D2-062C6EA7D447}" sibTransId="{C82322C2-BF50-4FCC-874D-0E07D27E36D2}"/>
    <dgm:cxn modelId="{DAC5C661-6F98-45E9-9786-DD497E5379F8}" type="presOf" srcId="{EFF97044-D0AD-4F05-B4B3-AF3C8529D6CF}" destId="{F3D47E12-4272-4BA4-9E18-53449CD0399E}" srcOrd="0" destOrd="0" presId="urn:microsoft.com/office/officeart/2005/8/layout/vList2"/>
    <dgm:cxn modelId="{7DE2434A-61EC-40D9-AE66-8A825CCA6C3D}" srcId="{1F772ABF-EF4C-4AD8-9060-F65BB7D752A3}" destId="{FBD2323A-AAB6-43B1-A8A6-1EA6A0F85E65}" srcOrd="0" destOrd="0" parTransId="{B2705E17-DD70-4B36-A14C-A96BAF083694}" sibTransId="{13AEBDFC-BAF9-4049-8929-4C5DF382E3E9}"/>
    <dgm:cxn modelId="{6EC62171-5E88-4D4C-A681-BDEFB23966DD}" srcId="{EFF97044-D0AD-4F05-B4B3-AF3C8529D6CF}" destId="{026FDC5B-E675-43D8-9927-5943F3913BE3}" srcOrd="0" destOrd="0" parTransId="{ADA2CD2C-3AF0-4243-87A9-796268932434}" sibTransId="{99DE4114-DC2D-4768-9DD9-7894C021EB11}"/>
    <dgm:cxn modelId="{C0C2DC76-A48B-4F74-A842-BAF67F70C0D9}" type="presOf" srcId="{1F772ABF-EF4C-4AD8-9060-F65BB7D752A3}" destId="{6D5DB0ED-930E-4AE9-A194-DB54F04AF5AD}" srcOrd="0" destOrd="0" presId="urn:microsoft.com/office/officeart/2005/8/layout/vList2"/>
    <dgm:cxn modelId="{AD82567B-2DC6-4C8B-A4B2-DB7E3511B989}" srcId="{FFD3558B-7C74-402D-8475-1412CF0141C2}" destId="{8D23922E-C9C7-4478-99E7-5AF1B8C0BF52}" srcOrd="0" destOrd="0" parTransId="{54CEA772-52E9-4321-AF6A-50A7553CA201}" sibTransId="{BE99D3DB-624D-45B7-B66A-E279D9EFA316}"/>
    <dgm:cxn modelId="{7982EC7C-0438-4EE8-8B8F-30CBA80D5BF1}" srcId="{FFD3558B-7C74-402D-8475-1412CF0141C2}" destId="{EFF97044-D0AD-4F05-B4B3-AF3C8529D6CF}" srcOrd="3" destOrd="0" parTransId="{672A5F8E-B66F-4542-87BA-6C434CF9818E}" sibTransId="{F8F74E4E-1C7F-4496-8830-82AE4BD7F912}"/>
    <dgm:cxn modelId="{E8CC7F80-122F-4A16-A11E-6FB582551EB4}" srcId="{6D08D104-59CF-4931-88AF-A97E288B0193}" destId="{E5B99338-2F00-467C-AD25-DF8414DE3259}" srcOrd="0" destOrd="0" parTransId="{403EEF2E-E907-418A-B894-5B31FD5745A8}" sibTransId="{CD4C27E3-EBCF-442C-B1EF-DAB4FE108C1D}"/>
    <dgm:cxn modelId="{22947488-B7C4-4B36-94E7-D2DC24F1ACC1}" type="presOf" srcId="{E4A9415D-ADF5-4F36-9575-DA84CAC403A3}" destId="{83BA5605-3E2C-4464-B458-BFE2B21C00BE}" srcOrd="0" destOrd="0" presId="urn:microsoft.com/office/officeart/2005/8/layout/vList2"/>
    <dgm:cxn modelId="{1176BF88-7539-415C-A604-01A95714376A}" srcId="{8D23922E-C9C7-4478-99E7-5AF1B8C0BF52}" destId="{8DCEA8DA-02D7-4532-BFA3-0DD66BDCDC15}" srcOrd="2" destOrd="0" parTransId="{4B602463-58E0-420B-8785-E893D43997E1}" sibTransId="{70A7AA9E-A1E0-4DCF-B51C-BDA6A0AB0B6C}"/>
    <dgm:cxn modelId="{B0481AAD-FC2E-47F6-A1B5-991837F74502}" srcId="{63AEF2AA-4A8A-4395-AE4F-7442BF3C7CBF}" destId="{F53A6E90-ADE7-4F99-A1E7-5D0B98E69D1A}" srcOrd="0" destOrd="0" parTransId="{AC9D048A-F4D8-4DA7-91F5-17830E48FBA0}" sibTransId="{A7B66D26-F11A-4129-B669-A43AC07F61E5}"/>
    <dgm:cxn modelId="{CEA4B0B4-FE17-44A2-BA88-C02AFBEFE02F}" type="presOf" srcId="{6D08D104-59CF-4931-88AF-A97E288B0193}" destId="{C85CEFDB-B673-48CD-B293-DCC1D38ED4DD}" srcOrd="0" destOrd="0" presId="urn:microsoft.com/office/officeart/2005/8/layout/vList2"/>
    <dgm:cxn modelId="{AF2FB4BE-138F-401B-8DED-50B400843742}" srcId="{FFD3558B-7C74-402D-8475-1412CF0141C2}" destId="{63AEF2AA-4A8A-4395-AE4F-7442BF3C7CBF}" srcOrd="1" destOrd="0" parTransId="{9D498B08-FBB3-45A5-A12B-5816E192800E}" sibTransId="{83CEDADC-DA14-435C-A528-661986F7B274}"/>
    <dgm:cxn modelId="{85604EC0-C6EB-40D2-AE68-45820298A5BC}" type="presOf" srcId="{63AEF2AA-4A8A-4395-AE4F-7442BF3C7CBF}" destId="{E91980BC-ABDF-47A5-AE8D-BC1230B966FD}" srcOrd="0" destOrd="0" presId="urn:microsoft.com/office/officeart/2005/8/layout/vList2"/>
    <dgm:cxn modelId="{98833ADA-13F1-4770-BACF-4BEA437D47F8}" type="presOf" srcId="{056A83C9-602B-4A69-B793-ADF403F93BF2}" destId="{10B9B857-D9F0-4ED5-BDCE-8A817290C6CE}" srcOrd="0" destOrd="0" presId="urn:microsoft.com/office/officeart/2005/8/layout/vList2"/>
    <dgm:cxn modelId="{70C653E3-7A75-4256-AB5F-5287103C23F6}" type="presOf" srcId="{8D23922E-C9C7-4478-99E7-5AF1B8C0BF52}" destId="{5A333DD1-7CEF-4A9E-A168-C2C99D7AE218}" srcOrd="0" destOrd="0" presId="urn:microsoft.com/office/officeart/2005/8/layout/vList2"/>
    <dgm:cxn modelId="{0D15AEE9-4BB0-4031-A787-D217753012BD}" type="presParOf" srcId="{C3DB6AF5-413C-4E61-B094-EEEB38328B89}" destId="{5A333DD1-7CEF-4A9E-A168-C2C99D7AE218}" srcOrd="0" destOrd="0" presId="urn:microsoft.com/office/officeart/2005/8/layout/vList2"/>
    <dgm:cxn modelId="{E43A3DB4-E7FA-4B5F-8103-BBE8736E6340}" type="presParOf" srcId="{C3DB6AF5-413C-4E61-B094-EEEB38328B89}" destId="{83BA5605-3E2C-4464-B458-BFE2B21C00BE}" srcOrd="1" destOrd="0" presId="urn:microsoft.com/office/officeart/2005/8/layout/vList2"/>
    <dgm:cxn modelId="{0678B2FC-6C22-4A3A-BE34-E7952C944F52}" type="presParOf" srcId="{C3DB6AF5-413C-4E61-B094-EEEB38328B89}" destId="{E91980BC-ABDF-47A5-AE8D-BC1230B966FD}" srcOrd="2" destOrd="0" presId="urn:microsoft.com/office/officeart/2005/8/layout/vList2"/>
    <dgm:cxn modelId="{CB721DE2-4EB8-4E83-923B-C76C22816DA1}" type="presParOf" srcId="{C3DB6AF5-413C-4E61-B094-EEEB38328B89}" destId="{637B8361-4966-477D-B8A2-603372F32D13}" srcOrd="3" destOrd="0" presId="urn:microsoft.com/office/officeart/2005/8/layout/vList2"/>
    <dgm:cxn modelId="{281E5E14-9C1C-484C-BE80-C0805C44D2D1}" type="presParOf" srcId="{C3DB6AF5-413C-4E61-B094-EEEB38328B89}" destId="{C85CEFDB-B673-48CD-B293-DCC1D38ED4DD}" srcOrd="4" destOrd="0" presId="urn:microsoft.com/office/officeart/2005/8/layout/vList2"/>
    <dgm:cxn modelId="{3D43B869-22C8-4785-98B2-3484D6550B82}" type="presParOf" srcId="{C3DB6AF5-413C-4E61-B094-EEEB38328B89}" destId="{2EC9FDC2-07E6-404E-9B26-6378AA9C58B0}" srcOrd="5" destOrd="0" presId="urn:microsoft.com/office/officeart/2005/8/layout/vList2"/>
    <dgm:cxn modelId="{52232AB8-CF0B-4F1E-B1CF-B8AC91CD1610}" type="presParOf" srcId="{C3DB6AF5-413C-4E61-B094-EEEB38328B89}" destId="{F3D47E12-4272-4BA4-9E18-53449CD0399E}" srcOrd="6" destOrd="0" presId="urn:microsoft.com/office/officeart/2005/8/layout/vList2"/>
    <dgm:cxn modelId="{2FA0CF08-0B38-4148-80C0-F2B55D798C57}" type="presParOf" srcId="{C3DB6AF5-413C-4E61-B094-EEEB38328B89}" destId="{EC6C1920-7C51-40ED-96E9-E78ECF6D6DDE}" srcOrd="7" destOrd="0" presId="urn:microsoft.com/office/officeart/2005/8/layout/vList2"/>
    <dgm:cxn modelId="{D300EFD2-910B-49FC-B54B-9FECC2F0D8B9}" type="presParOf" srcId="{C3DB6AF5-413C-4E61-B094-EEEB38328B89}" destId="{6D5DB0ED-930E-4AE9-A194-DB54F04AF5AD}" srcOrd="8" destOrd="0" presId="urn:microsoft.com/office/officeart/2005/8/layout/vList2"/>
    <dgm:cxn modelId="{9CCDD37D-222F-4C00-BB89-BEA17DCFA7F3}" type="presParOf" srcId="{C3DB6AF5-413C-4E61-B094-EEEB38328B89}" destId="{B4FE3F7D-C631-4009-80FE-217BD6F4FA10}" srcOrd="9" destOrd="0" presId="urn:microsoft.com/office/officeart/2005/8/layout/vList2"/>
    <dgm:cxn modelId="{63C54F66-DD7D-4826-9E1F-9D6389A14AC2}" type="presParOf" srcId="{C3DB6AF5-413C-4E61-B094-EEEB38328B89}" destId="{10B9B857-D9F0-4ED5-BDCE-8A817290C6CE}" srcOrd="10" destOrd="0" presId="urn:microsoft.com/office/officeart/2005/8/layout/vList2"/>
    <dgm:cxn modelId="{2A8DE7CB-C01A-409A-B327-67E57DFA45A2}" type="presParOf" srcId="{C3DB6AF5-413C-4E61-B094-EEEB38328B89}" destId="{DDE452DF-DF3D-4CEA-AF43-9E63869C7AC2}" srcOrd="11" destOrd="0" presId="urn:microsoft.com/office/officeart/2005/8/layout/vLis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FD3558B-7C74-402D-8475-1412CF0141C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643A369-B48A-45AE-BA56-155C203BF061}">
      <dgm:prSet phldrT="[Texto]" custT="1"/>
      <dgm:spPr>
        <a:solidFill>
          <a:srgbClr val="AFABAB"/>
        </a:solidFill>
      </dgm:spPr>
      <dgm:t>
        <a:bodyPr/>
        <a:lstStyle/>
        <a:p>
          <a:r>
            <a:rPr lang="es-MX" sz="1600" dirty="0">
              <a:solidFill>
                <a:schemeClr val="tx1"/>
              </a:solidFill>
              <a:latin typeface="Arial" panose="020B0604020202020204" pitchFamily="34" charset="0"/>
              <a:cs typeface="Arial" panose="020B0604020202020204" pitchFamily="34" charset="0"/>
            </a:rPr>
            <a:t>Adecuación cultural</a:t>
          </a:r>
          <a:r>
            <a:rPr lang="es-MX" sz="1600" baseline="30000" dirty="0">
              <a:solidFill>
                <a:schemeClr val="tx1"/>
              </a:solidFill>
              <a:latin typeface="Arial" panose="020B0604020202020204" pitchFamily="34" charset="0"/>
              <a:cs typeface="Arial" panose="020B0604020202020204" pitchFamily="34" charset="0"/>
            </a:rPr>
            <a:t>2</a:t>
          </a:r>
          <a:endParaRPr lang="es-MX" sz="1600" dirty="0">
            <a:solidFill>
              <a:schemeClr val="tx1"/>
            </a:solidFill>
            <a:latin typeface="Arial" panose="020B0604020202020204" pitchFamily="34" charset="0"/>
            <a:cs typeface="Arial" panose="020B0604020202020204" pitchFamily="34" charset="0"/>
          </a:endParaRPr>
        </a:p>
      </dgm:t>
    </dgm:pt>
    <dgm:pt modelId="{C60B3B39-99BB-48B0-82EF-AF327E57EC00}" type="parTrans" cxnId="{3571F14C-2B44-474E-A9D7-2B6BA570B869}">
      <dgm:prSet/>
      <dgm:spPr/>
      <dgm:t>
        <a:bodyPr/>
        <a:lstStyle/>
        <a:p>
          <a:endParaRPr lang="es-MX" sz="1600">
            <a:latin typeface="Arial" panose="020B0604020202020204" pitchFamily="34" charset="0"/>
            <a:cs typeface="Arial" panose="020B0604020202020204" pitchFamily="34" charset="0"/>
          </a:endParaRPr>
        </a:p>
      </dgm:t>
    </dgm:pt>
    <dgm:pt modelId="{FF9EC2B2-1AEF-4E04-953F-4522786BECCE}" type="sibTrans" cxnId="{3571F14C-2B44-474E-A9D7-2B6BA570B869}">
      <dgm:prSet/>
      <dgm:spPr/>
      <dgm:t>
        <a:bodyPr/>
        <a:lstStyle/>
        <a:p>
          <a:endParaRPr lang="es-MX" sz="1600">
            <a:latin typeface="Arial" panose="020B0604020202020204" pitchFamily="34" charset="0"/>
            <a:cs typeface="Arial" panose="020B0604020202020204" pitchFamily="34" charset="0"/>
          </a:endParaRPr>
        </a:p>
      </dgm:t>
    </dgm:pt>
    <dgm:pt modelId="{D9E0888C-2CFE-48E4-8CFA-099C32445C9A}">
      <dgm:prSet phldrT="[Texto]" custT="1"/>
      <dgm:spPr/>
      <dgm:t>
        <a:bodyPr/>
        <a:lstStyle/>
        <a:p>
          <a:r>
            <a:rPr lang="es-MX" sz="1600" dirty="0">
              <a:latin typeface="Arial" panose="020B0604020202020204" pitchFamily="34" charset="0"/>
              <a:cs typeface="Arial" panose="020B0604020202020204" pitchFamily="34" charset="0"/>
            </a:rPr>
            <a:t>Participación en la producción de la vivienda</a:t>
          </a:r>
        </a:p>
      </dgm:t>
    </dgm:pt>
    <dgm:pt modelId="{7FE7D2A3-B90B-417D-86B6-E2078218F7EC}" type="parTrans" cxnId="{009C7344-98DC-46EC-AEA4-36B0E3BDAF6D}">
      <dgm:prSet/>
      <dgm:spPr/>
      <dgm:t>
        <a:bodyPr/>
        <a:lstStyle/>
        <a:p>
          <a:endParaRPr lang="es-MX" sz="1600">
            <a:latin typeface="Arial" panose="020B0604020202020204" pitchFamily="34" charset="0"/>
            <a:cs typeface="Arial" panose="020B0604020202020204" pitchFamily="34" charset="0"/>
          </a:endParaRPr>
        </a:p>
      </dgm:t>
    </dgm:pt>
    <dgm:pt modelId="{5CDD14EE-E8EB-43BE-A692-4F8782ACA6E2}" type="sibTrans" cxnId="{009C7344-98DC-46EC-AEA4-36B0E3BDAF6D}">
      <dgm:prSet/>
      <dgm:spPr/>
      <dgm:t>
        <a:bodyPr/>
        <a:lstStyle/>
        <a:p>
          <a:endParaRPr lang="es-MX" sz="1600">
            <a:latin typeface="Arial" panose="020B0604020202020204" pitchFamily="34" charset="0"/>
            <a:cs typeface="Arial" panose="020B0604020202020204" pitchFamily="34" charset="0"/>
          </a:endParaRPr>
        </a:p>
      </dgm:t>
    </dgm:pt>
    <dgm:pt modelId="{B0B6C768-321B-412F-801D-4431A6F39B0D}">
      <dgm:prSet phldrT="[Texto]" custT="1"/>
      <dgm:spPr>
        <a:solidFill>
          <a:srgbClr val="AFABAB"/>
        </a:solidFill>
      </dgm:spPr>
      <dgm:t>
        <a:bodyPr/>
        <a:lstStyle/>
        <a:p>
          <a:r>
            <a:rPr lang="es-MX" sz="1600" dirty="0">
              <a:solidFill>
                <a:schemeClr val="tx1"/>
              </a:solidFill>
              <a:latin typeface="Arial" panose="020B0604020202020204" pitchFamily="34" charset="0"/>
              <a:cs typeface="Arial" panose="020B0604020202020204" pitchFamily="34" charset="0"/>
            </a:rPr>
            <a:t>Adaptabilidad</a:t>
          </a:r>
          <a:r>
            <a:rPr lang="es-MX" sz="1600" baseline="30000" dirty="0">
              <a:solidFill>
                <a:schemeClr val="tx1"/>
              </a:solidFill>
              <a:latin typeface="Arial" panose="020B0604020202020204" pitchFamily="34" charset="0"/>
              <a:cs typeface="Arial" panose="020B0604020202020204" pitchFamily="34" charset="0"/>
            </a:rPr>
            <a:t>3</a:t>
          </a:r>
          <a:endParaRPr lang="es-MX" sz="1600" dirty="0">
            <a:solidFill>
              <a:schemeClr val="tx1"/>
            </a:solidFill>
            <a:latin typeface="Arial" panose="020B0604020202020204" pitchFamily="34" charset="0"/>
            <a:cs typeface="Arial" panose="020B0604020202020204" pitchFamily="34" charset="0"/>
          </a:endParaRPr>
        </a:p>
      </dgm:t>
    </dgm:pt>
    <dgm:pt modelId="{1274C710-CC1C-477F-8E39-ACB5ACA57BC7}" type="parTrans" cxnId="{EA03C10C-CD81-4CF4-91E5-7665E7363210}">
      <dgm:prSet/>
      <dgm:spPr/>
      <dgm:t>
        <a:bodyPr/>
        <a:lstStyle/>
        <a:p>
          <a:endParaRPr lang="es-MX" sz="1600">
            <a:latin typeface="Arial" panose="020B0604020202020204" pitchFamily="34" charset="0"/>
            <a:cs typeface="Arial" panose="020B0604020202020204" pitchFamily="34" charset="0"/>
          </a:endParaRPr>
        </a:p>
      </dgm:t>
    </dgm:pt>
    <dgm:pt modelId="{05B85DD4-011E-4C79-BED1-D7EEDF131401}" type="sibTrans" cxnId="{EA03C10C-CD81-4CF4-91E5-7665E7363210}">
      <dgm:prSet/>
      <dgm:spPr/>
      <dgm:t>
        <a:bodyPr/>
        <a:lstStyle/>
        <a:p>
          <a:endParaRPr lang="es-MX" sz="1600">
            <a:latin typeface="Arial" panose="020B0604020202020204" pitchFamily="34" charset="0"/>
            <a:cs typeface="Arial" panose="020B0604020202020204" pitchFamily="34" charset="0"/>
          </a:endParaRPr>
        </a:p>
      </dgm:t>
    </dgm:pt>
    <dgm:pt modelId="{5BB6C4E1-39E3-463C-8320-EF4FDEC48000}">
      <dgm:prSet phldrT="[Texto]" custT="1"/>
      <dgm:spPr/>
      <dgm:t>
        <a:bodyPr/>
        <a:lstStyle/>
        <a:p>
          <a:r>
            <a:rPr lang="es-MX" sz="1600" dirty="0">
              <a:latin typeface="Arial" panose="020B0604020202020204" pitchFamily="34" charset="0"/>
              <a:cs typeface="Arial" panose="020B0604020202020204" pitchFamily="34" charset="0"/>
            </a:rPr>
            <a:t>Considerando estilos de vida, los cambios asociados a la modernidad, las formas de empleo, los usos del tiempo y los espacios</a:t>
          </a:r>
        </a:p>
      </dgm:t>
    </dgm:pt>
    <dgm:pt modelId="{85181F8E-E5E4-404D-8B78-31210A18D033}" type="parTrans" cxnId="{A104B932-154B-4EFF-BE7B-D60E0B0901B5}">
      <dgm:prSet/>
      <dgm:spPr/>
      <dgm:t>
        <a:bodyPr/>
        <a:lstStyle/>
        <a:p>
          <a:endParaRPr lang="es-MX" sz="1600">
            <a:latin typeface="Arial" panose="020B0604020202020204" pitchFamily="34" charset="0"/>
            <a:cs typeface="Arial" panose="020B0604020202020204" pitchFamily="34" charset="0"/>
          </a:endParaRPr>
        </a:p>
      </dgm:t>
    </dgm:pt>
    <dgm:pt modelId="{FA5E6A2F-179B-4465-9F60-9EE8B9078FED}" type="sibTrans" cxnId="{A104B932-154B-4EFF-BE7B-D60E0B0901B5}">
      <dgm:prSet/>
      <dgm:spPr/>
      <dgm:t>
        <a:bodyPr/>
        <a:lstStyle/>
        <a:p>
          <a:endParaRPr lang="es-MX" sz="1600">
            <a:latin typeface="Arial" panose="020B0604020202020204" pitchFamily="34" charset="0"/>
            <a:cs typeface="Arial" panose="020B0604020202020204" pitchFamily="34" charset="0"/>
          </a:endParaRPr>
        </a:p>
      </dgm:t>
    </dgm:pt>
    <dgm:pt modelId="{1CDBAB74-1247-4E29-AA99-75D3CC5CB131}">
      <dgm:prSet phldrT="[Texto]" custT="1"/>
      <dgm:spPr>
        <a:solidFill>
          <a:srgbClr val="7EC6C4"/>
        </a:solidFill>
      </dgm:spPr>
      <dgm:t>
        <a:bodyPr/>
        <a:lstStyle/>
        <a:p>
          <a:r>
            <a:rPr lang="es-MX" sz="1600" dirty="0">
              <a:solidFill>
                <a:schemeClr val="tx1"/>
              </a:solidFill>
              <a:latin typeface="Arial" panose="020B0604020202020204" pitchFamily="34" charset="0"/>
              <a:cs typeface="Arial" panose="020B0604020202020204" pitchFamily="34" charset="0"/>
            </a:rPr>
            <a:t>Relaciones vecinales</a:t>
          </a:r>
        </a:p>
      </dgm:t>
    </dgm:pt>
    <dgm:pt modelId="{D82F7610-9E50-4B8B-B2B5-E610203F15A3}" type="parTrans" cxnId="{A2AED4FE-B52C-44DD-B8D6-4AE57A70E857}">
      <dgm:prSet/>
      <dgm:spPr/>
      <dgm:t>
        <a:bodyPr/>
        <a:lstStyle/>
        <a:p>
          <a:endParaRPr lang="es-MX" sz="1600">
            <a:latin typeface="Arial" panose="020B0604020202020204" pitchFamily="34" charset="0"/>
            <a:cs typeface="Arial" panose="020B0604020202020204" pitchFamily="34" charset="0"/>
          </a:endParaRPr>
        </a:p>
      </dgm:t>
    </dgm:pt>
    <dgm:pt modelId="{03A62018-97FE-49E0-AB91-6F63EA49A7E0}" type="sibTrans" cxnId="{A2AED4FE-B52C-44DD-B8D6-4AE57A70E857}">
      <dgm:prSet/>
      <dgm:spPr/>
      <dgm:t>
        <a:bodyPr/>
        <a:lstStyle/>
        <a:p>
          <a:endParaRPr lang="es-MX" sz="1600">
            <a:latin typeface="Arial" panose="020B0604020202020204" pitchFamily="34" charset="0"/>
            <a:cs typeface="Arial" panose="020B0604020202020204" pitchFamily="34" charset="0"/>
          </a:endParaRPr>
        </a:p>
      </dgm:t>
    </dgm:pt>
    <dgm:pt modelId="{AA33B1B3-B295-46D5-932C-749EE0164EFF}">
      <dgm:prSet phldrT="[Texto]" custT="1"/>
      <dgm:spPr/>
      <dgm:t>
        <a:bodyPr/>
        <a:lstStyle/>
        <a:p>
          <a:r>
            <a:rPr lang="es-MX" sz="1600" dirty="0">
              <a:latin typeface="Arial" panose="020B0604020202020204" pitchFamily="34" charset="0"/>
              <a:cs typeface="Arial" panose="020B0604020202020204" pitchFamily="34" charset="0"/>
            </a:rPr>
            <a:t>Conflictos inter-vecinales</a:t>
          </a:r>
        </a:p>
      </dgm:t>
    </dgm:pt>
    <dgm:pt modelId="{96270853-E5C9-4AF9-AA04-F2062536F0BD}" type="parTrans" cxnId="{0B60C582-094C-4227-B52F-8706DA79B6A7}">
      <dgm:prSet/>
      <dgm:spPr/>
      <dgm:t>
        <a:bodyPr/>
        <a:lstStyle/>
        <a:p>
          <a:endParaRPr lang="es-MX" sz="1600">
            <a:latin typeface="Arial" panose="020B0604020202020204" pitchFamily="34" charset="0"/>
            <a:cs typeface="Arial" panose="020B0604020202020204" pitchFamily="34" charset="0"/>
          </a:endParaRPr>
        </a:p>
      </dgm:t>
    </dgm:pt>
    <dgm:pt modelId="{996B563D-9049-40B0-8857-3E22DDCEE853}" type="sibTrans" cxnId="{0B60C582-094C-4227-B52F-8706DA79B6A7}">
      <dgm:prSet/>
      <dgm:spPr/>
      <dgm:t>
        <a:bodyPr/>
        <a:lstStyle/>
        <a:p>
          <a:endParaRPr lang="es-MX" sz="1600">
            <a:latin typeface="Arial" panose="020B0604020202020204" pitchFamily="34" charset="0"/>
            <a:cs typeface="Arial" panose="020B0604020202020204" pitchFamily="34" charset="0"/>
          </a:endParaRPr>
        </a:p>
      </dgm:t>
    </dgm:pt>
    <dgm:pt modelId="{717CC69F-FBB6-4C73-9350-0F53E7E4EA22}">
      <dgm:prSet phldrT="[Texto]" custT="1"/>
      <dgm:spPr>
        <a:solidFill>
          <a:srgbClr val="7EC6C4"/>
        </a:solidFill>
      </dgm:spPr>
      <dgm:t>
        <a:bodyPr/>
        <a:lstStyle/>
        <a:p>
          <a:r>
            <a:rPr lang="es-MX" sz="1600" dirty="0">
              <a:solidFill>
                <a:schemeClr val="tx1"/>
              </a:solidFill>
              <a:latin typeface="Arial" panose="020B0604020202020204" pitchFamily="34" charset="0"/>
              <a:cs typeface="Arial" panose="020B0604020202020204" pitchFamily="34" charset="0"/>
            </a:rPr>
            <a:t>Percepción de seguridad en el barrio</a:t>
          </a:r>
        </a:p>
      </dgm:t>
    </dgm:pt>
    <dgm:pt modelId="{460A1E31-BD66-4FF1-A1B1-426F0ACE614A}" type="parTrans" cxnId="{A111072D-3262-47D5-AEC7-E01D20243E3C}">
      <dgm:prSet/>
      <dgm:spPr/>
      <dgm:t>
        <a:bodyPr/>
        <a:lstStyle/>
        <a:p>
          <a:endParaRPr lang="es-MX" sz="1600">
            <a:latin typeface="Arial" panose="020B0604020202020204" pitchFamily="34" charset="0"/>
            <a:cs typeface="Arial" panose="020B0604020202020204" pitchFamily="34" charset="0"/>
          </a:endParaRPr>
        </a:p>
      </dgm:t>
    </dgm:pt>
    <dgm:pt modelId="{6F0E5B03-EF30-4758-B755-FABCC3620708}" type="sibTrans" cxnId="{A111072D-3262-47D5-AEC7-E01D20243E3C}">
      <dgm:prSet/>
      <dgm:spPr/>
      <dgm:t>
        <a:bodyPr/>
        <a:lstStyle/>
        <a:p>
          <a:endParaRPr lang="es-MX" sz="1600">
            <a:latin typeface="Arial" panose="020B0604020202020204" pitchFamily="34" charset="0"/>
            <a:cs typeface="Arial" panose="020B0604020202020204" pitchFamily="34" charset="0"/>
          </a:endParaRPr>
        </a:p>
      </dgm:t>
    </dgm:pt>
    <dgm:pt modelId="{BC0EFEDE-735C-4DD3-9601-5B690857F807}">
      <dgm:prSet phldrT="[Texto]" custT="1"/>
      <dgm:spPr/>
      <dgm:t>
        <a:bodyPr/>
        <a:lstStyle/>
        <a:p>
          <a:r>
            <a:rPr lang="es-MX" sz="1600" dirty="0">
              <a:latin typeface="Arial" panose="020B0604020202020204" pitchFamily="34" charset="0"/>
              <a:cs typeface="Arial" panose="020B0604020202020204" pitchFamily="34" charset="0"/>
            </a:rPr>
            <a:t>Percepción de seguridad en el entorno</a:t>
          </a:r>
        </a:p>
      </dgm:t>
    </dgm:pt>
    <dgm:pt modelId="{A60D554A-9F00-4E57-A09F-BF4D4822707F}" type="parTrans" cxnId="{3F21621A-BD05-4627-85C8-16D03701ABF5}">
      <dgm:prSet/>
      <dgm:spPr/>
      <dgm:t>
        <a:bodyPr/>
        <a:lstStyle/>
        <a:p>
          <a:endParaRPr lang="es-MX" sz="1600">
            <a:latin typeface="Arial" panose="020B0604020202020204" pitchFamily="34" charset="0"/>
            <a:cs typeface="Arial" panose="020B0604020202020204" pitchFamily="34" charset="0"/>
          </a:endParaRPr>
        </a:p>
      </dgm:t>
    </dgm:pt>
    <dgm:pt modelId="{CDD994CF-10DF-45B5-BA5C-8793CF545AFB}" type="sibTrans" cxnId="{3F21621A-BD05-4627-85C8-16D03701ABF5}">
      <dgm:prSet/>
      <dgm:spPr/>
      <dgm:t>
        <a:bodyPr/>
        <a:lstStyle/>
        <a:p>
          <a:endParaRPr lang="es-MX" sz="1600">
            <a:latin typeface="Arial" panose="020B0604020202020204" pitchFamily="34" charset="0"/>
            <a:cs typeface="Arial" panose="020B0604020202020204" pitchFamily="34" charset="0"/>
          </a:endParaRPr>
        </a:p>
      </dgm:t>
    </dgm:pt>
    <dgm:pt modelId="{4B46C613-5552-41DE-B51E-4301075FABCA}">
      <dgm:prSet phldrT="[Texto]" custT="1"/>
      <dgm:spPr/>
      <dgm:t>
        <a:bodyPr/>
        <a:lstStyle/>
        <a:p>
          <a:r>
            <a:rPr lang="es-MX" sz="1600" dirty="0">
              <a:latin typeface="Arial" panose="020B0604020202020204" pitchFamily="34" charset="0"/>
              <a:cs typeface="Arial" panose="020B0604020202020204" pitchFamily="34" charset="0"/>
            </a:rPr>
            <a:t>Prácticas sociales asociadas a la inseguridad (incluyendo distribución de drogas, pandillerismo, etc.)</a:t>
          </a:r>
        </a:p>
      </dgm:t>
    </dgm:pt>
    <dgm:pt modelId="{9F7D0C5F-9793-4681-B5F7-C9B60E34910A}" type="parTrans" cxnId="{43F7D176-7EA1-44AA-B08A-2DE92CC1A781}">
      <dgm:prSet/>
      <dgm:spPr/>
      <dgm:t>
        <a:bodyPr/>
        <a:lstStyle/>
        <a:p>
          <a:endParaRPr lang="es-MX" sz="1600">
            <a:latin typeface="Arial" panose="020B0604020202020204" pitchFamily="34" charset="0"/>
            <a:cs typeface="Arial" panose="020B0604020202020204" pitchFamily="34" charset="0"/>
          </a:endParaRPr>
        </a:p>
      </dgm:t>
    </dgm:pt>
    <dgm:pt modelId="{2B2B9CCF-720D-4C67-BED4-0DF07998AAEC}" type="sibTrans" cxnId="{43F7D176-7EA1-44AA-B08A-2DE92CC1A781}">
      <dgm:prSet/>
      <dgm:spPr/>
      <dgm:t>
        <a:bodyPr/>
        <a:lstStyle/>
        <a:p>
          <a:endParaRPr lang="es-MX" sz="1600">
            <a:latin typeface="Arial" panose="020B0604020202020204" pitchFamily="34" charset="0"/>
            <a:cs typeface="Arial" panose="020B0604020202020204" pitchFamily="34" charset="0"/>
          </a:endParaRPr>
        </a:p>
      </dgm:t>
    </dgm:pt>
    <dgm:pt modelId="{AC9668DC-25FB-491C-A80F-7AE8107DAAE3}">
      <dgm:prSet phldrT="[Texto]" custT="1"/>
      <dgm:spPr/>
      <dgm:t>
        <a:bodyPr/>
        <a:lstStyle/>
        <a:p>
          <a:r>
            <a:rPr lang="es-MX" sz="1600" dirty="0">
              <a:latin typeface="Arial" panose="020B0604020202020204" pitchFamily="34" charset="0"/>
              <a:cs typeface="Arial" panose="020B0604020202020204" pitchFamily="34" charset="0"/>
            </a:rPr>
            <a:t>Confianza en las autoridades</a:t>
          </a:r>
        </a:p>
      </dgm:t>
    </dgm:pt>
    <dgm:pt modelId="{D280A5B1-B998-43CE-A9D6-7C7D90844A8F}" type="parTrans" cxnId="{1B6D00F2-26F2-4303-B69C-F20426D696C1}">
      <dgm:prSet/>
      <dgm:spPr/>
      <dgm:t>
        <a:bodyPr/>
        <a:lstStyle/>
        <a:p>
          <a:endParaRPr lang="es-MX" sz="1600">
            <a:latin typeface="Arial" panose="020B0604020202020204" pitchFamily="34" charset="0"/>
            <a:cs typeface="Arial" panose="020B0604020202020204" pitchFamily="34" charset="0"/>
          </a:endParaRPr>
        </a:p>
      </dgm:t>
    </dgm:pt>
    <dgm:pt modelId="{B69A1026-D5E0-467B-B7F0-5F775300ECC4}" type="sibTrans" cxnId="{1B6D00F2-26F2-4303-B69C-F20426D696C1}">
      <dgm:prSet/>
      <dgm:spPr/>
      <dgm:t>
        <a:bodyPr/>
        <a:lstStyle/>
        <a:p>
          <a:endParaRPr lang="es-MX" sz="1600">
            <a:latin typeface="Arial" panose="020B0604020202020204" pitchFamily="34" charset="0"/>
            <a:cs typeface="Arial" panose="020B0604020202020204" pitchFamily="34" charset="0"/>
          </a:endParaRPr>
        </a:p>
      </dgm:t>
    </dgm:pt>
    <dgm:pt modelId="{EAF60932-52D4-4BC6-B0BD-9B8B7AD37C3D}">
      <dgm:prSet phldrT="[Texto]" custT="1"/>
      <dgm:spPr/>
      <dgm:t>
        <a:bodyPr/>
        <a:lstStyle/>
        <a:p>
          <a:r>
            <a:rPr lang="es-MX" sz="1600" dirty="0">
              <a:latin typeface="Arial" panose="020B0604020202020204" pitchFamily="34" charset="0"/>
              <a:cs typeface="Arial" panose="020B0604020202020204" pitchFamily="34" charset="0"/>
            </a:rPr>
            <a:t>Estrategias de seguridad barrial no institucionalizadas</a:t>
          </a:r>
        </a:p>
      </dgm:t>
    </dgm:pt>
    <dgm:pt modelId="{3DACB37E-8531-49CC-B28A-82B74B789B83}" type="parTrans" cxnId="{EAC57747-9BF3-4CDB-98FB-494120B2AAD6}">
      <dgm:prSet/>
      <dgm:spPr/>
      <dgm:t>
        <a:bodyPr/>
        <a:lstStyle/>
        <a:p>
          <a:endParaRPr lang="es-MX" sz="1600">
            <a:latin typeface="Arial" panose="020B0604020202020204" pitchFamily="34" charset="0"/>
            <a:cs typeface="Arial" panose="020B0604020202020204" pitchFamily="34" charset="0"/>
          </a:endParaRPr>
        </a:p>
      </dgm:t>
    </dgm:pt>
    <dgm:pt modelId="{A498839E-D693-40BF-AAA2-E9292BD0309D}" type="sibTrans" cxnId="{EAC57747-9BF3-4CDB-98FB-494120B2AAD6}">
      <dgm:prSet/>
      <dgm:spPr/>
      <dgm:t>
        <a:bodyPr/>
        <a:lstStyle/>
        <a:p>
          <a:endParaRPr lang="es-MX" sz="1600">
            <a:latin typeface="Arial" panose="020B0604020202020204" pitchFamily="34" charset="0"/>
            <a:cs typeface="Arial" panose="020B0604020202020204" pitchFamily="34" charset="0"/>
          </a:endParaRPr>
        </a:p>
      </dgm:t>
    </dgm:pt>
    <dgm:pt modelId="{A6857C16-ECA3-4AE1-BFCC-0825E77334FD}">
      <dgm:prSet phldrT="[Texto]" custT="1"/>
      <dgm:spPr/>
      <dgm:t>
        <a:bodyPr/>
        <a:lstStyle/>
        <a:p>
          <a:r>
            <a:rPr lang="es-MX" sz="1600" dirty="0">
              <a:latin typeface="Arial" panose="020B0604020202020204" pitchFamily="34" charset="0"/>
              <a:cs typeface="Arial" panose="020B0604020202020204" pitchFamily="34" charset="0"/>
            </a:rPr>
            <a:t>Satisfacción con la seguridad ciudadana</a:t>
          </a:r>
        </a:p>
      </dgm:t>
    </dgm:pt>
    <dgm:pt modelId="{EFEB4ECB-8A1C-49D5-A387-611512B963B3}" type="parTrans" cxnId="{341FFE34-101F-4767-A886-E0904D23F72B}">
      <dgm:prSet/>
      <dgm:spPr/>
      <dgm:t>
        <a:bodyPr/>
        <a:lstStyle/>
        <a:p>
          <a:endParaRPr lang="es-MX" sz="1600">
            <a:latin typeface="Arial" panose="020B0604020202020204" pitchFamily="34" charset="0"/>
            <a:cs typeface="Arial" panose="020B0604020202020204" pitchFamily="34" charset="0"/>
          </a:endParaRPr>
        </a:p>
      </dgm:t>
    </dgm:pt>
    <dgm:pt modelId="{4769C53E-7CCF-4C0A-9EBB-F2B71809282B}" type="sibTrans" cxnId="{341FFE34-101F-4767-A886-E0904D23F72B}">
      <dgm:prSet/>
      <dgm:spPr/>
      <dgm:t>
        <a:bodyPr/>
        <a:lstStyle/>
        <a:p>
          <a:endParaRPr lang="es-MX" sz="1600">
            <a:latin typeface="Arial" panose="020B0604020202020204" pitchFamily="34" charset="0"/>
            <a:cs typeface="Arial" panose="020B0604020202020204" pitchFamily="34" charset="0"/>
          </a:endParaRPr>
        </a:p>
      </dgm:t>
    </dgm:pt>
    <dgm:pt modelId="{672A1A55-1041-4141-B43D-889187C841C0}">
      <dgm:prSet phldrT="[Texto]" custT="1"/>
      <dgm:spPr>
        <a:solidFill>
          <a:srgbClr val="7EC6C4"/>
        </a:solidFill>
      </dgm:spPr>
      <dgm:t>
        <a:bodyPr/>
        <a:lstStyle/>
        <a:p>
          <a:r>
            <a:rPr lang="es-MX" sz="1600" dirty="0">
              <a:solidFill>
                <a:schemeClr val="tx1"/>
              </a:solidFill>
              <a:latin typeface="Arial" panose="020B0604020202020204" pitchFamily="34" charset="0"/>
              <a:cs typeface="Arial" panose="020B0604020202020204" pitchFamily="34" charset="0"/>
            </a:rPr>
            <a:t>Satisfacción con el vecindario</a:t>
          </a:r>
        </a:p>
      </dgm:t>
    </dgm:pt>
    <dgm:pt modelId="{A4893B4C-B216-47F8-93DE-293EED2B7110}" type="parTrans" cxnId="{A10F20F1-CEA0-482F-8534-AC83E9B037C2}">
      <dgm:prSet/>
      <dgm:spPr/>
      <dgm:t>
        <a:bodyPr/>
        <a:lstStyle/>
        <a:p>
          <a:endParaRPr lang="es-MX" sz="1600">
            <a:latin typeface="Arial" panose="020B0604020202020204" pitchFamily="34" charset="0"/>
            <a:cs typeface="Arial" panose="020B0604020202020204" pitchFamily="34" charset="0"/>
          </a:endParaRPr>
        </a:p>
      </dgm:t>
    </dgm:pt>
    <dgm:pt modelId="{A22EB91C-080A-4A07-A003-BB84BE779B43}" type="sibTrans" cxnId="{A10F20F1-CEA0-482F-8534-AC83E9B037C2}">
      <dgm:prSet/>
      <dgm:spPr/>
      <dgm:t>
        <a:bodyPr/>
        <a:lstStyle/>
        <a:p>
          <a:endParaRPr lang="es-MX" sz="1600">
            <a:latin typeface="Arial" panose="020B0604020202020204" pitchFamily="34" charset="0"/>
            <a:cs typeface="Arial" panose="020B0604020202020204" pitchFamily="34" charset="0"/>
          </a:endParaRPr>
        </a:p>
      </dgm:t>
    </dgm:pt>
    <dgm:pt modelId="{C3DB6AF5-413C-4E61-B094-EEEB38328B89}" type="pres">
      <dgm:prSet presAssocID="{FFD3558B-7C74-402D-8475-1412CF0141C2}" presName="linear" presStyleCnt="0">
        <dgm:presLayoutVars>
          <dgm:animLvl val="lvl"/>
          <dgm:resizeHandles val="exact"/>
        </dgm:presLayoutVars>
      </dgm:prSet>
      <dgm:spPr/>
    </dgm:pt>
    <dgm:pt modelId="{01998FE9-2A32-468A-98E1-BAFEDAEDB68A}" type="pres">
      <dgm:prSet presAssocID="{8643A369-B48A-45AE-BA56-155C203BF061}" presName="parentText" presStyleLbl="node1" presStyleIdx="0" presStyleCnt="5">
        <dgm:presLayoutVars>
          <dgm:chMax val="0"/>
          <dgm:bulletEnabled val="1"/>
        </dgm:presLayoutVars>
      </dgm:prSet>
      <dgm:spPr/>
    </dgm:pt>
    <dgm:pt modelId="{7766F0E5-B50A-4CC9-B590-657FAFC274F9}" type="pres">
      <dgm:prSet presAssocID="{8643A369-B48A-45AE-BA56-155C203BF061}" presName="childText" presStyleLbl="revTx" presStyleIdx="0" presStyleCnt="4">
        <dgm:presLayoutVars>
          <dgm:bulletEnabled val="1"/>
        </dgm:presLayoutVars>
      </dgm:prSet>
      <dgm:spPr/>
    </dgm:pt>
    <dgm:pt modelId="{2C983FDB-71AB-4DAF-A0FD-96976F9A5A90}" type="pres">
      <dgm:prSet presAssocID="{B0B6C768-321B-412F-801D-4431A6F39B0D}" presName="parentText" presStyleLbl="node1" presStyleIdx="1" presStyleCnt="5">
        <dgm:presLayoutVars>
          <dgm:chMax val="0"/>
          <dgm:bulletEnabled val="1"/>
        </dgm:presLayoutVars>
      </dgm:prSet>
      <dgm:spPr/>
    </dgm:pt>
    <dgm:pt modelId="{9EDA8CCB-AE1C-447B-B2AF-CA2C5EB553AA}" type="pres">
      <dgm:prSet presAssocID="{B0B6C768-321B-412F-801D-4431A6F39B0D}" presName="childText" presStyleLbl="revTx" presStyleIdx="1" presStyleCnt="4">
        <dgm:presLayoutVars>
          <dgm:bulletEnabled val="1"/>
        </dgm:presLayoutVars>
      </dgm:prSet>
      <dgm:spPr/>
    </dgm:pt>
    <dgm:pt modelId="{F51DB248-4353-48F2-A401-C328DBE56247}" type="pres">
      <dgm:prSet presAssocID="{1CDBAB74-1247-4E29-AA99-75D3CC5CB131}" presName="parentText" presStyleLbl="node1" presStyleIdx="2" presStyleCnt="5">
        <dgm:presLayoutVars>
          <dgm:chMax val="0"/>
          <dgm:bulletEnabled val="1"/>
        </dgm:presLayoutVars>
      </dgm:prSet>
      <dgm:spPr/>
    </dgm:pt>
    <dgm:pt modelId="{AD0A793E-5B95-48A3-B581-D5EAF86417D6}" type="pres">
      <dgm:prSet presAssocID="{1CDBAB74-1247-4E29-AA99-75D3CC5CB131}" presName="childText" presStyleLbl="revTx" presStyleIdx="2" presStyleCnt="4">
        <dgm:presLayoutVars>
          <dgm:bulletEnabled val="1"/>
        </dgm:presLayoutVars>
      </dgm:prSet>
      <dgm:spPr/>
    </dgm:pt>
    <dgm:pt modelId="{52ED245A-4EA9-46C3-8FB6-EE9E834DE330}" type="pres">
      <dgm:prSet presAssocID="{717CC69F-FBB6-4C73-9350-0F53E7E4EA22}" presName="parentText" presStyleLbl="node1" presStyleIdx="3" presStyleCnt="5">
        <dgm:presLayoutVars>
          <dgm:chMax val="0"/>
          <dgm:bulletEnabled val="1"/>
        </dgm:presLayoutVars>
      </dgm:prSet>
      <dgm:spPr/>
    </dgm:pt>
    <dgm:pt modelId="{474EF67C-1E8E-41A8-924E-E295AC631187}" type="pres">
      <dgm:prSet presAssocID="{717CC69F-FBB6-4C73-9350-0F53E7E4EA22}" presName="childText" presStyleLbl="revTx" presStyleIdx="3" presStyleCnt="4">
        <dgm:presLayoutVars>
          <dgm:bulletEnabled val="1"/>
        </dgm:presLayoutVars>
      </dgm:prSet>
      <dgm:spPr/>
    </dgm:pt>
    <dgm:pt modelId="{9090F412-4367-4BBE-AC3D-587040CBDCE9}" type="pres">
      <dgm:prSet presAssocID="{672A1A55-1041-4141-B43D-889187C841C0}" presName="parentText" presStyleLbl="node1" presStyleIdx="4" presStyleCnt="5">
        <dgm:presLayoutVars>
          <dgm:chMax val="0"/>
          <dgm:bulletEnabled val="1"/>
        </dgm:presLayoutVars>
      </dgm:prSet>
      <dgm:spPr/>
    </dgm:pt>
  </dgm:ptLst>
  <dgm:cxnLst>
    <dgm:cxn modelId="{EA03C10C-CD81-4CF4-91E5-7665E7363210}" srcId="{FFD3558B-7C74-402D-8475-1412CF0141C2}" destId="{B0B6C768-321B-412F-801D-4431A6F39B0D}" srcOrd="1" destOrd="0" parTransId="{1274C710-CC1C-477F-8E39-ACB5ACA57BC7}" sibTransId="{05B85DD4-011E-4C79-BED1-D7EEDF131401}"/>
    <dgm:cxn modelId="{3F21621A-BD05-4627-85C8-16D03701ABF5}" srcId="{717CC69F-FBB6-4C73-9350-0F53E7E4EA22}" destId="{BC0EFEDE-735C-4DD3-9601-5B690857F807}" srcOrd="0" destOrd="0" parTransId="{A60D554A-9F00-4E57-A09F-BF4D4822707F}" sibTransId="{CDD994CF-10DF-45B5-BA5C-8793CF545AFB}"/>
    <dgm:cxn modelId="{4E216B20-8924-46BB-B7E2-01C35E415EFC}" type="presOf" srcId="{4B46C613-5552-41DE-B51E-4301075FABCA}" destId="{474EF67C-1E8E-41A8-924E-E295AC631187}" srcOrd="0" destOrd="1" presId="urn:microsoft.com/office/officeart/2005/8/layout/vList2"/>
    <dgm:cxn modelId="{16C5CC24-57DF-4429-8256-9351D634C9F7}" type="presOf" srcId="{717CC69F-FBB6-4C73-9350-0F53E7E4EA22}" destId="{52ED245A-4EA9-46C3-8FB6-EE9E834DE330}" srcOrd="0" destOrd="0" presId="urn:microsoft.com/office/officeart/2005/8/layout/vList2"/>
    <dgm:cxn modelId="{B8888D29-3D3F-4290-B6F8-3649B210F1A3}" type="presOf" srcId="{BC0EFEDE-735C-4DD3-9601-5B690857F807}" destId="{474EF67C-1E8E-41A8-924E-E295AC631187}" srcOrd="0" destOrd="0" presId="urn:microsoft.com/office/officeart/2005/8/layout/vList2"/>
    <dgm:cxn modelId="{DFB3F12A-B115-4503-957E-3787F3FB71FF}" type="presOf" srcId="{8643A369-B48A-45AE-BA56-155C203BF061}" destId="{01998FE9-2A32-468A-98E1-BAFEDAEDB68A}" srcOrd="0" destOrd="0" presId="urn:microsoft.com/office/officeart/2005/8/layout/vList2"/>
    <dgm:cxn modelId="{A111072D-3262-47D5-AEC7-E01D20243E3C}" srcId="{FFD3558B-7C74-402D-8475-1412CF0141C2}" destId="{717CC69F-FBB6-4C73-9350-0F53E7E4EA22}" srcOrd="3" destOrd="0" parTransId="{460A1E31-BD66-4FF1-A1B1-426F0ACE614A}" sibTransId="{6F0E5B03-EF30-4758-B755-FABCC3620708}"/>
    <dgm:cxn modelId="{414B522D-D66D-43B5-B3E6-BA566823945E}" type="presOf" srcId="{A6857C16-ECA3-4AE1-BFCC-0825E77334FD}" destId="{474EF67C-1E8E-41A8-924E-E295AC631187}" srcOrd="0" destOrd="4" presId="urn:microsoft.com/office/officeart/2005/8/layout/vList2"/>
    <dgm:cxn modelId="{A104B932-154B-4EFF-BE7B-D60E0B0901B5}" srcId="{B0B6C768-321B-412F-801D-4431A6F39B0D}" destId="{5BB6C4E1-39E3-463C-8320-EF4FDEC48000}" srcOrd="0" destOrd="0" parTransId="{85181F8E-E5E4-404D-8B78-31210A18D033}" sibTransId="{FA5E6A2F-179B-4465-9F60-9EE8B9078FED}"/>
    <dgm:cxn modelId="{341FFE34-101F-4767-A886-E0904D23F72B}" srcId="{717CC69F-FBB6-4C73-9350-0F53E7E4EA22}" destId="{A6857C16-ECA3-4AE1-BFCC-0825E77334FD}" srcOrd="4" destOrd="0" parTransId="{EFEB4ECB-8A1C-49D5-A387-611512B963B3}" sibTransId="{4769C53E-7CCF-4C0A-9EBB-F2B71809282B}"/>
    <dgm:cxn modelId="{9A7C485B-4BBD-46E2-9693-26921A587F5F}" type="presOf" srcId="{AA33B1B3-B295-46D5-932C-749EE0164EFF}" destId="{AD0A793E-5B95-48A3-B581-D5EAF86417D6}" srcOrd="0" destOrd="0" presId="urn:microsoft.com/office/officeart/2005/8/layout/vList2"/>
    <dgm:cxn modelId="{009C7344-98DC-46EC-AEA4-36B0E3BDAF6D}" srcId="{8643A369-B48A-45AE-BA56-155C203BF061}" destId="{D9E0888C-2CFE-48E4-8CFA-099C32445C9A}" srcOrd="0" destOrd="0" parTransId="{7FE7D2A3-B90B-417D-86B6-E2078218F7EC}" sibTransId="{5CDD14EE-E8EB-43BE-A692-4F8782ACA6E2}"/>
    <dgm:cxn modelId="{EAC57747-9BF3-4CDB-98FB-494120B2AAD6}" srcId="{717CC69F-FBB6-4C73-9350-0F53E7E4EA22}" destId="{EAF60932-52D4-4BC6-B0BD-9B8B7AD37C3D}" srcOrd="3" destOrd="0" parTransId="{3DACB37E-8531-49CC-B28A-82B74B789B83}" sibTransId="{A498839E-D693-40BF-AAA2-E9292BD0309D}"/>
    <dgm:cxn modelId="{3571F14C-2B44-474E-A9D7-2B6BA570B869}" srcId="{FFD3558B-7C74-402D-8475-1412CF0141C2}" destId="{8643A369-B48A-45AE-BA56-155C203BF061}" srcOrd="0" destOrd="0" parTransId="{C60B3B39-99BB-48B0-82EF-AF327E57EC00}" sibTransId="{FF9EC2B2-1AEF-4E04-953F-4522786BECCE}"/>
    <dgm:cxn modelId="{EF416A4D-710A-4457-ABB5-F0731AC09696}" type="presOf" srcId="{5BB6C4E1-39E3-463C-8320-EF4FDEC48000}" destId="{9EDA8CCB-AE1C-447B-B2AF-CA2C5EB553AA}" srcOrd="0" destOrd="0" presId="urn:microsoft.com/office/officeart/2005/8/layout/vList2"/>
    <dgm:cxn modelId="{43F7D176-7EA1-44AA-B08A-2DE92CC1A781}" srcId="{717CC69F-FBB6-4C73-9350-0F53E7E4EA22}" destId="{4B46C613-5552-41DE-B51E-4301075FABCA}" srcOrd="1" destOrd="0" parTransId="{9F7D0C5F-9793-4681-B5F7-C9B60E34910A}" sibTransId="{2B2B9CCF-720D-4C67-BED4-0DF07998AAEC}"/>
    <dgm:cxn modelId="{89DB5C59-DCE3-422D-8358-D1470F7ADA3C}" type="presOf" srcId="{AC9668DC-25FB-491C-A80F-7AE8107DAAE3}" destId="{474EF67C-1E8E-41A8-924E-E295AC631187}" srcOrd="0" destOrd="2" presId="urn:microsoft.com/office/officeart/2005/8/layout/vList2"/>
    <dgm:cxn modelId="{0B60C582-094C-4227-B52F-8706DA79B6A7}" srcId="{1CDBAB74-1247-4E29-AA99-75D3CC5CB131}" destId="{AA33B1B3-B295-46D5-932C-749EE0164EFF}" srcOrd="0" destOrd="0" parTransId="{96270853-E5C9-4AF9-AA04-F2062536F0BD}" sibTransId="{996B563D-9049-40B0-8857-3E22DDCEE853}"/>
    <dgm:cxn modelId="{6A77D78A-D57F-4ACB-82C5-068C66E9A527}" type="presOf" srcId="{672A1A55-1041-4141-B43D-889187C841C0}" destId="{9090F412-4367-4BBE-AC3D-587040CBDCE9}" srcOrd="0" destOrd="0" presId="urn:microsoft.com/office/officeart/2005/8/layout/vList2"/>
    <dgm:cxn modelId="{DF1AA9A0-C924-41EF-A374-22E82AF98AFB}" type="presOf" srcId="{EAF60932-52D4-4BC6-B0BD-9B8B7AD37C3D}" destId="{474EF67C-1E8E-41A8-924E-E295AC631187}" srcOrd="0" destOrd="3" presId="urn:microsoft.com/office/officeart/2005/8/layout/vList2"/>
    <dgm:cxn modelId="{6DAA80A1-6F86-4FEE-87AA-0BF1FDD28E73}" type="presOf" srcId="{D9E0888C-2CFE-48E4-8CFA-099C32445C9A}" destId="{7766F0E5-B50A-4CC9-B590-657FAFC274F9}" srcOrd="0" destOrd="0" presId="urn:microsoft.com/office/officeart/2005/8/layout/vList2"/>
    <dgm:cxn modelId="{F7E10FAB-15EC-47D3-8BC7-9C383BAE1D94}" type="presOf" srcId="{FFD3558B-7C74-402D-8475-1412CF0141C2}" destId="{C3DB6AF5-413C-4E61-B094-EEEB38328B89}" srcOrd="0" destOrd="0" presId="urn:microsoft.com/office/officeart/2005/8/layout/vList2"/>
    <dgm:cxn modelId="{7384BDB1-0E2E-4935-93C7-DF07762DAA21}" type="presOf" srcId="{B0B6C768-321B-412F-801D-4431A6F39B0D}" destId="{2C983FDB-71AB-4DAF-A0FD-96976F9A5A90}" srcOrd="0" destOrd="0" presId="urn:microsoft.com/office/officeart/2005/8/layout/vList2"/>
    <dgm:cxn modelId="{71037AC5-E588-4204-B557-4C739250CA24}" type="presOf" srcId="{1CDBAB74-1247-4E29-AA99-75D3CC5CB131}" destId="{F51DB248-4353-48F2-A401-C328DBE56247}" srcOrd="0" destOrd="0" presId="urn:microsoft.com/office/officeart/2005/8/layout/vList2"/>
    <dgm:cxn modelId="{A10F20F1-CEA0-482F-8534-AC83E9B037C2}" srcId="{FFD3558B-7C74-402D-8475-1412CF0141C2}" destId="{672A1A55-1041-4141-B43D-889187C841C0}" srcOrd="4" destOrd="0" parTransId="{A4893B4C-B216-47F8-93DE-293EED2B7110}" sibTransId="{A22EB91C-080A-4A07-A003-BB84BE779B43}"/>
    <dgm:cxn modelId="{1B6D00F2-26F2-4303-B69C-F20426D696C1}" srcId="{717CC69F-FBB6-4C73-9350-0F53E7E4EA22}" destId="{AC9668DC-25FB-491C-A80F-7AE8107DAAE3}" srcOrd="2" destOrd="0" parTransId="{D280A5B1-B998-43CE-A9D6-7C7D90844A8F}" sibTransId="{B69A1026-D5E0-467B-B7F0-5F775300ECC4}"/>
    <dgm:cxn modelId="{A2AED4FE-B52C-44DD-B8D6-4AE57A70E857}" srcId="{FFD3558B-7C74-402D-8475-1412CF0141C2}" destId="{1CDBAB74-1247-4E29-AA99-75D3CC5CB131}" srcOrd="2" destOrd="0" parTransId="{D82F7610-9E50-4B8B-B2B5-E610203F15A3}" sibTransId="{03A62018-97FE-49E0-AB91-6F63EA49A7E0}"/>
    <dgm:cxn modelId="{A0415F7F-72AF-45AD-A337-EB6EB5096D94}" type="presParOf" srcId="{C3DB6AF5-413C-4E61-B094-EEEB38328B89}" destId="{01998FE9-2A32-468A-98E1-BAFEDAEDB68A}" srcOrd="0" destOrd="0" presId="urn:microsoft.com/office/officeart/2005/8/layout/vList2"/>
    <dgm:cxn modelId="{ADDBCB63-32AC-4897-BC27-330D9E802881}" type="presParOf" srcId="{C3DB6AF5-413C-4E61-B094-EEEB38328B89}" destId="{7766F0E5-B50A-4CC9-B590-657FAFC274F9}" srcOrd="1" destOrd="0" presId="urn:microsoft.com/office/officeart/2005/8/layout/vList2"/>
    <dgm:cxn modelId="{91E27F67-5E03-424A-8827-C86F821A6B26}" type="presParOf" srcId="{C3DB6AF5-413C-4E61-B094-EEEB38328B89}" destId="{2C983FDB-71AB-4DAF-A0FD-96976F9A5A90}" srcOrd="2" destOrd="0" presId="urn:microsoft.com/office/officeart/2005/8/layout/vList2"/>
    <dgm:cxn modelId="{4A84D618-3DC2-46CF-89DA-96B696F65D7D}" type="presParOf" srcId="{C3DB6AF5-413C-4E61-B094-EEEB38328B89}" destId="{9EDA8CCB-AE1C-447B-B2AF-CA2C5EB553AA}" srcOrd="3" destOrd="0" presId="urn:microsoft.com/office/officeart/2005/8/layout/vList2"/>
    <dgm:cxn modelId="{799B7739-B953-4980-8E36-BF74054724B5}" type="presParOf" srcId="{C3DB6AF5-413C-4E61-B094-EEEB38328B89}" destId="{F51DB248-4353-48F2-A401-C328DBE56247}" srcOrd="4" destOrd="0" presId="urn:microsoft.com/office/officeart/2005/8/layout/vList2"/>
    <dgm:cxn modelId="{593B70B2-56EA-4A3D-B205-A0387C50EC3B}" type="presParOf" srcId="{C3DB6AF5-413C-4E61-B094-EEEB38328B89}" destId="{AD0A793E-5B95-48A3-B581-D5EAF86417D6}" srcOrd="5" destOrd="0" presId="urn:microsoft.com/office/officeart/2005/8/layout/vList2"/>
    <dgm:cxn modelId="{D4142DB5-806D-4925-9372-EE75E72571B3}" type="presParOf" srcId="{C3DB6AF5-413C-4E61-B094-EEEB38328B89}" destId="{52ED245A-4EA9-46C3-8FB6-EE9E834DE330}" srcOrd="6" destOrd="0" presId="urn:microsoft.com/office/officeart/2005/8/layout/vList2"/>
    <dgm:cxn modelId="{0B195E19-54D0-4CEA-A0D7-10747EF772C7}" type="presParOf" srcId="{C3DB6AF5-413C-4E61-B094-EEEB38328B89}" destId="{474EF67C-1E8E-41A8-924E-E295AC631187}" srcOrd="7" destOrd="0" presId="urn:microsoft.com/office/officeart/2005/8/layout/vList2"/>
    <dgm:cxn modelId="{4DAFE2C6-6628-49E6-8DDA-200AD2D7C247}" type="presParOf" srcId="{C3DB6AF5-413C-4E61-B094-EEEB38328B89}" destId="{9090F412-4367-4BBE-AC3D-587040CBDCE9}" srcOrd="8" destOrd="0" presId="urn:microsoft.com/office/officeart/2005/8/layout/vList2"/>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C70ADB-AC5D-4AAB-AE35-804FBB220638}">
      <dsp:nvSpPr>
        <dsp:cNvPr id="0" name=""/>
        <dsp:cNvSpPr/>
      </dsp:nvSpPr>
      <dsp:spPr>
        <a:xfrm>
          <a:off x="0" y="379624"/>
          <a:ext cx="10848528" cy="2154600"/>
        </a:xfrm>
        <a:prstGeom prst="rect">
          <a:avLst/>
        </a:prstGeom>
        <a:solidFill>
          <a:schemeClr val="lt1">
            <a:alpha val="90000"/>
            <a:hueOff val="0"/>
            <a:satOff val="0"/>
            <a:lumOff val="0"/>
            <a:alphaOff val="0"/>
          </a:schemeClr>
        </a:solidFill>
        <a:ln w="12700" cap="flat" cmpd="sng" algn="ctr">
          <a:solidFill>
            <a:srgbClr val="469999"/>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41966" tIns="395732" rIns="841966" bIns="135128" numCol="1" spcCol="1270" anchor="t" anchorCtr="0">
          <a:noAutofit/>
        </a:bodyPr>
        <a:lstStyle/>
        <a:p>
          <a:pPr marL="171450" lvl="1" indent="-171450" algn="l" defTabSz="844550">
            <a:lnSpc>
              <a:spcPct val="90000"/>
            </a:lnSpc>
            <a:spcBef>
              <a:spcPct val="0"/>
            </a:spcBef>
            <a:spcAft>
              <a:spcPct val="15000"/>
            </a:spcAft>
            <a:buChar char="•"/>
          </a:pPr>
          <a:r>
            <a:rPr lang="es-MX" sz="1900" kern="1200" dirty="0">
              <a:latin typeface="Arial" panose="020B0604020202020204" pitchFamily="34" charset="0"/>
              <a:cs typeface="Arial" panose="020B0604020202020204" pitchFamily="34" charset="0"/>
            </a:rPr>
            <a:t>Oferta de vivienda para los sectores de la población de menores ingresos</a:t>
          </a:r>
        </a:p>
        <a:p>
          <a:pPr marL="171450" lvl="1" indent="-171450" algn="l" defTabSz="844550">
            <a:lnSpc>
              <a:spcPct val="90000"/>
            </a:lnSpc>
            <a:spcBef>
              <a:spcPct val="0"/>
            </a:spcBef>
            <a:spcAft>
              <a:spcPct val="15000"/>
            </a:spcAft>
            <a:buChar char="•"/>
          </a:pPr>
          <a:r>
            <a:rPr lang="es-MX" sz="1900" kern="1200" dirty="0">
              <a:latin typeface="Arial" panose="020B0604020202020204" pitchFamily="34" charset="0"/>
              <a:cs typeface="Arial" panose="020B0604020202020204" pitchFamily="34" charset="0"/>
            </a:rPr>
            <a:t>Costos de adquisición o arrendamiento asequibles con relación a los ingresos de los distintos grupos sociales</a:t>
          </a:r>
        </a:p>
        <a:p>
          <a:pPr marL="171450" lvl="1" indent="-171450" algn="l" defTabSz="844550">
            <a:lnSpc>
              <a:spcPct val="90000"/>
            </a:lnSpc>
            <a:spcBef>
              <a:spcPct val="0"/>
            </a:spcBef>
            <a:spcAft>
              <a:spcPct val="15000"/>
            </a:spcAft>
            <a:buChar char="•"/>
          </a:pPr>
          <a:r>
            <a:rPr lang="es-MX" sz="1900" kern="1200" dirty="0">
              <a:latin typeface="Arial" panose="020B0604020202020204" pitchFamily="34" charset="0"/>
              <a:cs typeface="Arial" panose="020B0604020202020204" pitchFamily="34" charset="0"/>
            </a:rPr>
            <a:t>Acceso a créditos o subsidios de programas gubernamentales de apoyo a la vivienda</a:t>
          </a:r>
        </a:p>
        <a:p>
          <a:pPr marL="171450" lvl="1" indent="-171450" algn="l" defTabSz="844550">
            <a:lnSpc>
              <a:spcPct val="90000"/>
            </a:lnSpc>
            <a:spcBef>
              <a:spcPct val="0"/>
            </a:spcBef>
            <a:spcAft>
              <a:spcPct val="15000"/>
            </a:spcAft>
            <a:buChar char="•"/>
          </a:pPr>
          <a:r>
            <a:rPr lang="es-MX" sz="1900" kern="1200" dirty="0">
              <a:latin typeface="Arial" panose="020B0604020202020204" pitchFamily="34" charset="0"/>
              <a:cs typeface="Arial" panose="020B0604020202020204" pitchFamily="34" charset="0"/>
            </a:rPr>
            <a:t>Acceso a mecanismos informales de financiamiento y redes familiares y sociales </a:t>
          </a:r>
        </a:p>
      </dsp:txBody>
      <dsp:txXfrm>
        <a:off x="0" y="379624"/>
        <a:ext cx="10848528" cy="2154600"/>
      </dsp:txXfrm>
    </dsp:sp>
    <dsp:sp modelId="{9E7A4937-6DAD-4705-8F11-4FDFE2992FB4}">
      <dsp:nvSpPr>
        <dsp:cNvPr id="0" name=""/>
        <dsp:cNvSpPr/>
      </dsp:nvSpPr>
      <dsp:spPr>
        <a:xfrm>
          <a:off x="542426" y="99184"/>
          <a:ext cx="7593969" cy="560880"/>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7034" tIns="0" rIns="287034" bIns="0" numCol="1" spcCol="1270" anchor="ctr" anchorCtr="0">
          <a:noAutofit/>
        </a:bodyPr>
        <a:lstStyle/>
        <a:p>
          <a:pPr marL="0" lvl="0" indent="0" algn="l" defTabSz="844550">
            <a:lnSpc>
              <a:spcPct val="90000"/>
            </a:lnSpc>
            <a:spcBef>
              <a:spcPct val="0"/>
            </a:spcBef>
            <a:spcAft>
              <a:spcPct val="35000"/>
            </a:spcAft>
            <a:buNone/>
          </a:pPr>
          <a:r>
            <a:rPr lang="es-MX" sz="1900" kern="1200" dirty="0"/>
            <a:t>Accesibilidad económica</a:t>
          </a:r>
          <a:r>
            <a:rPr lang="es-MX" sz="1900" kern="1200" baseline="30000" dirty="0"/>
            <a:t>1</a:t>
          </a:r>
          <a:endParaRPr lang="es-MX" sz="1900" kern="1200" dirty="0"/>
        </a:p>
      </dsp:txBody>
      <dsp:txXfrm>
        <a:off x="569806" y="126564"/>
        <a:ext cx="7539209" cy="506120"/>
      </dsp:txXfrm>
    </dsp:sp>
    <dsp:sp modelId="{F470D57C-F273-4432-AC9E-8399EBD71AE3}">
      <dsp:nvSpPr>
        <dsp:cNvPr id="0" name=""/>
        <dsp:cNvSpPr/>
      </dsp:nvSpPr>
      <dsp:spPr>
        <a:xfrm>
          <a:off x="0" y="2917264"/>
          <a:ext cx="10848528" cy="793012"/>
        </a:xfrm>
        <a:prstGeom prst="rect">
          <a:avLst/>
        </a:prstGeom>
        <a:solidFill>
          <a:schemeClr val="lt1">
            <a:alpha val="90000"/>
            <a:hueOff val="0"/>
            <a:satOff val="0"/>
            <a:lumOff val="0"/>
            <a:alphaOff val="0"/>
          </a:schemeClr>
        </a:solidFill>
        <a:ln w="12700" cap="flat" cmpd="sng" algn="ctr">
          <a:solidFill>
            <a:srgbClr val="469999"/>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41966" tIns="395732" rIns="841966" bIns="135128" numCol="1" spcCol="1270" anchor="t" anchorCtr="0">
          <a:noAutofit/>
        </a:bodyPr>
        <a:lstStyle/>
        <a:p>
          <a:pPr marL="171450" lvl="1" indent="-171450" algn="l" defTabSz="844550">
            <a:lnSpc>
              <a:spcPct val="90000"/>
            </a:lnSpc>
            <a:spcBef>
              <a:spcPct val="0"/>
            </a:spcBef>
            <a:spcAft>
              <a:spcPct val="15000"/>
            </a:spcAft>
            <a:buChar char="•"/>
          </a:pPr>
          <a:r>
            <a:rPr lang="es-MX" sz="1900" kern="1200" dirty="0">
              <a:latin typeface="Arial" panose="020B0604020202020204" pitchFamily="34" charset="0"/>
              <a:cs typeface="Arial" panose="020B0604020202020204" pitchFamily="34" charset="0"/>
            </a:rPr>
            <a:t>Seguridad de la tenencia independientemente de la forma de tenencia.</a:t>
          </a:r>
        </a:p>
      </dsp:txBody>
      <dsp:txXfrm>
        <a:off x="0" y="2917264"/>
        <a:ext cx="10848528" cy="793012"/>
      </dsp:txXfrm>
    </dsp:sp>
    <dsp:sp modelId="{AA5CADEF-B3B8-4F9C-B0F1-EA749EFC58D1}">
      <dsp:nvSpPr>
        <dsp:cNvPr id="0" name=""/>
        <dsp:cNvSpPr/>
      </dsp:nvSpPr>
      <dsp:spPr>
        <a:xfrm>
          <a:off x="542426" y="2636824"/>
          <a:ext cx="7593969" cy="560880"/>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7034" tIns="0" rIns="287034" bIns="0" numCol="1" spcCol="1270" anchor="ctr" anchorCtr="0">
          <a:noAutofit/>
        </a:bodyPr>
        <a:lstStyle/>
        <a:p>
          <a:pPr marL="0" lvl="0" indent="0" algn="l" defTabSz="844550">
            <a:lnSpc>
              <a:spcPct val="90000"/>
            </a:lnSpc>
            <a:spcBef>
              <a:spcPct val="0"/>
            </a:spcBef>
            <a:spcAft>
              <a:spcPct val="35000"/>
            </a:spcAft>
            <a:buNone/>
          </a:pPr>
          <a:r>
            <a:rPr lang="es-MX" sz="1900" kern="1200" dirty="0"/>
            <a:t>Accesibilidad jurídica</a:t>
          </a:r>
          <a:r>
            <a:rPr lang="es-MX" sz="1900" kern="1200" baseline="30000" dirty="0"/>
            <a:t>2</a:t>
          </a:r>
          <a:endParaRPr lang="es-MX" sz="1900" kern="1200" dirty="0"/>
        </a:p>
      </dsp:txBody>
      <dsp:txXfrm>
        <a:off x="569806" y="2664204"/>
        <a:ext cx="7539209" cy="506120"/>
      </dsp:txXfrm>
    </dsp:sp>
    <dsp:sp modelId="{9B106977-84F0-48F3-A79C-F19D17B36E67}">
      <dsp:nvSpPr>
        <dsp:cNvPr id="0" name=""/>
        <dsp:cNvSpPr/>
      </dsp:nvSpPr>
      <dsp:spPr>
        <a:xfrm>
          <a:off x="0" y="4093316"/>
          <a:ext cx="10848528" cy="1077300"/>
        </a:xfrm>
        <a:prstGeom prst="rect">
          <a:avLst/>
        </a:prstGeom>
        <a:solidFill>
          <a:schemeClr val="lt1">
            <a:alpha val="90000"/>
            <a:hueOff val="0"/>
            <a:satOff val="0"/>
            <a:lumOff val="0"/>
            <a:alphaOff val="0"/>
          </a:schemeClr>
        </a:solidFill>
        <a:ln w="12700" cap="flat" cmpd="sng" algn="ctr">
          <a:solidFill>
            <a:srgbClr val="469999"/>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41966" tIns="395732" rIns="841966" bIns="135128" numCol="1" spcCol="1270" anchor="t" anchorCtr="0">
          <a:noAutofit/>
        </a:bodyPr>
        <a:lstStyle/>
        <a:p>
          <a:pPr marL="171450" lvl="1" indent="-171450" algn="l" defTabSz="844550">
            <a:lnSpc>
              <a:spcPct val="90000"/>
            </a:lnSpc>
            <a:spcBef>
              <a:spcPct val="0"/>
            </a:spcBef>
            <a:spcAft>
              <a:spcPct val="15000"/>
            </a:spcAft>
            <a:buChar char="•"/>
          </a:pPr>
          <a:r>
            <a:rPr lang="es-MX" sz="1900" kern="1200" dirty="0">
              <a:solidFill>
                <a:srgbClr val="C00000"/>
              </a:solidFill>
              <a:latin typeface="Arial" panose="020B0604020202020204" pitchFamily="34" charset="0"/>
              <a:cs typeface="Arial" panose="020B0604020202020204" pitchFamily="34" charset="0"/>
            </a:rPr>
            <a:t>Rezago de vivienda </a:t>
          </a:r>
        </a:p>
        <a:p>
          <a:pPr marL="171450" lvl="1" indent="-171450" algn="l" defTabSz="844550">
            <a:lnSpc>
              <a:spcPct val="90000"/>
            </a:lnSpc>
            <a:spcBef>
              <a:spcPct val="0"/>
            </a:spcBef>
            <a:spcAft>
              <a:spcPct val="15000"/>
            </a:spcAft>
            <a:buChar char="•"/>
          </a:pPr>
          <a:r>
            <a:rPr lang="es-MX" sz="1900" kern="1200" dirty="0">
              <a:latin typeface="Arial" panose="020B0604020202020204" pitchFamily="34" charset="0"/>
              <a:cs typeface="Arial" panose="020B0604020202020204" pitchFamily="34" charset="0"/>
            </a:rPr>
            <a:t>Reservas territoriales destinadas a la vivienda</a:t>
          </a:r>
        </a:p>
      </dsp:txBody>
      <dsp:txXfrm>
        <a:off x="0" y="4093316"/>
        <a:ext cx="10848528" cy="1077300"/>
      </dsp:txXfrm>
    </dsp:sp>
    <dsp:sp modelId="{E4104428-25A2-4706-A4B8-77CECDA618E4}">
      <dsp:nvSpPr>
        <dsp:cNvPr id="0" name=""/>
        <dsp:cNvSpPr/>
      </dsp:nvSpPr>
      <dsp:spPr>
        <a:xfrm>
          <a:off x="542426" y="3812876"/>
          <a:ext cx="7593969" cy="560880"/>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7034" tIns="0" rIns="287034" bIns="0" numCol="1" spcCol="1270" anchor="ctr" anchorCtr="0">
          <a:noAutofit/>
        </a:bodyPr>
        <a:lstStyle/>
        <a:p>
          <a:pPr marL="0" lvl="0" indent="0" algn="l" defTabSz="844550">
            <a:lnSpc>
              <a:spcPct val="90000"/>
            </a:lnSpc>
            <a:spcBef>
              <a:spcPct val="0"/>
            </a:spcBef>
            <a:spcAft>
              <a:spcPct val="35000"/>
            </a:spcAft>
            <a:buNone/>
          </a:pPr>
          <a:r>
            <a:rPr lang="es-MX" sz="1900" kern="1200" dirty="0"/>
            <a:t>Accesibilidad físico/ espacial/ territorial</a:t>
          </a:r>
          <a:r>
            <a:rPr lang="es-MX" sz="1900" kern="1200" baseline="30000" dirty="0"/>
            <a:t>3</a:t>
          </a:r>
          <a:endParaRPr lang="es-MX" sz="1900" kern="1200" dirty="0"/>
        </a:p>
      </dsp:txBody>
      <dsp:txXfrm>
        <a:off x="569806" y="3840256"/>
        <a:ext cx="7539209" cy="506120"/>
      </dsp:txXfrm>
    </dsp:sp>
    <dsp:sp modelId="{A678620F-977E-49C4-9BCA-C11477F45468}">
      <dsp:nvSpPr>
        <dsp:cNvPr id="0" name=""/>
        <dsp:cNvSpPr/>
      </dsp:nvSpPr>
      <dsp:spPr>
        <a:xfrm>
          <a:off x="0" y="5553656"/>
          <a:ext cx="10848528" cy="793012"/>
        </a:xfrm>
        <a:prstGeom prst="rect">
          <a:avLst/>
        </a:prstGeom>
        <a:solidFill>
          <a:schemeClr val="lt1">
            <a:alpha val="90000"/>
            <a:hueOff val="0"/>
            <a:satOff val="0"/>
            <a:lumOff val="0"/>
            <a:alphaOff val="0"/>
          </a:schemeClr>
        </a:solidFill>
        <a:ln w="12700" cap="flat" cmpd="sng" algn="ctr">
          <a:solidFill>
            <a:srgbClr val="469999"/>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41966" tIns="395732" rIns="841966" bIns="135128" numCol="1" spcCol="1270" anchor="t" anchorCtr="0">
          <a:noAutofit/>
        </a:bodyPr>
        <a:lstStyle/>
        <a:p>
          <a:pPr marL="171450" lvl="1" indent="-171450" algn="l" defTabSz="844550">
            <a:lnSpc>
              <a:spcPct val="90000"/>
            </a:lnSpc>
            <a:spcBef>
              <a:spcPct val="0"/>
            </a:spcBef>
            <a:spcAft>
              <a:spcPct val="15000"/>
            </a:spcAft>
            <a:buChar char="•"/>
          </a:pPr>
          <a:r>
            <a:rPr lang="es-MX" sz="1900" kern="1200" dirty="0">
              <a:latin typeface="Arial" panose="020B0604020202020204" pitchFamily="34" charset="0"/>
              <a:cs typeface="Arial" panose="020B0604020202020204" pitchFamily="34" charset="0"/>
            </a:rPr>
            <a:t>Facilitando el acceso a todos los sectores de la población</a:t>
          </a:r>
        </a:p>
      </dsp:txBody>
      <dsp:txXfrm>
        <a:off x="0" y="5553656"/>
        <a:ext cx="10848528" cy="793012"/>
      </dsp:txXfrm>
    </dsp:sp>
    <dsp:sp modelId="{D4A29D11-90E6-43EF-AC4E-2A91E8866ED8}">
      <dsp:nvSpPr>
        <dsp:cNvPr id="0" name=""/>
        <dsp:cNvSpPr/>
      </dsp:nvSpPr>
      <dsp:spPr>
        <a:xfrm>
          <a:off x="542426" y="5273216"/>
          <a:ext cx="7593969" cy="560880"/>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7034" tIns="0" rIns="287034" bIns="0" numCol="1" spcCol="1270" anchor="ctr" anchorCtr="0">
          <a:noAutofit/>
        </a:bodyPr>
        <a:lstStyle/>
        <a:p>
          <a:pPr marL="0" lvl="0" indent="0" algn="l" defTabSz="844550">
            <a:lnSpc>
              <a:spcPct val="90000"/>
            </a:lnSpc>
            <a:spcBef>
              <a:spcPct val="0"/>
            </a:spcBef>
            <a:spcAft>
              <a:spcPct val="35000"/>
            </a:spcAft>
            <a:buNone/>
          </a:pPr>
          <a:r>
            <a:rPr lang="es-MX" sz="1900" kern="1200" dirty="0"/>
            <a:t>Accesibilidad sin discriminación</a:t>
          </a:r>
        </a:p>
      </dsp:txBody>
      <dsp:txXfrm>
        <a:off x="569806" y="5300596"/>
        <a:ext cx="7539209" cy="5061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0AF84E-9E25-4CC3-9B57-9307BD6F767E}">
      <dsp:nvSpPr>
        <dsp:cNvPr id="0" name=""/>
        <dsp:cNvSpPr/>
      </dsp:nvSpPr>
      <dsp:spPr>
        <a:xfrm>
          <a:off x="0" y="258227"/>
          <a:ext cx="11568608" cy="642600"/>
        </a:xfrm>
        <a:prstGeom prst="rect">
          <a:avLst/>
        </a:prstGeom>
        <a:solidFill>
          <a:schemeClr val="lt1">
            <a:alpha val="90000"/>
            <a:hueOff val="0"/>
            <a:satOff val="0"/>
            <a:lumOff val="0"/>
            <a:alphaOff val="0"/>
          </a:schemeClr>
        </a:solidFill>
        <a:ln w="12700" cap="flat" cmpd="sng" algn="ctr">
          <a:solidFill>
            <a:srgbClr val="C12D7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97853" tIns="354076" rIns="897853" bIns="99568" numCol="1" spcCol="1270" anchor="t" anchorCtr="0">
          <a:noAutofit/>
        </a:bodyPr>
        <a:lstStyle/>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cs typeface="Arial" panose="020B0604020202020204" pitchFamily="34" charset="0"/>
            </a:rPr>
            <a:t>Suficiencia de reserva territorial destinada a vivienda para los diversos grupos sociales</a:t>
          </a:r>
        </a:p>
      </dsp:txBody>
      <dsp:txXfrm>
        <a:off x="0" y="258227"/>
        <a:ext cx="11568608" cy="642600"/>
      </dsp:txXfrm>
    </dsp:sp>
    <dsp:sp modelId="{87D88909-7FEB-4A77-8F02-B8C5C494BDA1}">
      <dsp:nvSpPr>
        <dsp:cNvPr id="0" name=""/>
        <dsp:cNvSpPr/>
      </dsp:nvSpPr>
      <dsp:spPr>
        <a:xfrm>
          <a:off x="578430" y="7307"/>
          <a:ext cx="8098025" cy="501840"/>
        </a:xfrm>
        <a:prstGeom prst="roundRect">
          <a:avLst/>
        </a:prstGeom>
        <a:solidFill>
          <a:srgbClr val="C12D7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6086" tIns="0" rIns="306086" bIns="0" numCol="1" spcCol="1270" anchor="ctr" anchorCtr="0">
          <a:noAutofit/>
        </a:bodyPr>
        <a:lstStyle/>
        <a:p>
          <a:pPr marL="0" lvl="0" indent="0" algn="l" defTabSz="622300">
            <a:lnSpc>
              <a:spcPct val="90000"/>
            </a:lnSpc>
            <a:spcBef>
              <a:spcPct val="0"/>
            </a:spcBef>
            <a:spcAft>
              <a:spcPct val="35000"/>
            </a:spcAft>
            <a:buNone/>
          </a:pPr>
          <a:r>
            <a:rPr lang="es-MX" sz="1400" b="1" kern="1200" dirty="0">
              <a:latin typeface="Arial" panose="020B0604020202020204" pitchFamily="34" charset="0"/>
              <a:cs typeface="Arial" panose="020B0604020202020204" pitchFamily="34" charset="0"/>
            </a:rPr>
            <a:t>Disponibilidad territorial</a:t>
          </a:r>
        </a:p>
      </dsp:txBody>
      <dsp:txXfrm>
        <a:off x="602928" y="31805"/>
        <a:ext cx="8049029" cy="452844"/>
      </dsp:txXfrm>
    </dsp:sp>
    <dsp:sp modelId="{A2A00440-9790-4A7C-A76A-F580CD8CCC15}">
      <dsp:nvSpPr>
        <dsp:cNvPr id="0" name=""/>
        <dsp:cNvSpPr/>
      </dsp:nvSpPr>
      <dsp:spPr>
        <a:xfrm>
          <a:off x="0" y="1243547"/>
          <a:ext cx="11568608" cy="856800"/>
        </a:xfrm>
        <a:prstGeom prst="rect">
          <a:avLst/>
        </a:prstGeom>
        <a:solidFill>
          <a:schemeClr val="lt1">
            <a:alpha val="90000"/>
            <a:hueOff val="0"/>
            <a:satOff val="0"/>
            <a:lumOff val="0"/>
            <a:alphaOff val="0"/>
          </a:schemeClr>
        </a:solidFill>
        <a:ln w="12700" cap="flat" cmpd="sng" algn="ctr">
          <a:solidFill>
            <a:srgbClr val="C12D7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97853" tIns="354076" rIns="897853" bIns="99568" numCol="1" spcCol="1270" anchor="t" anchorCtr="0">
          <a:noAutofit/>
        </a:bodyPr>
        <a:lstStyle/>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cs typeface="Arial" panose="020B0604020202020204" pitchFamily="34" charset="0"/>
            </a:rPr>
            <a:t>Unidades de rutas de transporte público</a:t>
          </a:r>
        </a:p>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cs typeface="Arial" panose="020B0604020202020204" pitchFamily="34" charset="0"/>
            </a:rPr>
            <a:t>Mobiliario para el transporte (calles pavimentadas, </a:t>
          </a:r>
          <a:r>
            <a:rPr lang="es-ES_tradnl" sz="1400" kern="1200" dirty="0">
              <a:latin typeface="Arial" panose="020B0604020202020204" pitchFamily="34" charset="0"/>
              <a:cs typeface="Arial" panose="020B0604020202020204" pitchFamily="34" charset="0"/>
            </a:rPr>
            <a:t>apeaderos, señalética y bahías)</a:t>
          </a:r>
          <a:endParaRPr lang="es-MX" sz="1400" kern="1200" dirty="0">
            <a:latin typeface="Arial" panose="020B0604020202020204" pitchFamily="34" charset="0"/>
            <a:cs typeface="Arial" panose="020B0604020202020204" pitchFamily="34" charset="0"/>
          </a:endParaRPr>
        </a:p>
      </dsp:txBody>
      <dsp:txXfrm>
        <a:off x="0" y="1243547"/>
        <a:ext cx="11568608" cy="856800"/>
      </dsp:txXfrm>
    </dsp:sp>
    <dsp:sp modelId="{D7CC5C6E-B031-424F-B50F-C9D20CD1371C}">
      <dsp:nvSpPr>
        <dsp:cNvPr id="0" name=""/>
        <dsp:cNvSpPr/>
      </dsp:nvSpPr>
      <dsp:spPr>
        <a:xfrm>
          <a:off x="578430" y="992627"/>
          <a:ext cx="8098025" cy="501840"/>
        </a:xfrm>
        <a:prstGeom prst="roundRect">
          <a:avLst/>
        </a:prstGeom>
        <a:solidFill>
          <a:srgbClr val="C12D7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6086" tIns="0" rIns="306086" bIns="0" numCol="1" spcCol="1270" anchor="ctr" anchorCtr="0">
          <a:noAutofit/>
        </a:bodyPr>
        <a:lstStyle/>
        <a:p>
          <a:pPr marL="0" lvl="0" indent="0" algn="l" defTabSz="622300">
            <a:lnSpc>
              <a:spcPct val="90000"/>
            </a:lnSpc>
            <a:spcBef>
              <a:spcPct val="0"/>
            </a:spcBef>
            <a:spcAft>
              <a:spcPct val="35000"/>
            </a:spcAft>
            <a:buNone/>
          </a:pPr>
          <a:r>
            <a:rPr lang="es-MX" sz="1400" b="1" kern="1200" dirty="0">
              <a:latin typeface="Arial" panose="020B0604020202020204" pitchFamily="34" charset="0"/>
              <a:cs typeface="Arial" panose="020B0604020202020204" pitchFamily="34" charset="0"/>
            </a:rPr>
            <a:t>Disponibilidad de servicios de transporte</a:t>
          </a:r>
        </a:p>
      </dsp:txBody>
      <dsp:txXfrm>
        <a:off x="602928" y="1017125"/>
        <a:ext cx="8049029" cy="452844"/>
      </dsp:txXfrm>
    </dsp:sp>
    <dsp:sp modelId="{F9AACBDA-251F-4815-AEC8-1A0AB325178E}">
      <dsp:nvSpPr>
        <dsp:cNvPr id="0" name=""/>
        <dsp:cNvSpPr/>
      </dsp:nvSpPr>
      <dsp:spPr>
        <a:xfrm>
          <a:off x="0" y="2443067"/>
          <a:ext cx="11568608" cy="830025"/>
        </a:xfrm>
        <a:prstGeom prst="rect">
          <a:avLst/>
        </a:prstGeom>
        <a:solidFill>
          <a:schemeClr val="lt1">
            <a:alpha val="90000"/>
            <a:hueOff val="0"/>
            <a:satOff val="0"/>
            <a:lumOff val="0"/>
            <a:alphaOff val="0"/>
          </a:schemeClr>
        </a:solidFill>
        <a:ln w="12700" cap="flat" cmpd="sng" algn="ctr">
          <a:solidFill>
            <a:srgbClr val="C12D7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97853" tIns="354076" rIns="897853" bIns="99568" numCol="1" spcCol="1270" anchor="t" anchorCtr="0">
          <a:noAutofit/>
        </a:bodyPr>
        <a:lstStyle/>
        <a:p>
          <a:pPr marL="114300" lvl="1" indent="-114300" algn="l" defTabSz="622300">
            <a:lnSpc>
              <a:spcPct val="90000"/>
            </a:lnSpc>
            <a:spcBef>
              <a:spcPct val="0"/>
            </a:spcBef>
            <a:spcAft>
              <a:spcPct val="15000"/>
            </a:spcAft>
            <a:buChar char="•"/>
          </a:pPr>
          <a:r>
            <a:rPr lang="es-MX" sz="1400" b="1" kern="1200" dirty="0">
              <a:solidFill>
                <a:srgbClr val="C00000"/>
              </a:solidFill>
              <a:latin typeface="Arial" panose="020B0604020202020204" pitchFamily="34" charset="0"/>
              <a:cs typeface="Arial" panose="020B0604020202020204" pitchFamily="34" charset="0"/>
            </a:rPr>
            <a:t>Agua potable; Drenaje sanitario; Electricidad</a:t>
          </a:r>
          <a:r>
            <a:rPr lang="es-MX" sz="1400" kern="1200" dirty="0">
              <a:latin typeface="Arial" panose="020B0604020202020204" pitchFamily="34" charset="0"/>
              <a:cs typeface="Arial" panose="020B0604020202020204" pitchFamily="34" charset="0"/>
            </a:rPr>
            <a:t>; Recolección de basura; Alumbrado; Pavimento; Áreas verdes; </a:t>
          </a:r>
          <a:r>
            <a:rPr lang="es-MX" sz="1400" b="1" kern="1200" dirty="0">
              <a:solidFill>
                <a:srgbClr val="C00000"/>
              </a:solidFill>
              <a:latin typeface="Arial" panose="020B0604020202020204" pitchFamily="34" charset="0"/>
              <a:ea typeface="Helvetica Light"/>
              <a:cs typeface="Arial" panose="020B0604020202020204" pitchFamily="34" charset="0"/>
            </a:rPr>
            <a:t>Combustible de uso cotidiano</a:t>
          </a:r>
          <a:r>
            <a:rPr lang="es-MX" sz="1400" kern="1200" dirty="0">
              <a:latin typeface="Arial" panose="020B0604020202020204" pitchFamily="34" charset="0"/>
              <a:cs typeface="Arial" panose="020B0604020202020204" pitchFamily="34" charset="0"/>
            </a:rPr>
            <a:t>; Servicios de comunicaciones</a:t>
          </a:r>
        </a:p>
      </dsp:txBody>
      <dsp:txXfrm>
        <a:off x="0" y="2443067"/>
        <a:ext cx="11568608" cy="830025"/>
      </dsp:txXfrm>
    </dsp:sp>
    <dsp:sp modelId="{04245CCB-AA83-4866-BB6F-998779BA19F6}">
      <dsp:nvSpPr>
        <dsp:cNvPr id="0" name=""/>
        <dsp:cNvSpPr/>
      </dsp:nvSpPr>
      <dsp:spPr>
        <a:xfrm>
          <a:off x="578430" y="2192147"/>
          <a:ext cx="8098025" cy="501840"/>
        </a:xfrm>
        <a:prstGeom prst="roundRect">
          <a:avLst/>
        </a:prstGeom>
        <a:solidFill>
          <a:srgbClr val="C12D7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6086" tIns="0" rIns="306086" bIns="0" numCol="1" spcCol="1270" anchor="ctr" anchorCtr="0">
          <a:noAutofit/>
        </a:bodyPr>
        <a:lstStyle/>
        <a:p>
          <a:pPr marL="0" lvl="0" indent="0" algn="l" defTabSz="622300">
            <a:lnSpc>
              <a:spcPct val="90000"/>
            </a:lnSpc>
            <a:spcBef>
              <a:spcPct val="0"/>
            </a:spcBef>
            <a:spcAft>
              <a:spcPct val="35000"/>
            </a:spcAft>
            <a:buNone/>
          </a:pPr>
          <a:r>
            <a:rPr lang="es-MX" sz="1400" b="1" kern="1200" dirty="0">
              <a:latin typeface="Arial" panose="020B0604020202020204" pitchFamily="34" charset="0"/>
              <a:cs typeface="Arial" panose="020B0604020202020204" pitchFamily="34" charset="0"/>
            </a:rPr>
            <a:t>Disponibilidad de infraestructura de servicios básicos y complementarios</a:t>
          </a:r>
        </a:p>
      </dsp:txBody>
      <dsp:txXfrm>
        <a:off x="602928" y="2216645"/>
        <a:ext cx="8049029" cy="452844"/>
      </dsp:txXfrm>
    </dsp:sp>
    <dsp:sp modelId="{C429D9CC-DC51-4096-8735-AB181C526DFF}">
      <dsp:nvSpPr>
        <dsp:cNvPr id="0" name=""/>
        <dsp:cNvSpPr/>
      </dsp:nvSpPr>
      <dsp:spPr>
        <a:xfrm>
          <a:off x="0" y="3615812"/>
          <a:ext cx="11568608" cy="642600"/>
        </a:xfrm>
        <a:prstGeom prst="rect">
          <a:avLst/>
        </a:prstGeom>
        <a:solidFill>
          <a:schemeClr val="lt1">
            <a:alpha val="90000"/>
            <a:hueOff val="0"/>
            <a:satOff val="0"/>
            <a:lumOff val="0"/>
            <a:alphaOff val="0"/>
          </a:schemeClr>
        </a:solidFill>
        <a:ln w="12700" cap="flat" cmpd="sng" algn="ctr">
          <a:solidFill>
            <a:srgbClr val="C12D7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97853" tIns="354076" rIns="897853" bIns="99568" numCol="1" spcCol="1270" anchor="t" anchorCtr="0">
          <a:noAutofit/>
        </a:bodyPr>
        <a:lstStyle/>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cs typeface="Arial" panose="020B0604020202020204" pitchFamily="34" charset="0"/>
            </a:rPr>
            <a:t>Salud; Educación; Recreación; Cultura; Seguridad; Comercio y abasto</a:t>
          </a:r>
        </a:p>
      </dsp:txBody>
      <dsp:txXfrm>
        <a:off x="0" y="3615812"/>
        <a:ext cx="11568608" cy="642600"/>
      </dsp:txXfrm>
    </dsp:sp>
    <dsp:sp modelId="{D42A4BE1-7660-4D41-9B97-0C7D72616E14}">
      <dsp:nvSpPr>
        <dsp:cNvPr id="0" name=""/>
        <dsp:cNvSpPr/>
      </dsp:nvSpPr>
      <dsp:spPr>
        <a:xfrm>
          <a:off x="578430" y="3364892"/>
          <a:ext cx="8098025" cy="501840"/>
        </a:xfrm>
        <a:prstGeom prst="roundRect">
          <a:avLst/>
        </a:prstGeom>
        <a:solidFill>
          <a:srgbClr val="C12D7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6086" tIns="0" rIns="306086" bIns="0" numCol="1" spcCol="1270" anchor="ctr" anchorCtr="0">
          <a:noAutofit/>
        </a:bodyPr>
        <a:lstStyle/>
        <a:p>
          <a:pPr marL="0" lvl="0" indent="0" algn="l" defTabSz="622300">
            <a:lnSpc>
              <a:spcPct val="90000"/>
            </a:lnSpc>
            <a:spcBef>
              <a:spcPct val="0"/>
            </a:spcBef>
            <a:spcAft>
              <a:spcPct val="35000"/>
            </a:spcAft>
            <a:buNone/>
          </a:pPr>
          <a:r>
            <a:rPr lang="es-MX" sz="1400" b="1" kern="1200" dirty="0">
              <a:latin typeface="Arial" panose="020B0604020202020204" pitchFamily="34" charset="0"/>
              <a:cs typeface="Arial" panose="020B0604020202020204" pitchFamily="34" charset="0"/>
            </a:rPr>
            <a:t>Disponibilidad de equipamiento</a:t>
          </a:r>
        </a:p>
      </dsp:txBody>
      <dsp:txXfrm>
        <a:off x="602928" y="3389390"/>
        <a:ext cx="8049029" cy="452844"/>
      </dsp:txXfrm>
    </dsp:sp>
    <dsp:sp modelId="{E8CAE32F-E519-40C9-A768-A67CE0FE7CF1}">
      <dsp:nvSpPr>
        <dsp:cNvPr id="0" name=""/>
        <dsp:cNvSpPr/>
      </dsp:nvSpPr>
      <dsp:spPr>
        <a:xfrm>
          <a:off x="0" y="4601133"/>
          <a:ext cx="11568608" cy="642600"/>
        </a:xfrm>
        <a:prstGeom prst="rect">
          <a:avLst/>
        </a:prstGeom>
        <a:solidFill>
          <a:schemeClr val="lt1">
            <a:alpha val="90000"/>
            <a:hueOff val="0"/>
            <a:satOff val="0"/>
            <a:lumOff val="0"/>
            <a:alphaOff val="0"/>
          </a:schemeClr>
        </a:solidFill>
        <a:ln w="12700" cap="flat" cmpd="sng" algn="ctr">
          <a:solidFill>
            <a:srgbClr val="C12D7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97853" tIns="354076" rIns="897853" bIns="99568" numCol="1" spcCol="1270" anchor="t" anchorCtr="0">
          <a:noAutofit/>
        </a:bodyPr>
        <a:lstStyle/>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cs typeface="Arial" panose="020B0604020202020204" pitchFamily="34" charset="0"/>
            </a:rPr>
            <a:t>Centros comunitarios</a:t>
          </a:r>
          <a:r>
            <a:rPr lang="es-MX" sz="1400" kern="1200" baseline="30000" dirty="0">
              <a:latin typeface="Arial" panose="020B0604020202020204" pitchFamily="34" charset="0"/>
              <a:cs typeface="Arial" panose="020B0604020202020204" pitchFamily="34" charset="0"/>
            </a:rPr>
            <a:t>2</a:t>
          </a:r>
          <a:endParaRPr lang="es-MX" sz="1400" kern="1200" dirty="0">
            <a:latin typeface="Arial" panose="020B0604020202020204" pitchFamily="34" charset="0"/>
            <a:cs typeface="Arial" panose="020B0604020202020204" pitchFamily="34" charset="0"/>
          </a:endParaRPr>
        </a:p>
      </dsp:txBody>
      <dsp:txXfrm>
        <a:off x="0" y="4601133"/>
        <a:ext cx="11568608" cy="642600"/>
      </dsp:txXfrm>
    </dsp:sp>
    <dsp:sp modelId="{594B8EE1-A355-4814-8F52-DD12B3070ECC}">
      <dsp:nvSpPr>
        <dsp:cNvPr id="0" name=""/>
        <dsp:cNvSpPr/>
      </dsp:nvSpPr>
      <dsp:spPr>
        <a:xfrm>
          <a:off x="578430" y="4350213"/>
          <a:ext cx="8098025" cy="501840"/>
        </a:xfrm>
        <a:prstGeom prst="roundRect">
          <a:avLst/>
        </a:prstGeom>
        <a:solidFill>
          <a:srgbClr val="C12D7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6086" tIns="0" rIns="306086" bIns="0" numCol="1" spcCol="1270" anchor="ctr" anchorCtr="0">
          <a:noAutofit/>
        </a:bodyPr>
        <a:lstStyle/>
        <a:p>
          <a:pPr marL="0" lvl="0" indent="0" algn="l" defTabSz="622300">
            <a:lnSpc>
              <a:spcPct val="90000"/>
            </a:lnSpc>
            <a:spcBef>
              <a:spcPct val="0"/>
            </a:spcBef>
            <a:spcAft>
              <a:spcPct val="35000"/>
            </a:spcAft>
            <a:buNone/>
          </a:pPr>
          <a:r>
            <a:rPr lang="es-MX" sz="1400" b="1" kern="1200" dirty="0">
              <a:latin typeface="Arial" panose="020B0604020202020204" pitchFamily="34" charset="0"/>
              <a:cs typeface="Arial" panose="020B0604020202020204" pitchFamily="34" charset="0"/>
            </a:rPr>
            <a:t>Disponibilidad de equipamiento para el desarrollo y la participación comunitaria</a:t>
          </a:r>
        </a:p>
      </dsp:txBody>
      <dsp:txXfrm>
        <a:off x="602928" y="4374711"/>
        <a:ext cx="8049029" cy="452844"/>
      </dsp:txXfrm>
    </dsp:sp>
    <dsp:sp modelId="{26DBA910-E6EB-401E-B4BA-575DA1CB5A86}">
      <dsp:nvSpPr>
        <dsp:cNvPr id="0" name=""/>
        <dsp:cNvSpPr/>
      </dsp:nvSpPr>
      <dsp:spPr>
        <a:xfrm>
          <a:off x="0" y="5586453"/>
          <a:ext cx="11568608" cy="642600"/>
        </a:xfrm>
        <a:prstGeom prst="rect">
          <a:avLst/>
        </a:prstGeom>
        <a:solidFill>
          <a:schemeClr val="lt1">
            <a:alpha val="90000"/>
            <a:hueOff val="0"/>
            <a:satOff val="0"/>
            <a:lumOff val="0"/>
            <a:alphaOff val="0"/>
          </a:schemeClr>
        </a:solidFill>
        <a:ln w="12700" cap="flat" cmpd="sng" algn="ctr">
          <a:solidFill>
            <a:srgbClr val="C12D7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97853" tIns="354076" rIns="897853" bIns="99568" numCol="1" spcCol="1270" anchor="t" anchorCtr="0">
          <a:noAutofit/>
        </a:bodyPr>
        <a:lstStyle/>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cs typeface="Arial" panose="020B0604020202020204" pitchFamily="34" charset="0"/>
            </a:rPr>
            <a:t>Mecanismos y procedimientos institucionales</a:t>
          </a:r>
          <a:r>
            <a:rPr lang="es-MX" sz="1400" kern="1200" baseline="30000" dirty="0">
              <a:latin typeface="Arial" panose="020B0604020202020204" pitchFamily="34" charset="0"/>
              <a:cs typeface="Arial" panose="020B0604020202020204" pitchFamily="34" charset="0"/>
            </a:rPr>
            <a:t>3</a:t>
          </a:r>
          <a:endParaRPr lang="es-MX" sz="1400" kern="1200" dirty="0">
            <a:latin typeface="Arial" panose="020B0604020202020204" pitchFamily="34" charset="0"/>
            <a:cs typeface="Arial" panose="020B0604020202020204" pitchFamily="34" charset="0"/>
          </a:endParaRPr>
        </a:p>
      </dsp:txBody>
      <dsp:txXfrm>
        <a:off x="0" y="5586453"/>
        <a:ext cx="11568608" cy="642600"/>
      </dsp:txXfrm>
    </dsp:sp>
    <dsp:sp modelId="{936B04D0-77F8-4EEF-97E5-985361082406}">
      <dsp:nvSpPr>
        <dsp:cNvPr id="0" name=""/>
        <dsp:cNvSpPr/>
      </dsp:nvSpPr>
      <dsp:spPr>
        <a:xfrm>
          <a:off x="578430" y="5335533"/>
          <a:ext cx="8098025" cy="501840"/>
        </a:xfrm>
        <a:prstGeom prst="roundRect">
          <a:avLst/>
        </a:prstGeom>
        <a:solidFill>
          <a:srgbClr val="C12D7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6086" tIns="0" rIns="306086" bIns="0" numCol="1" spcCol="1270" anchor="ctr" anchorCtr="0">
          <a:noAutofit/>
        </a:bodyPr>
        <a:lstStyle/>
        <a:p>
          <a:pPr marL="0" lvl="0" indent="0" algn="l" defTabSz="622300">
            <a:lnSpc>
              <a:spcPct val="90000"/>
            </a:lnSpc>
            <a:spcBef>
              <a:spcPct val="0"/>
            </a:spcBef>
            <a:spcAft>
              <a:spcPct val="35000"/>
            </a:spcAft>
            <a:buNone/>
          </a:pPr>
          <a:r>
            <a:rPr lang="es-MX" sz="1400" b="1" kern="1200" dirty="0">
              <a:latin typeface="Arial" panose="020B0604020202020204" pitchFamily="34" charset="0"/>
              <a:cs typeface="Arial" panose="020B0604020202020204" pitchFamily="34" charset="0"/>
            </a:rPr>
            <a:t>Disponibilidad de mecanismos y procedimientos institucionales</a:t>
          </a:r>
        </a:p>
      </dsp:txBody>
      <dsp:txXfrm>
        <a:off x="602928" y="5360031"/>
        <a:ext cx="8049029" cy="4528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33DD1-7CEF-4A9E-A168-C2C99D7AE218}">
      <dsp:nvSpPr>
        <dsp:cNvPr id="0" name=""/>
        <dsp:cNvSpPr/>
      </dsp:nvSpPr>
      <dsp:spPr>
        <a:xfrm>
          <a:off x="0" y="88691"/>
          <a:ext cx="8437773" cy="524160"/>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kern="1200" dirty="0">
              <a:latin typeface="Arial" panose="020B0604020202020204" pitchFamily="34" charset="0"/>
              <a:cs typeface="Arial" panose="020B0604020202020204" pitchFamily="34" charset="0"/>
            </a:rPr>
            <a:t>Ubicación de calidad</a:t>
          </a:r>
        </a:p>
      </dsp:txBody>
      <dsp:txXfrm>
        <a:off x="25587" y="114278"/>
        <a:ext cx="8386599" cy="472986"/>
      </dsp:txXfrm>
    </dsp:sp>
    <dsp:sp modelId="{83BA5605-3E2C-4464-B458-BFE2B21C00BE}">
      <dsp:nvSpPr>
        <dsp:cNvPr id="0" name=""/>
        <dsp:cNvSpPr/>
      </dsp:nvSpPr>
      <dsp:spPr>
        <a:xfrm>
          <a:off x="0" y="612851"/>
          <a:ext cx="8437773" cy="7679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99"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s-MX" sz="1600" kern="1200" dirty="0">
              <a:latin typeface="Arial" panose="020B0604020202020204" pitchFamily="34" charset="0"/>
              <a:cs typeface="Arial" panose="020B0604020202020204" pitchFamily="34" charset="0"/>
            </a:rPr>
            <a:t>Conectividad y proximidad a centros de trabajo</a:t>
          </a:r>
        </a:p>
        <a:p>
          <a:pPr marL="171450" lvl="1" indent="-171450" algn="l" defTabSz="711200">
            <a:lnSpc>
              <a:spcPct val="90000"/>
            </a:lnSpc>
            <a:spcBef>
              <a:spcPct val="0"/>
            </a:spcBef>
            <a:spcAft>
              <a:spcPct val="20000"/>
            </a:spcAft>
            <a:buChar char="•"/>
          </a:pPr>
          <a:r>
            <a:rPr lang="es-MX" sz="1600" kern="1200" dirty="0">
              <a:latin typeface="Arial" panose="020B0604020202020204" pitchFamily="34" charset="0"/>
              <a:cs typeface="Arial" panose="020B0604020202020204" pitchFamily="34" charset="0"/>
            </a:rPr>
            <a:t>Considerando zonas de riesgo</a:t>
          </a:r>
        </a:p>
        <a:p>
          <a:pPr marL="171450" lvl="1" indent="-171450" algn="l" defTabSz="711200">
            <a:lnSpc>
              <a:spcPct val="90000"/>
            </a:lnSpc>
            <a:spcBef>
              <a:spcPct val="0"/>
            </a:spcBef>
            <a:spcAft>
              <a:spcPct val="20000"/>
            </a:spcAft>
            <a:buChar char="•"/>
          </a:pPr>
          <a:r>
            <a:rPr lang="es-MX" sz="1600" kern="1200" dirty="0">
              <a:latin typeface="Arial" panose="020B0604020202020204" pitchFamily="34" charset="0"/>
              <a:cs typeface="Arial" panose="020B0604020202020204" pitchFamily="34" charset="0"/>
            </a:rPr>
            <a:t>Eficacia y eficiencia del transporte público</a:t>
          </a:r>
        </a:p>
      </dsp:txBody>
      <dsp:txXfrm>
        <a:off x="0" y="612851"/>
        <a:ext cx="8437773" cy="767970"/>
      </dsp:txXfrm>
    </dsp:sp>
    <dsp:sp modelId="{E91980BC-ABDF-47A5-AE8D-BC1230B966FD}">
      <dsp:nvSpPr>
        <dsp:cNvPr id="0" name=""/>
        <dsp:cNvSpPr/>
      </dsp:nvSpPr>
      <dsp:spPr>
        <a:xfrm>
          <a:off x="0" y="1380821"/>
          <a:ext cx="8437773" cy="524160"/>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kern="1200" dirty="0">
              <a:latin typeface="Arial" panose="020B0604020202020204" pitchFamily="34" charset="0"/>
              <a:cs typeface="Arial" panose="020B0604020202020204" pitchFamily="34" charset="0"/>
            </a:rPr>
            <a:t>Calidad de los materiales</a:t>
          </a:r>
        </a:p>
      </dsp:txBody>
      <dsp:txXfrm>
        <a:off x="25587" y="1406408"/>
        <a:ext cx="8386599" cy="472986"/>
      </dsp:txXfrm>
    </dsp:sp>
    <dsp:sp modelId="{637B8361-4966-477D-B8A2-603372F32D13}">
      <dsp:nvSpPr>
        <dsp:cNvPr id="0" name=""/>
        <dsp:cNvSpPr/>
      </dsp:nvSpPr>
      <dsp:spPr>
        <a:xfrm>
          <a:off x="0" y="1904981"/>
          <a:ext cx="8437773" cy="463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99"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s-MX" sz="1600" kern="1200" dirty="0">
              <a:solidFill>
                <a:srgbClr val="C00000"/>
              </a:solidFill>
              <a:latin typeface="Arial" panose="020B0604020202020204" pitchFamily="34" charset="0"/>
              <a:cs typeface="Arial" panose="020B0604020202020204" pitchFamily="34" charset="0"/>
            </a:rPr>
            <a:t>En techos, pisos y muros</a:t>
          </a:r>
        </a:p>
      </dsp:txBody>
      <dsp:txXfrm>
        <a:off x="0" y="1904981"/>
        <a:ext cx="8437773" cy="463680"/>
      </dsp:txXfrm>
    </dsp:sp>
    <dsp:sp modelId="{C85CEFDB-B673-48CD-B293-DCC1D38ED4DD}">
      <dsp:nvSpPr>
        <dsp:cNvPr id="0" name=""/>
        <dsp:cNvSpPr/>
      </dsp:nvSpPr>
      <dsp:spPr>
        <a:xfrm>
          <a:off x="0" y="2368661"/>
          <a:ext cx="8437773" cy="524160"/>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kern="1200" dirty="0">
              <a:latin typeface="Arial" panose="020B0604020202020204" pitchFamily="34" charset="0"/>
              <a:cs typeface="Arial" panose="020B0604020202020204" pitchFamily="34" charset="0"/>
            </a:rPr>
            <a:t>Calidad del diseño</a:t>
          </a:r>
        </a:p>
      </dsp:txBody>
      <dsp:txXfrm>
        <a:off x="25587" y="2394248"/>
        <a:ext cx="8386599" cy="472986"/>
      </dsp:txXfrm>
    </dsp:sp>
    <dsp:sp modelId="{2EC9FDC2-07E6-404E-9B26-6378AA9C58B0}">
      <dsp:nvSpPr>
        <dsp:cNvPr id="0" name=""/>
        <dsp:cNvSpPr/>
      </dsp:nvSpPr>
      <dsp:spPr>
        <a:xfrm>
          <a:off x="0" y="2892821"/>
          <a:ext cx="8437773" cy="463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99"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s-MX" sz="1600" kern="1200" dirty="0">
              <a:solidFill>
                <a:srgbClr val="C00000"/>
              </a:solidFill>
              <a:latin typeface="Arial" panose="020B0604020202020204" pitchFamily="34" charset="0"/>
              <a:cs typeface="Arial" panose="020B0604020202020204" pitchFamily="34" charset="0"/>
            </a:rPr>
            <a:t>Espacios</a:t>
          </a:r>
        </a:p>
      </dsp:txBody>
      <dsp:txXfrm>
        <a:off x="0" y="2892821"/>
        <a:ext cx="8437773" cy="463680"/>
      </dsp:txXfrm>
    </dsp:sp>
    <dsp:sp modelId="{F3D47E12-4272-4BA4-9E18-53449CD0399E}">
      <dsp:nvSpPr>
        <dsp:cNvPr id="0" name=""/>
        <dsp:cNvSpPr/>
      </dsp:nvSpPr>
      <dsp:spPr>
        <a:xfrm>
          <a:off x="0" y="3356501"/>
          <a:ext cx="8437773" cy="524160"/>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kern="1200" dirty="0">
              <a:latin typeface="Arial" panose="020B0604020202020204" pitchFamily="34" charset="0"/>
              <a:cs typeface="Arial" panose="020B0604020202020204" pitchFamily="34" charset="0"/>
            </a:rPr>
            <a:t>Calidad de la infraestructura de servicios básicos y complementarios</a:t>
          </a:r>
        </a:p>
      </dsp:txBody>
      <dsp:txXfrm>
        <a:off x="25587" y="3382088"/>
        <a:ext cx="8386599" cy="472986"/>
      </dsp:txXfrm>
    </dsp:sp>
    <dsp:sp modelId="{EC6C1920-7C51-40ED-96E9-E78ECF6D6DDE}">
      <dsp:nvSpPr>
        <dsp:cNvPr id="0" name=""/>
        <dsp:cNvSpPr/>
      </dsp:nvSpPr>
      <dsp:spPr>
        <a:xfrm>
          <a:off x="0" y="3880661"/>
          <a:ext cx="8437773" cy="463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99"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s-MX" sz="1600" kern="1200" dirty="0">
              <a:latin typeface="Arial" panose="020B0604020202020204" pitchFamily="34" charset="0"/>
              <a:cs typeface="Arial" panose="020B0604020202020204" pitchFamily="34" charset="0"/>
            </a:rPr>
            <a:t>Agua potable; Drenaje sanitario; Electricidad; Recolección de basura; Alumbrado; Pavimento</a:t>
          </a:r>
        </a:p>
      </dsp:txBody>
      <dsp:txXfrm>
        <a:off x="0" y="3880661"/>
        <a:ext cx="8437773" cy="463680"/>
      </dsp:txXfrm>
    </dsp:sp>
    <dsp:sp modelId="{6D5DB0ED-930E-4AE9-A194-DB54F04AF5AD}">
      <dsp:nvSpPr>
        <dsp:cNvPr id="0" name=""/>
        <dsp:cNvSpPr/>
      </dsp:nvSpPr>
      <dsp:spPr>
        <a:xfrm>
          <a:off x="0" y="4344341"/>
          <a:ext cx="8437773" cy="524160"/>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kern="1200" dirty="0">
              <a:latin typeface="Arial" panose="020B0604020202020204" pitchFamily="34" charset="0"/>
              <a:cs typeface="Arial" panose="020B0604020202020204" pitchFamily="34" charset="0"/>
            </a:rPr>
            <a:t> Calidad del equipamiento para el desarrollo y la participación comunitaria</a:t>
          </a:r>
        </a:p>
      </dsp:txBody>
      <dsp:txXfrm>
        <a:off x="25587" y="4369928"/>
        <a:ext cx="8386599" cy="472986"/>
      </dsp:txXfrm>
    </dsp:sp>
    <dsp:sp modelId="{B4FE3F7D-C631-4009-80FE-217BD6F4FA10}">
      <dsp:nvSpPr>
        <dsp:cNvPr id="0" name=""/>
        <dsp:cNvSpPr/>
      </dsp:nvSpPr>
      <dsp:spPr>
        <a:xfrm>
          <a:off x="0" y="4868501"/>
          <a:ext cx="8437773" cy="463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99"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s-MX" sz="1600" kern="1200" dirty="0">
              <a:latin typeface="Arial" panose="020B0604020202020204" pitchFamily="34" charset="0"/>
              <a:cs typeface="Arial" panose="020B0604020202020204" pitchFamily="34" charset="0"/>
            </a:rPr>
            <a:t>Cultural y de identidad de barrio</a:t>
          </a:r>
        </a:p>
      </dsp:txBody>
      <dsp:txXfrm>
        <a:off x="0" y="4868501"/>
        <a:ext cx="8437773" cy="463680"/>
      </dsp:txXfrm>
    </dsp:sp>
    <dsp:sp modelId="{10B9B857-D9F0-4ED5-BDCE-8A817290C6CE}">
      <dsp:nvSpPr>
        <dsp:cNvPr id="0" name=""/>
        <dsp:cNvSpPr/>
      </dsp:nvSpPr>
      <dsp:spPr>
        <a:xfrm>
          <a:off x="0" y="5332181"/>
          <a:ext cx="8437773" cy="524160"/>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kern="1200" dirty="0">
              <a:latin typeface="Arial" panose="020B0604020202020204" pitchFamily="34" charset="0"/>
              <a:cs typeface="Arial" panose="020B0604020202020204" pitchFamily="34" charset="0"/>
            </a:rPr>
            <a:t>Calidad de mecanismos y procedimientos institucionales</a:t>
          </a:r>
        </a:p>
      </dsp:txBody>
      <dsp:txXfrm>
        <a:off x="25587" y="5357768"/>
        <a:ext cx="8386599" cy="472986"/>
      </dsp:txXfrm>
    </dsp:sp>
    <dsp:sp modelId="{DDE452DF-DF3D-4CEA-AF43-9E63869C7AC2}">
      <dsp:nvSpPr>
        <dsp:cNvPr id="0" name=""/>
        <dsp:cNvSpPr/>
      </dsp:nvSpPr>
      <dsp:spPr>
        <a:xfrm>
          <a:off x="0" y="5856341"/>
          <a:ext cx="8437773" cy="463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99"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s-MX" sz="1600" kern="1200" dirty="0">
              <a:latin typeface="Arial" panose="020B0604020202020204" pitchFamily="34" charset="0"/>
              <a:cs typeface="Arial" panose="020B0604020202020204" pitchFamily="34" charset="0"/>
            </a:rPr>
            <a:t>Programas y acciones de vivienda</a:t>
          </a:r>
        </a:p>
      </dsp:txBody>
      <dsp:txXfrm>
        <a:off x="0" y="5856341"/>
        <a:ext cx="8437773" cy="4636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998FE9-2A32-468A-98E1-BAFEDAEDB68A}">
      <dsp:nvSpPr>
        <dsp:cNvPr id="0" name=""/>
        <dsp:cNvSpPr/>
      </dsp:nvSpPr>
      <dsp:spPr>
        <a:xfrm>
          <a:off x="0" y="18716"/>
          <a:ext cx="9013837" cy="617760"/>
        </a:xfrm>
        <a:prstGeom prst="roundRect">
          <a:avLst/>
        </a:prstGeom>
        <a:solidFill>
          <a:srgbClr val="AFABA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tx1"/>
              </a:solidFill>
              <a:latin typeface="Arial" panose="020B0604020202020204" pitchFamily="34" charset="0"/>
              <a:cs typeface="Arial" panose="020B0604020202020204" pitchFamily="34" charset="0"/>
            </a:rPr>
            <a:t>Adecuación cultural</a:t>
          </a:r>
          <a:r>
            <a:rPr lang="es-MX" sz="1600" kern="1200" baseline="30000" dirty="0">
              <a:solidFill>
                <a:schemeClr val="tx1"/>
              </a:solidFill>
              <a:latin typeface="Arial" panose="020B0604020202020204" pitchFamily="34" charset="0"/>
              <a:cs typeface="Arial" panose="020B0604020202020204" pitchFamily="34" charset="0"/>
            </a:rPr>
            <a:t>2</a:t>
          </a:r>
          <a:endParaRPr lang="es-MX" sz="1600" kern="1200" dirty="0">
            <a:solidFill>
              <a:schemeClr val="tx1"/>
            </a:solidFill>
            <a:latin typeface="Arial" panose="020B0604020202020204" pitchFamily="34" charset="0"/>
            <a:cs typeface="Arial" panose="020B0604020202020204" pitchFamily="34" charset="0"/>
          </a:endParaRPr>
        </a:p>
      </dsp:txBody>
      <dsp:txXfrm>
        <a:off x="30157" y="48873"/>
        <a:ext cx="8953523" cy="557446"/>
      </dsp:txXfrm>
    </dsp:sp>
    <dsp:sp modelId="{7766F0E5-B50A-4CC9-B590-657FAFC274F9}">
      <dsp:nvSpPr>
        <dsp:cNvPr id="0" name=""/>
        <dsp:cNvSpPr/>
      </dsp:nvSpPr>
      <dsp:spPr>
        <a:xfrm>
          <a:off x="0" y="636476"/>
          <a:ext cx="9013837" cy="546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6189"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s-MX" sz="1600" kern="1200" dirty="0">
              <a:latin typeface="Arial" panose="020B0604020202020204" pitchFamily="34" charset="0"/>
              <a:cs typeface="Arial" panose="020B0604020202020204" pitchFamily="34" charset="0"/>
            </a:rPr>
            <a:t>Participación en la producción de la vivienda</a:t>
          </a:r>
        </a:p>
      </dsp:txBody>
      <dsp:txXfrm>
        <a:off x="0" y="636476"/>
        <a:ext cx="9013837" cy="546480"/>
      </dsp:txXfrm>
    </dsp:sp>
    <dsp:sp modelId="{2C983FDB-71AB-4DAF-A0FD-96976F9A5A90}">
      <dsp:nvSpPr>
        <dsp:cNvPr id="0" name=""/>
        <dsp:cNvSpPr/>
      </dsp:nvSpPr>
      <dsp:spPr>
        <a:xfrm>
          <a:off x="0" y="1182956"/>
          <a:ext cx="9013837" cy="617760"/>
        </a:xfrm>
        <a:prstGeom prst="roundRect">
          <a:avLst/>
        </a:prstGeom>
        <a:solidFill>
          <a:srgbClr val="AFABA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tx1"/>
              </a:solidFill>
              <a:latin typeface="Arial" panose="020B0604020202020204" pitchFamily="34" charset="0"/>
              <a:cs typeface="Arial" panose="020B0604020202020204" pitchFamily="34" charset="0"/>
            </a:rPr>
            <a:t>Adaptabilidad</a:t>
          </a:r>
          <a:r>
            <a:rPr lang="es-MX" sz="1600" kern="1200" baseline="30000" dirty="0">
              <a:solidFill>
                <a:schemeClr val="tx1"/>
              </a:solidFill>
              <a:latin typeface="Arial" panose="020B0604020202020204" pitchFamily="34" charset="0"/>
              <a:cs typeface="Arial" panose="020B0604020202020204" pitchFamily="34" charset="0"/>
            </a:rPr>
            <a:t>3</a:t>
          </a:r>
          <a:endParaRPr lang="es-MX" sz="1600" kern="1200" dirty="0">
            <a:solidFill>
              <a:schemeClr val="tx1"/>
            </a:solidFill>
            <a:latin typeface="Arial" panose="020B0604020202020204" pitchFamily="34" charset="0"/>
            <a:cs typeface="Arial" panose="020B0604020202020204" pitchFamily="34" charset="0"/>
          </a:endParaRPr>
        </a:p>
      </dsp:txBody>
      <dsp:txXfrm>
        <a:off x="30157" y="1213113"/>
        <a:ext cx="8953523" cy="557446"/>
      </dsp:txXfrm>
    </dsp:sp>
    <dsp:sp modelId="{9EDA8CCB-AE1C-447B-B2AF-CA2C5EB553AA}">
      <dsp:nvSpPr>
        <dsp:cNvPr id="0" name=""/>
        <dsp:cNvSpPr/>
      </dsp:nvSpPr>
      <dsp:spPr>
        <a:xfrm>
          <a:off x="0" y="1800716"/>
          <a:ext cx="9013837" cy="546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6189"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s-MX" sz="1600" kern="1200" dirty="0">
              <a:latin typeface="Arial" panose="020B0604020202020204" pitchFamily="34" charset="0"/>
              <a:cs typeface="Arial" panose="020B0604020202020204" pitchFamily="34" charset="0"/>
            </a:rPr>
            <a:t>Considerando estilos de vida, los cambios asociados a la modernidad, las formas de empleo, los usos del tiempo y los espacios</a:t>
          </a:r>
        </a:p>
      </dsp:txBody>
      <dsp:txXfrm>
        <a:off x="0" y="1800716"/>
        <a:ext cx="9013837" cy="546480"/>
      </dsp:txXfrm>
    </dsp:sp>
    <dsp:sp modelId="{F51DB248-4353-48F2-A401-C328DBE56247}">
      <dsp:nvSpPr>
        <dsp:cNvPr id="0" name=""/>
        <dsp:cNvSpPr/>
      </dsp:nvSpPr>
      <dsp:spPr>
        <a:xfrm>
          <a:off x="0" y="2347197"/>
          <a:ext cx="9013837" cy="617760"/>
        </a:xfrm>
        <a:prstGeom prst="roundRect">
          <a:avLst/>
        </a:prstGeom>
        <a:solidFill>
          <a:srgbClr val="7EC6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tx1"/>
              </a:solidFill>
              <a:latin typeface="Arial" panose="020B0604020202020204" pitchFamily="34" charset="0"/>
              <a:cs typeface="Arial" panose="020B0604020202020204" pitchFamily="34" charset="0"/>
            </a:rPr>
            <a:t>Relaciones vecinales</a:t>
          </a:r>
        </a:p>
      </dsp:txBody>
      <dsp:txXfrm>
        <a:off x="30157" y="2377354"/>
        <a:ext cx="8953523" cy="557446"/>
      </dsp:txXfrm>
    </dsp:sp>
    <dsp:sp modelId="{AD0A793E-5B95-48A3-B581-D5EAF86417D6}">
      <dsp:nvSpPr>
        <dsp:cNvPr id="0" name=""/>
        <dsp:cNvSpPr/>
      </dsp:nvSpPr>
      <dsp:spPr>
        <a:xfrm>
          <a:off x="0" y="2964957"/>
          <a:ext cx="9013837" cy="546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6189"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s-MX" sz="1600" kern="1200" dirty="0">
              <a:latin typeface="Arial" panose="020B0604020202020204" pitchFamily="34" charset="0"/>
              <a:cs typeface="Arial" panose="020B0604020202020204" pitchFamily="34" charset="0"/>
            </a:rPr>
            <a:t>Conflictos inter-vecinales</a:t>
          </a:r>
        </a:p>
      </dsp:txBody>
      <dsp:txXfrm>
        <a:off x="0" y="2964957"/>
        <a:ext cx="9013837" cy="546480"/>
      </dsp:txXfrm>
    </dsp:sp>
    <dsp:sp modelId="{52ED245A-4EA9-46C3-8FB6-EE9E834DE330}">
      <dsp:nvSpPr>
        <dsp:cNvPr id="0" name=""/>
        <dsp:cNvSpPr/>
      </dsp:nvSpPr>
      <dsp:spPr>
        <a:xfrm>
          <a:off x="0" y="3511437"/>
          <a:ext cx="9013837" cy="617760"/>
        </a:xfrm>
        <a:prstGeom prst="roundRect">
          <a:avLst/>
        </a:prstGeom>
        <a:solidFill>
          <a:srgbClr val="7EC6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tx1"/>
              </a:solidFill>
              <a:latin typeface="Arial" panose="020B0604020202020204" pitchFamily="34" charset="0"/>
              <a:cs typeface="Arial" panose="020B0604020202020204" pitchFamily="34" charset="0"/>
            </a:rPr>
            <a:t>Percepción de seguridad en el barrio</a:t>
          </a:r>
        </a:p>
      </dsp:txBody>
      <dsp:txXfrm>
        <a:off x="30157" y="3541594"/>
        <a:ext cx="8953523" cy="557446"/>
      </dsp:txXfrm>
    </dsp:sp>
    <dsp:sp modelId="{474EF67C-1E8E-41A8-924E-E295AC631187}">
      <dsp:nvSpPr>
        <dsp:cNvPr id="0" name=""/>
        <dsp:cNvSpPr/>
      </dsp:nvSpPr>
      <dsp:spPr>
        <a:xfrm>
          <a:off x="0" y="4129197"/>
          <a:ext cx="9013837" cy="15028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6189"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s-MX" sz="1600" kern="1200" dirty="0">
              <a:latin typeface="Arial" panose="020B0604020202020204" pitchFamily="34" charset="0"/>
              <a:cs typeface="Arial" panose="020B0604020202020204" pitchFamily="34" charset="0"/>
            </a:rPr>
            <a:t>Percepción de seguridad en el entorno</a:t>
          </a:r>
        </a:p>
        <a:p>
          <a:pPr marL="171450" lvl="1" indent="-171450" algn="l" defTabSz="711200">
            <a:lnSpc>
              <a:spcPct val="90000"/>
            </a:lnSpc>
            <a:spcBef>
              <a:spcPct val="0"/>
            </a:spcBef>
            <a:spcAft>
              <a:spcPct val="20000"/>
            </a:spcAft>
            <a:buChar char="•"/>
          </a:pPr>
          <a:r>
            <a:rPr lang="es-MX" sz="1600" kern="1200" dirty="0">
              <a:latin typeface="Arial" panose="020B0604020202020204" pitchFamily="34" charset="0"/>
              <a:cs typeface="Arial" panose="020B0604020202020204" pitchFamily="34" charset="0"/>
            </a:rPr>
            <a:t>Prácticas sociales asociadas a la inseguridad (incluyendo distribución de drogas, pandillerismo, etc.)</a:t>
          </a:r>
        </a:p>
        <a:p>
          <a:pPr marL="171450" lvl="1" indent="-171450" algn="l" defTabSz="711200">
            <a:lnSpc>
              <a:spcPct val="90000"/>
            </a:lnSpc>
            <a:spcBef>
              <a:spcPct val="0"/>
            </a:spcBef>
            <a:spcAft>
              <a:spcPct val="20000"/>
            </a:spcAft>
            <a:buChar char="•"/>
          </a:pPr>
          <a:r>
            <a:rPr lang="es-MX" sz="1600" kern="1200" dirty="0">
              <a:latin typeface="Arial" panose="020B0604020202020204" pitchFamily="34" charset="0"/>
              <a:cs typeface="Arial" panose="020B0604020202020204" pitchFamily="34" charset="0"/>
            </a:rPr>
            <a:t>Confianza en las autoridades</a:t>
          </a:r>
        </a:p>
        <a:p>
          <a:pPr marL="171450" lvl="1" indent="-171450" algn="l" defTabSz="711200">
            <a:lnSpc>
              <a:spcPct val="90000"/>
            </a:lnSpc>
            <a:spcBef>
              <a:spcPct val="0"/>
            </a:spcBef>
            <a:spcAft>
              <a:spcPct val="20000"/>
            </a:spcAft>
            <a:buChar char="•"/>
          </a:pPr>
          <a:r>
            <a:rPr lang="es-MX" sz="1600" kern="1200" dirty="0">
              <a:latin typeface="Arial" panose="020B0604020202020204" pitchFamily="34" charset="0"/>
              <a:cs typeface="Arial" panose="020B0604020202020204" pitchFamily="34" charset="0"/>
            </a:rPr>
            <a:t>Estrategias de seguridad barrial no institucionalizadas</a:t>
          </a:r>
        </a:p>
        <a:p>
          <a:pPr marL="171450" lvl="1" indent="-171450" algn="l" defTabSz="711200">
            <a:lnSpc>
              <a:spcPct val="90000"/>
            </a:lnSpc>
            <a:spcBef>
              <a:spcPct val="0"/>
            </a:spcBef>
            <a:spcAft>
              <a:spcPct val="20000"/>
            </a:spcAft>
            <a:buChar char="•"/>
          </a:pPr>
          <a:r>
            <a:rPr lang="es-MX" sz="1600" kern="1200" dirty="0">
              <a:latin typeface="Arial" panose="020B0604020202020204" pitchFamily="34" charset="0"/>
              <a:cs typeface="Arial" panose="020B0604020202020204" pitchFamily="34" charset="0"/>
            </a:rPr>
            <a:t>Satisfacción con la seguridad ciudadana</a:t>
          </a:r>
        </a:p>
      </dsp:txBody>
      <dsp:txXfrm>
        <a:off x="0" y="4129197"/>
        <a:ext cx="9013837" cy="1502820"/>
      </dsp:txXfrm>
    </dsp:sp>
    <dsp:sp modelId="{9090F412-4367-4BBE-AC3D-587040CBDCE9}">
      <dsp:nvSpPr>
        <dsp:cNvPr id="0" name=""/>
        <dsp:cNvSpPr/>
      </dsp:nvSpPr>
      <dsp:spPr>
        <a:xfrm>
          <a:off x="0" y="5632017"/>
          <a:ext cx="9013837" cy="617760"/>
        </a:xfrm>
        <a:prstGeom prst="roundRect">
          <a:avLst/>
        </a:prstGeom>
        <a:solidFill>
          <a:srgbClr val="7EC6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tx1"/>
              </a:solidFill>
              <a:latin typeface="Arial" panose="020B0604020202020204" pitchFamily="34" charset="0"/>
              <a:cs typeface="Arial" panose="020B0604020202020204" pitchFamily="34" charset="0"/>
            </a:rPr>
            <a:t>Satisfacción con el vecindario</a:t>
          </a:r>
        </a:p>
      </dsp:txBody>
      <dsp:txXfrm>
        <a:off x="30157" y="5662174"/>
        <a:ext cx="8953523" cy="55744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s-MX" dirty="0"/>
          </a:p>
        </p:txBody>
      </p:sp>
      <p:sp>
        <p:nvSpPr>
          <p:cNvPr id="3" name="Marcador de fecha 2"/>
          <p:cNvSpPr>
            <a:spLocks noGrp="1"/>
          </p:cNvSpPr>
          <p:nvPr>
            <p:ph type="dt" sz="quarter" idx="1"/>
          </p:nvPr>
        </p:nvSpPr>
        <p:spPr>
          <a:xfrm>
            <a:off x="4143587" y="0"/>
            <a:ext cx="3169920" cy="481727"/>
          </a:xfrm>
          <a:prstGeom prst="rect">
            <a:avLst/>
          </a:prstGeom>
        </p:spPr>
        <p:txBody>
          <a:bodyPr vert="horz" lIns="96653" tIns="48327" rIns="96653" bIns="48327" rtlCol="0"/>
          <a:lstStyle>
            <a:lvl1pPr algn="r">
              <a:defRPr sz="1200"/>
            </a:lvl1pPr>
          </a:lstStyle>
          <a:p>
            <a:fld id="{B62A9AC0-922F-485B-9EEC-3094E6390F8C}" type="datetimeFigureOut">
              <a:rPr lang="es-MX" smtClean="0"/>
              <a:t>11/02/2019</a:t>
            </a:fld>
            <a:endParaRPr lang="es-MX" dirty="0"/>
          </a:p>
        </p:txBody>
      </p:sp>
      <p:sp>
        <p:nvSpPr>
          <p:cNvPr id="4" name="Marcador de pie de página 3"/>
          <p:cNvSpPr>
            <a:spLocks noGrp="1"/>
          </p:cNvSpPr>
          <p:nvPr>
            <p:ph type="ftr" sz="quarter" idx="2"/>
          </p:nvPr>
        </p:nvSpPr>
        <p:spPr>
          <a:xfrm>
            <a:off x="0" y="9119476"/>
            <a:ext cx="3169920" cy="481726"/>
          </a:xfrm>
          <a:prstGeom prst="rect">
            <a:avLst/>
          </a:prstGeom>
        </p:spPr>
        <p:txBody>
          <a:bodyPr vert="horz" lIns="96653" tIns="48327" rIns="96653" bIns="48327" rtlCol="0" anchor="b"/>
          <a:lstStyle>
            <a:lvl1pPr algn="l">
              <a:defRPr sz="1200"/>
            </a:lvl1pPr>
          </a:lstStyle>
          <a:p>
            <a:endParaRPr lang="es-MX" dirty="0"/>
          </a:p>
        </p:txBody>
      </p:sp>
      <p:sp>
        <p:nvSpPr>
          <p:cNvPr id="5" name="Marcador de número de diapositiva 4"/>
          <p:cNvSpPr>
            <a:spLocks noGrp="1"/>
          </p:cNvSpPr>
          <p:nvPr>
            <p:ph type="sldNum" sz="quarter" idx="3"/>
          </p:nvPr>
        </p:nvSpPr>
        <p:spPr>
          <a:xfrm>
            <a:off x="4143587" y="9119476"/>
            <a:ext cx="3169920" cy="481726"/>
          </a:xfrm>
          <a:prstGeom prst="rect">
            <a:avLst/>
          </a:prstGeom>
        </p:spPr>
        <p:txBody>
          <a:bodyPr vert="horz" lIns="96653" tIns="48327" rIns="96653" bIns="48327" rtlCol="0" anchor="b"/>
          <a:lstStyle>
            <a:lvl1pPr algn="r">
              <a:defRPr sz="1200"/>
            </a:lvl1pPr>
          </a:lstStyle>
          <a:p>
            <a:fld id="{7C7A79FF-FFC6-4081-BA25-D5F77ECE2F61}" type="slidenum">
              <a:rPr lang="es-MX" smtClean="0"/>
              <a:t>‹Nº›</a:t>
            </a:fld>
            <a:endParaRPr lang="es-MX" dirty="0"/>
          </a:p>
        </p:txBody>
      </p:sp>
    </p:spTree>
    <p:extLst>
      <p:ext uri="{BB962C8B-B14F-4D97-AF65-F5344CB8AC3E}">
        <p14:creationId xmlns:p14="http://schemas.microsoft.com/office/powerpoint/2010/main" val="3005095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Rot="1" noChangeAspect="1"/>
          </p:cNvSpPr>
          <p:nvPr>
            <p:ph type="sldImg"/>
          </p:nvPr>
        </p:nvSpPr>
        <p:spPr bwMode="auto">
          <a:xfrm>
            <a:off x="1257300" y="719138"/>
            <a:ext cx="4800600" cy="3600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 name="Rectangle 2"/>
          <p:cNvSpPr>
            <a:spLocks noGrp="1"/>
          </p:cNvSpPr>
          <p:nvPr>
            <p:ph type="body" sz="quarter" idx="1"/>
          </p:nvPr>
        </p:nvSpPr>
        <p:spPr bwMode="auto">
          <a:xfrm>
            <a:off x="975361" y="4560570"/>
            <a:ext cx="5364480" cy="4320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6653" tIns="48327" rIns="96653" bIns="48327" numCol="1" anchor="t" anchorCtr="0" compatLnSpc="1">
            <a:prstTxWarp prst="textNoShape">
              <a:avLst/>
            </a:prstTxWarp>
          </a:bodyPr>
          <a:lstStyle/>
          <a:p>
            <a:pPr lvl="0"/>
            <a:r>
              <a:rPr lang="es-MX" altLang="es-MX" noProof="0">
                <a:sym typeface="Helvetica Neue" charset="0"/>
              </a:rPr>
              <a:t>Click to edit Master text styles</a:t>
            </a:r>
          </a:p>
          <a:p>
            <a:pPr lvl="1"/>
            <a:r>
              <a:rPr lang="es-MX" altLang="es-MX" noProof="0">
                <a:sym typeface="Helvetica Neue" charset="0"/>
              </a:rPr>
              <a:t>Second level</a:t>
            </a:r>
          </a:p>
          <a:p>
            <a:pPr lvl="2"/>
            <a:r>
              <a:rPr lang="es-MX" altLang="es-MX" noProof="0">
                <a:sym typeface="Helvetica Neue" charset="0"/>
              </a:rPr>
              <a:t>Third level</a:t>
            </a:r>
          </a:p>
          <a:p>
            <a:pPr lvl="3"/>
            <a:r>
              <a:rPr lang="es-MX" altLang="es-MX" noProof="0">
                <a:sym typeface="Helvetica Neue" charset="0"/>
              </a:rPr>
              <a:t>Fourth level</a:t>
            </a:r>
          </a:p>
          <a:p>
            <a:pPr lvl="4"/>
            <a:r>
              <a:rPr lang="es-MX" altLang="es-MX" noProof="0">
                <a:sym typeface="Helvetica Neue" charset="0"/>
              </a:rPr>
              <a:t>Fifth level</a:t>
            </a:r>
          </a:p>
        </p:txBody>
      </p:sp>
    </p:spTree>
    <p:extLst>
      <p:ext uri="{BB962C8B-B14F-4D97-AF65-F5344CB8AC3E}">
        <p14:creationId xmlns:p14="http://schemas.microsoft.com/office/powerpoint/2010/main" val="630488522"/>
      </p:ext>
    </p:extLst>
  </p:cSld>
  <p:clrMap bg1="lt1" tx1="dk1" bg2="lt2" tx2="dk2" accent1="accent1" accent2="accent2" accent3="accent3" accent4="accent4" accent5="accent5" accent6="accent6" hlink="hlink" folHlink="folHlink"/>
  <p:notesStyle>
    <a:lvl1pPr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1pPr>
    <a:lvl2pPr indent="2286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2pPr>
    <a:lvl3pPr indent="4572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3pPr>
    <a:lvl4pPr indent="6858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4pPr>
    <a:lvl5pPr indent="9144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Marcador de imagen de diapositiva 1">
            <a:extLst>
              <a:ext uri="{FF2B5EF4-FFF2-40B4-BE49-F238E27FC236}">
                <a16:creationId xmlns:a16="http://schemas.microsoft.com/office/drawing/2014/main" id="{F4AB6AB6-4FBE-4BCC-8291-547C1DE35C20}"/>
              </a:ext>
            </a:extLst>
          </p:cNvPr>
          <p:cNvSpPr>
            <a:spLocks noGrp="1" noRot="1" noChangeAspect="1" noTextEdit="1"/>
          </p:cNvSpPr>
          <p:nvPr>
            <p:ph type="sldImg"/>
          </p:nvPr>
        </p:nvSpPr>
        <p:spPr/>
      </p:sp>
      <p:sp>
        <p:nvSpPr>
          <p:cNvPr id="17411" name="Marcador de notas 2">
            <a:extLst>
              <a:ext uri="{FF2B5EF4-FFF2-40B4-BE49-F238E27FC236}">
                <a16:creationId xmlns:a16="http://schemas.microsoft.com/office/drawing/2014/main" id="{066884C7-A15A-4F1C-AF77-7C9E47F96023}"/>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40985945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a:extLst>
              <a:ext uri="{FF2B5EF4-FFF2-40B4-BE49-F238E27FC236}">
                <a16:creationId xmlns:a16="http://schemas.microsoft.com/office/drawing/2014/main" id="{EDB7A212-F28B-411D-B9A4-32360B46A2C3}"/>
              </a:ext>
            </a:extLst>
          </p:cNvPr>
          <p:cNvSpPr>
            <a:spLocks noGrp="1" noRot="1" noChangeAspect="1" noTextEdit="1"/>
          </p:cNvSpPr>
          <p:nvPr>
            <p:ph type="sldImg"/>
          </p:nvPr>
        </p:nvSpPr>
        <p:spPr/>
      </p:sp>
      <p:sp>
        <p:nvSpPr>
          <p:cNvPr id="23555" name="Marcador de notas 2">
            <a:extLst>
              <a:ext uri="{FF2B5EF4-FFF2-40B4-BE49-F238E27FC236}">
                <a16:creationId xmlns:a16="http://schemas.microsoft.com/office/drawing/2014/main" id="{F6D9CF2E-D011-433F-9217-71C0489DFD59}"/>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2031930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Marcador de imagen de diapositiva 1">
            <a:extLst>
              <a:ext uri="{FF2B5EF4-FFF2-40B4-BE49-F238E27FC236}">
                <a16:creationId xmlns:a16="http://schemas.microsoft.com/office/drawing/2014/main" id="{548D126F-1E01-4455-8891-10B8DAFDB8E5}"/>
              </a:ext>
            </a:extLst>
          </p:cNvPr>
          <p:cNvSpPr>
            <a:spLocks noGrp="1" noRot="1" noChangeAspect="1" noTextEdit="1"/>
          </p:cNvSpPr>
          <p:nvPr>
            <p:ph type="sldImg"/>
          </p:nvPr>
        </p:nvSpPr>
        <p:spPr/>
      </p:sp>
      <p:sp>
        <p:nvSpPr>
          <p:cNvPr id="21507" name="Marcador de notas 2">
            <a:extLst>
              <a:ext uri="{FF2B5EF4-FFF2-40B4-BE49-F238E27FC236}">
                <a16:creationId xmlns:a16="http://schemas.microsoft.com/office/drawing/2014/main" id="{3C7FB1E8-175C-4196-ABB1-D310FDF8DFDC}"/>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86185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Marcador de imagen de diapositiva 1">
            <a:extLst>
              <a:ext uri="{FF2B5EF4-FFF2-40B4-BE49-F238E27FC236}">
                <a16:creationId xmlns:a16="http://schemas.microsoft.com/office/drawing/2014/main" id="{548D126F-1E01-4455-8891-10B8DAFDB8E5}"/>
              </a:ext>
            </a:extLst>
          </p:cNvPr>
          <p:cNvSpPr>
            <a:spLocks noGrp="1" noRot="1" noChangeAspect="1" noTextEdit="1"/>
          </p:cNvSpPr>
          <p:nvPr>
            <p:ph type="sldImg"/>
          </p:nvPr>
        </p:nvSpPr>
        <p:spPr/>
      </p:sp>
      <p:sp>
        <p:nvSpPr>
          <p:cNvPr id="21507" name="Marcador de notas 2">
            <a:extLst>
              <a:ext uri="{FF2B5EF4-FFF2-40B4-BE49-F238E27FC236}">
                <a16:creationId xmlns:a16="http://schemas.microsoft.com/office/drawing/2014/main" id="{3C7FB1E8-175C-4196-ABB1-D310FDF8DFDC}"/>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9985246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Marcador de imagen de diapositiva 1">
            <a:extLst>
              <a:ext uri="{FF2B5EF4-FFF2-40B4-BE49-F238E27FC236}">
                <a16:creationId xmlns:a16="http://schemas.microsoft.com/office/drawing/2014/main" id="{548D126F-1E01-4455-8891-10B8DAFDB8E5}"/>
              </a:ext>
            </a:extLst>
          </p:cNvPr>
          <p:cNvSpPr>
            <a:spLocks noGrp="1" noRot="1" noChangeAspect="1" noTextEdit="1"/>
          </p:cNvSpPr>
          <p:nvPr>
            <p:ph type="sldImg"/>
          </p:nvPr>
        </p:nvSpPr>
        <p:spPr/>
      </p:sp>
      <p:sp>
        <p:nvSpPr>
          <p:cNvPr id="21507" name="Marcador de notas 2">
            <a:extLst>
              <a:ext uri="{FF2B5EF4-FFF2-40B4-BE49-F238E27FC236}">
                <a16:creationId xmlns:a16="http://schemas.microsoft.com/office/drawing/2014/main" id="{3C7FB1E8-175C-4196-ABB1-D310FDF8DFDC}"/>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1785476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Marcador de imagen de diapositiva 1">
            <a:extLst>
              <a:ext uri="{FF2B5EF4-FFF2-40B4-BE49-F238E27FC236}">
                <a16:creationId xmlns:a16="http://schemas.microsoft.com/office/drawing/2014/main" id="{548D126F-1E01-4455-8891-10B8DAFDB8E5}"/>
              </a:ext>
            </a:extLst>
          </p:cNvPr>
          <p:cNvSpPr>
            <a:spLocks noGrp="1" noRot="1" noChangeAspect="1" noTextEdit="1"/>
          </p:cNvSpPr>
          <p:nvPr>
            <p:ph type="sldImg"/>
          </p:nvPr>
        </p:nvSpPr>
        <p:spPr/>
      </p:sp>
      <p:sp>
        <p:nvSpPr>
          <p:cNvPr id="21507" name="Marcador de notas 2">
            <a:extLst>
              <a:ext uri="{FF2B5EF4-FFF2-40B4-BE49-F238E27FC236}">
                <a16:creationId xmlns:a16="http://schemas.microsoft.com/office/drawing/2014/main" id="{3C7FB1E8-175C-4196-ABB1-D310FDF8DFDC}"/>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18677293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Marcador de imagen de diapositiva 1">
            <a:extLst>
              <a:ext uri="{FF2B5EF4-FFF2-40B4-BE49-F238E27FC236}">
                <a16:creationId xmlns:a16="http://schemas.microsoft.com/office/drawing/2014/main" id="{377127F7-C372-42CD-94EF-F5349B4E1503}"/>
              </a:ext>
            </a:extLst>
          </p:cNvPr>
          <p:cNvSpPr>
            <a:spLocks noGrp="1" noRot="1" noChangeAspect="1" noTextEdit="1"/>
          </p:cNvSpPr>
          <p:nvPr>
            <p:ph type="sldImg"/>
          </p:nvPr>
        </p:nvSpPr>
        <p:spPr/>
      </p:sp>
      <p:sp>
        <p:nvSpPr>
          <p:cNvPr id="19459" name="Marcador de notas 2">
            <a:extLst>
              <a:ext uri="{FF2B5EF4-FFF2-40B4-BE49-F238E27FC236}">
                <a16:creationId xmlns:a16="http://schemas.microsoft.com/office/drawing/2014/main" id="{C5BE03DC-7D03-4492-A7D3-D808501BC293}"/>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40960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Marcador de imagen de diapositiva 1">
            <a:extLst>
              <a:ext uri="{FF2B5EF4-FFF2-40B4-BE49-F238E27FC236}">
                <a16:creationId xmlns:a16="http://schemas.microsoft.com/office/drawing/2014/main" id="{377127F7-C372-42CD-94EF-F5349B4E1503}"/>
              </a:ext>
            </a:extLst>
          </p:cNvPr>
          <p:cNvSpPr>
            <a:spLocks noGrp="1" noRot="1" noChangeAspect="1" noTextEdit="1"/>
          </p:cNvSpPr>
          <p:nvPr>
            <p:ph type="sldImg"/>
          </p:nvPr>
        </p:nvSpPr>
        <p:spPr/>
      </p:sp>
      <p:sp>
        <p:nvSpPr>
          <p:cNvPr id="19459" name="Marcador de notas 2">
            <a:extLst>
              <a:ext uri="{FF2B5EF4-FFF2-40B4-BE49-F238E27FC236}">
                <a16:creationId xmlns:a16="http://schemas.microsoft.com/office/drawing/2014/main" id="{C5BE03DC-7D03-4492-A7D3-D808501BC293}"/>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666386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Marcador de imagen de diapositiva 1">
            <a:extLst>
              <a:ext uri="{FF2B5EF4-FFF2-40B4-BE49-F238E27FC236}">
                <a16:creationId xmlns:a16="http://schemas.microsoft.com/office/drawing/2014/main" id="{377127F7-C372-42CD-94EF-F5349B4E1503}"/>
              </a:ext>
            </a:extLst>
          </p:cNvPr>
          <p:cNvSpPr>
            <a:spLocks noGrp="1" noRot="1" noChangeAspect="1" noTextEdit="1"/>
          </p:cNvSpPr>
          <p:nvPr>
            <p:ph type="sldImg"/>
          </p:nvPr>
        </p:nvSpPr>
        <p:spPr/>
      </p:sp>
      <p:sp>
        <p:nvSpPr>
          <p:cNvPr id="19459" name="Marcador de notas 2">
            <a:extLst>
              <a:ext uri="{FF2B5EF4-FFF2-40B4-BE49-F238E27FC236}">
                <a16:creationId xmlns:a16="http://schemas.microsoft.com/office/drawing/2014/main" id="{C5BE03DC-7D03-4492-A7D3-D808501BC293}"/>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1495424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a:extLst>
              <a:ext uri="{FF2B5EF4-FFF2-40B4-BE49-F238E27FC236}">
                <a16:creationId xmlns:a16="http://schemas.microsoft.com/office/drawing/2014/main" id="{EDB7A212-F28B-411D-B9A4-32360B46A2C3}"/>
              </a:ext>
            </a:extLst>
          </p:cNvPr>
          <p:cNvSpPr>
            <a:spLocks noGrp="1" noRot="1" noChangeAspect="1" noTextEdit="1"/>
          </p:cNvSpPr>
          <p:nvPr>
            <p:ph type="sldImg"/>
          </p:nvPr>
        </p:nvSpPr>
        <p:spPr/>
      </p:sp>
      <p:sp>
        <p:nvSpPr>
          <p:cNvPr id="23555" name="Marcador de notas 2">
            <a:extLst>
              <a:ext uri="{FF2B5EF4-FFF2-40B4-BE49-F238E27FC236}">
                <a16:creationId xmlns:a16="http://schemas.microsoft.com/office/drawing/2014/main" id="{F6D9CF2E-D011-433F-9217-71C0489DFD59}"/>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2101288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a:extLst>
              <a:ext uri="{FF2B5EF4-FFF2-40B4-BE49-F238E27FC236}">
                <a16:creationId xmlns:a16="http://schemas.microsoft.com/office/drawing/2014/main" id="{EDB7A212-F28B-411D-B9A4-32360B46A2C3}"/>
              </a:ext>
            </a:extLst>
          </p:cNvPr>
          <p:cNvSpPr>
            <a:spLocks noGrp="1" noRot="1" noChangeAspect="1" noTextEdit="1"/>
          </p:cNvSpPr>
          <p:nvPr>
            <p:ph type="sldImg"/>
          </p:nvPr>
        </p:nvSpPr>
        <p:spPr/>
      </p:sp>
      <p:sp>
        <p:nvSpPr>
          <p:cNvPr id="23555" name="Marcador de notas 2">
            <a:extLst>
              <a:ext uri="{FF2B5EF4-FFF2-40B4-BE49-F238E27FC236}">
                <a16:creationId xmlns:a16="http://schemas.microsoft.com/office/drawing/2014/main" id="{F6D9CF2E-D011-433F-9217-71C0489DFD59}"/>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3695876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a:extLst>
              <a:ext uri="{FF2B5EF4-FFF2-40B4-BE49-F238E27FC236}">
                <a16:creationId xmlns:a16="http://schemas.microsoft.com/office/drawing/2014/main" id="{EDB7A212-F28B-411D-B9A4-32360B46A2C3}"/>
              </a:ext>
            </a:extLst>
          </p:cNvPr>
          <p:cNvSpPr>
            <a:spLocks noGrp="1" noRot="1" noChangeAspect="1" noTextEdit="1"/>
          </p:cNvSpPr>
          <p:nvPr>
            <p:ph type="sldImg"/>
          </p:nvPr>
        </p:nvSpPr>
        <p:spPr/>
      </p:sp>
      <p:sp>
        <p:nvSpPr>
          <p:cNvPr id="23555" name="Marcador de notas 2">
            <a:extLst>
              <a:ext uri="{FF2B5EF4-FFF2-40B4-BE49-F238E27FC236}">
                <a16:creationId xmlns:a16="http://schemas.microsoft.com/office/drawing/2014/main" id="{F6D9CF2E-D011-433F-9217-71C0489DFD59}"/>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744099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a:extLst>
              <a:ext uri="{FF2B5EF4-FFF2-40B4-BE49-F238E27FC236}">
                <a16:creationId xmlns:a16="http://schemas.microsoft.com/office/drawing/2014/main" id="{EDB7A212-F28B-411D-B9A4-32360B46A2C3}"/>
              </a:ext>
            </a:extLst>
          </p:cNvPr>
          <p:cNvSpPr>
            <a:spLocks noGrp="1" noRot="1" noChangeAspect="1" noTextEdit="1"/>
          </p:cNvSpPr>
          <p:nvPr>
            <p:ph type="sldImg"/>
          </p:nvPr>
        </p:nvSpPr>
        <p:spPr/>
      </p:sp>
      <p:sp>
        <p:nvSpPr>
          <p:cNvPr id="23555" name="Marcador de notas 2">
            <a:extLst>
              <a:ext uri="{FF2B5EF4-FFF2-40B4-BE49-F238E27FC236}">
                <a16:creationId xmlns:a16="http://schemas.microsoft.com/office/drawing/2014/main" id="{F6D9CF2E-D011-433F-9217-71C0489DFD59}"/>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dirty="0"/>
          </a:p>
        </p:txBody>
      </p:sp>
    </p:spTree>
    <p:extLst>
      <p:ext uri="{BB962C8B-B14F-4D97-AF65-F5344CB8AC3E}">
        <p14:creationId xmlns:p14="http://schemas.microsoft.com/office/powerpoint/2010/main" val="575011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a:extLst>
              <a:ext uri="{FF2B5EF4-FFF2-40B4-BE49-F238E27FC236}">
                <a16:creationId xmlns:a16="http://schemas.microsoft.com/office/drawing/2014/main" id="{EDB7A212-F28B-411D-B9A4-32360B46A2C3}"/>
              </a:ext>
            </a:extLst>
          </p:cNvPr>
          <p:cNvSpPr>
            <a:spLocks noGrp="1" noRot="1" noChangeAspect="1" noTextEdit="1"/>
          </p:cNvSpPr>
          <p:nvPr>
            <p:ph type="sldImg"/>
          </p:nvPr>
        </p:nvSpPr>
        <p:spPr/>
      </p:sp>
      <p:sp>
        <p:nvSpPr>
          <p:cNvPr id="23555" name="Marcador de notas 2">
            <a:extLst>
              <a:ext uri="{FF2B5EF4-FFF2-40B4-BE49-F238E27FC236}">
                <a16:creationId xmlns:a16="http://schemas.microsoft.com/office/drawing/2014/main" id="{F6D9CF2E-D011-433F-9217-71C0489DFD59}"/>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dirty="0"/>
          </a:p>
        </p:txBody>
      </p:sp>
    </p:spTree>
    <p:extLst>
      <p:ext uri="{BB962C8B-B14F-4D97-AF65-F5344CB8AC3E}">
        <p14:creationId xmlns:p14="http://schemas.microsoft.com/office/powerpoint/2010/main" val="1134505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a:extLst>
              <a:ext uri="{FF2B5EF4-FFF2-40B4-BE49-F238E27FC236}">
                <a16:creationId xmlns:a16="http://schemas.microsoft.com/office/drawing/2014/main" id="{EDB7A212-F28B-411D-B9A4-32360B46A2C3}"/>
              </a:ext>
            </a:extLst>
          </p:cNvPr>
          <p:cNvSpPr>
            <a:spLocks noGrp="1" noRot="1" noChangeAspect="1" noTextEdit="1"/>
          </p:cNvSpPr>
          <p:nvPr>
            <p:ph type="sldImg"/>
          </p:nvPr>
        </p:nvSpPr>
        <p:spPr/>
      </p:sp>
      <p:sp>
        <p:nvSpPr>
          <p:cNvPr id="23555" name="Marcador de notas 2">
            <a:extLst>
              <a:ext uri="{FF2B5EF4-FFF2-40B4-BE49-F238E27FC236}">
                <a16:creationId xmlns:a16="http://schemas.microsoft.com/office/drawing/2014/main" id="{F6D9CF2E-D011-433F-9217-71C0489DFD59}"/>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dirty="0"/>
          </a:p>
        </p:txBody>
      </p:sp>
    </p:spTree>
    <p:extLst>
      <p:ext uri="{BB962C8B-B14F-4D97-AF65-F5344CB8AC3E}">
        <p14:creationId xmlns:p14="http://schemas.microsoft.com/office/powerpoint/2010/main" val="25918598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a:extLst>
              <a:ext uri="{FF2B5EF4-FFF2-40B4-BE49-F238E27FC236}">
                <a16:creationId xmlns:a16="http://schemas.microsoft.com/office/drawing/2014/main" id="{EDB7A212-F28B-411D-B9A4-32360B46A2C3}"/>
              </a:ext>
            </a:extLst>
          </p:cNvPr>
          <p:cNvSpPr>
            <a:spLocks noGrp="1" noRot="1" noChangeAspect="1" noTextEdit="1"/>
          </p:cNvSpPr>
          <p:nvPr>
            <p:ph type="sldImg"/>
          </p:nvPr>
        </p:nvSpPr>
        <p:spPr/>
      </p:sp>
      <p:sp>
        <p:nvSpPr>
          <p:cNvPr id="23555" name="Marcador de notas 2">
            <a:extLst>
              <a:ext uri="{FF2B5EF4-FFF2-40B4-BE49-F238E27FC236}">
                <a16:creationId xmlns:a16="http://schemas.microsoft.com/office/drawing/2014/main" id="{F6D9CF2E-D011-433F-9217-71C0489DFD59}"/>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9033417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4" name="Marcador de pie de página 3"/>
          <p:cNvSpPr>
            <a:spLocks noGrp="1"/>
          </p:cNvSpPr>
          <p:nvPr>
            <p:ph type="ftr" sz="quarter" idx="11"/>
          </p:nvPr>
        </p:nvSpPr>
        <p:spPr/>
        <p:txBody>
          <a:bodyPr/>
          <a:lstStyle/>
          <a:p>
            <a:endParaRPr lang="es-MX" dirty="0"/>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dirty="0"/>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249467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95350" y="650875"/>
            <a:ext cx="4194175" cy="2274888"/>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529263" y="1404938"/>
            <a:ext cx="6583362" cy="69310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Marcador de texto 3"/>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216984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593064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307513" y="519113"/>
            <a:ext cx="2803525" cy="8266112"/>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93763" y="519113"/>
            <a:ext cx="8261350" cy="826611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686945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4" name="Marcador de pie de página 3"/>
          <p:cNvSpPr>
            <a:spLocks noGrp="1"/>
          </p:cNvSpPr>
          <p:nvPr>
            <p:ph type="ftr" sz="quarter" idx="11"/>
          </p:nvPr>
        </p:nvSpPr>
        <p:spPr/>
        <p:txBody>
          <a:bodyPr/>
          <a:lstStyle/>
          <a:p>
            <a:endParaRPr lang="es-MX" dirty="0"/>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366825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625600" y="1597025"/>
            <a:ext cx="9753600" cy="3395663"/>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795671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1965967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87413" y="2432050"/>
            <a:ext cx="11217275" cy="4056063"/>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87413" y="6527800"/>
            <a:ext cx="11217275" cy="213360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598730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93763" y="2597150"/>
            <a:ext cx="5532437" cy="61880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578600" y="2597150"/>
            <a:ext cx="5532438" cy="61880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3980779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95350" y="519113"/>
            <a:ext cx="11217275" cy="1885950"/>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95350" y="3562350"/>
            <a:ext cx="5502275" cy="5240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583363" y="3562350"/>
            <a:ext cx="5529262" cy="5240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8" name="Marcador de pie de página 7"/>
          <p:cNvSpPr>
            <a:spLocks noGrp="1"/>
          </p:cNvSpPr>
          <p:nvPr>
            <p:ph type="ftr" sz="quarter" idx="11"/>
          </p:nvPr>
        </p:nvSpPr>
        <p:spPr/>
        <p:txBody>
          <a:bodyPr/>
          <a:lstStyle/>
          <a:p>
            <a:endParaRPr lang="es-MX" dirty="0"/>
          </a:p>
        </p:txBody>
      </p:sp>
      <p:sp>
        <p:nvSpPr>
          <p:cNvPr id="9" name="Marcador de número de diapositiva 8"/>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3152524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4" name="Marcador de pie de página 3"/>
          <p:cNvSpPr>
            <a:spLocks noGrp="1"/>
          </p:cNvSpPr>
          <p:nvPr>
            <p:ph type="ftr" sz="quarter" idx="11"/>
          </p:nvPr>
        </p:nvSpPr>
        <p:spPr/>
        <p:txBody>
          <a:bodyPr/>
          <a:lstStyle/>
          <a:p>
            <a:endParaRPr lang="es-MX" dirty="0"/>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1550641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3" name="Marcador de pie de página 2"/>
          <p:cNvSpPr>
            <a:spLocks noGrp="1"/>
          </p:cNvSpPr>
          <p:nvPr>
            <p:ph type="ftr" sz="quarter" idx="11"/>
          </p:nvPr>
        </p:nvSpPr>
        <p:spPr/>
        <p:txBody>
          <a:bodyPr/>
          <a:lstStyle/>
          <a:p>
            <a:endParaRPr lang="es-MX" dirty="0"/>
          </a:p>
        </p:txBody>
      </p:sp>
      <p:sp>
        <p:nvSpPr>
          <p:cNvPr id="4" name="Marcador de número de diapositiva 3"/>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538080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95350" y="650875"/>
            <a:ext cx="4194175" cy="2274888"/>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635317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93763" y="519113"/>
            <a:ext cx="11217275" cy="188595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93763" y="2597150"/>
            <a:ext cx="11217275" cy="6188075"/>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93763" y="9040813"/>
            <a:ext cx="2925762" cy="519112"/>
          </a:xfrm>
          <a:prstGeom prst="rect">
            <a:avLst/>
          </a:prstGeom>
        </p:spPr>
        <p:txBody>
          <a:bodyPr vert="horz" lIns="91440" tIns="45720" rIns="91440" bIns="45720" rtlCol="0" anchor="ctr"/>
          <a:lstStyle>
            <a:lvl1pPr algn="l">
              <a:defRPr sz="1200">
                <a:solidFill>
                  <a:schemeClr val="tx1">
                    <a:tint val="75000"/>
                  </a:schemeClr>
                </a:solidFill>
              </a:defRPr>
            </a:lvl1p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3"/>
          </p:nvPr>
        </p:nvSpPr>
        <p:spPr>
          <a:xfrm>
            <a:off x="4308475" y="9040813"/>
            <a:ext cx="4387850" cy="51911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Marcador de número de diapositiva 5"/>
          <p:cNvSpPr>
            <a:spLocks noGrp="1"/>
          </p:cNvSpPr>
          <p:nvPr>
            <p:ph type="sldNum" sz="quarter" idx="4"/>
          </p:nvPr>
        </p:nvSpPr>
        <p:spPr>
          <a:xfrm>
            <a:off x="9185275" y="9040813"/>
            <a:ext cx="2925763" cy="519112"/>
          </a:xfrm>
          <a:prstGeom prst="rect">
            <a:avLst/>
          </a:prstGeom>
        </p:spPr>
        <p:txBody>
          <a:bodyPr vert="horz" lIns="91440" tIns="45720" rIns="91440" bIns="45720" rtlCol="0" anchor="ctr"/>
          <a:lstStyle>
            <a:lvl1pPr algn="r">
              <a:defRPr sz="1200">
                <a:solidFill>
                  <a:schemeClr val="tx1">
                    <a:tint val="75000"/>
                  </a:schemeClr>
                </a:solidFill>
              </a:defRPr>
            </a:lvl1pPr>
          </a:lstStyle>
          <a:p>
            <a:fld id="{EF433643-E7B1-4CCD-92C3-70939184505B}" type="slidenum">
              <a:rPr lang="es-MX" smtClean="0"/>
              <a:t>‹Nº›</a:t>
            </a:fld>
            <a:endParaRPr lang="es-MX" dirty="0"/>
          </a:p>
        </p:txBody>
      </p:sp>
      <p:pic>
        <p:nvPicPr>
          <p:cNvPr id="7" name="Imagen 6"/>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1617843891"/>
      </p:ext>
    </p:extLst>
  </p:cSld>
  <p:clrMap bg1="lt1" tx1="dk1" bg2="lt2" tx2="dk2" accent1="accent1" accent2="accent2" accent3="accent3" accent4="accent4" accent5="accent5" accent6="accent6" hlink="hlink" folHlink="folHlink"/>
  <p:sldLayoutIdLst>
    <p:sldLayoutId id="2147483673"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beta.inegi.org.mx/proyectos/investigacion/bienestar/basico/" TargetMode="External"/><Relationship Id="rId3" Type="http://schemas.openxmlformats.org/officeDocument/2006/relationships/hyperlink" Target="http://sniiv.conavi.gob.mx/Docs/RepTrim/Vivienda_Jul_Sep_2015.pdf" TargetMode="External"/><Relationship Id="rId7" Type="http://schemas.openxmlformats.org/officeDocument/2006/relationships/hyperlink" Target="http://www.beta.inegi.org.mx/proyectos/enchogares/regulares/enigh/nc/2016/"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www.beta.inegi.org.mx/proyectos/enchogares/especiales/intercensal/" TargetMode="External"/><Relationship Id="rId5" Type="http://schemas.openxmlformats.org/officeDocument/2006/relationships/hyperlink" Target="http://www.inegi.org.mx/sistemas/consulta_resultados/m5mh.aspx?c=28004" TargetMode="External"/><Relationship Id="rId4" Type="http://schemas.openxmlformats.org/officeDocument/2006/relationships/hyperlink" Target="http://www.coneval.org.mx/Medicion/MP/Documents/Pobreza_16/AE_nacional_2010_2016.zip"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descr="pasted-imag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004800" cy="975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5" name="Rectangle 2"/>
          <p:cNvSpPr>
            <a:spLocks noGrp="1" noChangeArrowheads="1"/>
          </p:cNvSpPr>
          <p:nvPr>
            <p:ph type="ctrTitle"/>
          </p:nvPr>
        </p:nvSpPr>
        <p:spPr>
          <a:xfrm>
            <a:off x="1269999" y="3508648"/>
            <a:ext cx="10464800" cy="2025367"/>
          </a:xfrm>
        </p:spPr>
        <p:txBody>
          <a:bodyPr>
            <a:normAutofit/>
          </a:bodyPr>
          <a:lstStyle/>
          <a:p>
            <a:r>
              <a:rPr lang="es-MX" altLang="es-MX" sz="5000" dirty="0">
                <a:solidFill>
                  <a:srgbClr val="005F20"/>
                </a:solidFill>
                <a:latin typeface="Arial Black" panose="020B0A04020102020204" pitchFamily="34" charset="0"/>
                <a:ea typeface="Arial Black" panose="020B0A04020102020204" pitchFamily="34" charset="0"/>
                <a:cs typeface="Arial Black" panose="020B0A04020102020204" pitchFamily="34" charset="0"/>
                <a:sym typeface="Arial Black" panose="020B0A04020102020204" pitchFamily="34" charset="0"/>
              </a:rPr>
              <a:t>Estudio Diagnóstico del Derecho a la Vivienda</a:t>
            </a:r>
          </a:p>
        </p:txBody>
      </p:sp>
      <p:sp>
        <p:nvSpPr>
          <p:cNvPr id="3077" name="Rectangle 4"/>
          <p:cNvSpPr>
            <a:spLocks/>
          </p:cNvSpPr>
          <p:nvPr/>
        </p:nvSpPr>
        <p:spPr bwMode="auto">
          <a:xfrm>
            <a:off x="2366963" y="7993063"/>
            <a:ext cx="8624887" cy="530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CONEVAL</a:t>
            </a:r>
          </a:p>
        </p:txBody>
      </p:sp>
      <p:sp>
        <p:nvSpPr>
          <p:cNvPr id="3078" name="Rectangle 5"/>
          <p:cNvSpPr>
            <a:spLocks/>
          </p:cNvSpPr>
          <p:nvPr/>
        </p:nvSpPr>
        <p:spPr bwMode="auto">
          <a:xfrm>
            <a:off x="5364163" y="8950325"/>
            <a:ext cx="26304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defTabSz="914400" eaLnBrk="1"/>
            <a:r>
              <a:rPr lang="es-MX" altLang="es-MX" sz="2000" b="1">
                <a:solidFill>
                  <a:srgbClr val="FFFFFF"/>
                </a:solidFill>
                <a:latin typeface="Arial" panose="020B0604020202020204" pitchFamily="34" charset="0"/>
                <a:cs typeface="Arial" panose="020B0604020202020204" pitchFamily="34" charset="0"/>
                <a:sym typeface="Arial" panose="020B0604020202020204" pitchFamily="34" charset="0"/>
              </a:rPr>
              <a:t>www.coneval.org.mx</a:t>
            </a:r>
          </a:p>
        </p:txBody>
      </p:sp>
    </p:spTree>
    <p:extLst>
      <p:ext uri="{BB962C8B-B14F-4D97-AF65-F5344CB8AC3E}">
        <p14:creationId xmlns:p14="http://schemas.microsoft.com/office/powerpoint/2010/main" val="449792108"/>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6">
            <a:extLst>
              <a:ext uri="{FF2B5EF4-FFF2-40B4-BE49-F238E27FC236}">
                <a16:creationId xmlns:a16="http://schemas.microsoft.com/office/drawing/2014/main" id="{16CF1DEA-2195-4B09-8A3B-A71051CCCAA4}"/>
              </a:ext>
            </a:extLst>
          </p:cNvPr>
          <p:cNvSpPr>
            <a:spLocks/>
          </p:cNvSpPr>
          <p:nvPr/>
        </p:nvSpPr>
        <p:spPr bwMode="auto">
          <a:xfrm>
            <a:off x="331787" y="1299121"/>
            <a:ext cx="3043238" cy="841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Diagnóstico</a:t>
            </a:r>
          </a:p>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Información general</a:t>
            </a:r>
          </a:p>
        </p:txBody>
      </p:sp>
      <p:sp>
        <p:nvSpPr>
          <p:cNvPr id="5" name="Rectángulo 1">
            <a:extLst>
              <a:ext uri="{FF2B5EF4-FFF2-40B4-BE49-F238E27FC236}">
                <a16:creationId xmlns:a16="http://schemas.microsoft.com/office/drawing/2014/main" id="{6D8D491B-6611-472F-9850-3808D6D86982}"/>
              </a:ext>
            </a:extLst>
          </p:cNvPr>
          <p:cNvSpPr>
            <a:spLocks noChangeArrowheads="1"/>
          </p:cNvSpPr>
          <p:nvPr/>
        </p:nvSpPr>
        <p:spPr bwMode="auto">
          <a:xfrm>
            <a:off x="453728" y="2428528"/>
            <a:ext cx="11643221" cy="3634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lnSpc>
                <a:spcPct val="107000"/>
              </a:lnSpc>
              <a:spcAft>
                <a:spcPts val="600"/>
              </a:spcAft>
              <a:buFont typeface="Wingdings" panose="05000000000000000000" pitchFamily="2" charset="2"/>
              <a:buChar char="v"/>
            </a:pPr>
            <a:r>
              <a:rPr lang="es-MX" altLang="es-MX" sz="2200" dirty="0">
                <a:latin typeface="Arial" panose="020B0604020202020204" pitchFamily="34" charset="0"/>
                <a:cs typeface="Arial" panose="020B0604020202020204" pitchFamily="34" charset="0"/>
              </a:rPr>
              <a:t>Las </a:t>
            </a:r>
            <a:r>
              <a:rPr lang="es-MX" altLang="es-MX" sz="2200" b="1" dirty="0">
                <a:latin typeface="Arial" panose="020B0604020202020204" pitchFamily="34" charset="0"/>
                <a:cs typeface="Arial" panose="020B0604020202020204" pitchFamily="34" charset="0"/>
              </a:rPr>
              <a:t>viviendas particulares habitadas ascendieron a poco mas de 31.5 millones </a:t>
            </a:r>
            <a:r>
              <a:rPr lang="es-MX" altLang="es-MX" sz="2200" dirty="0">
                <a:latin typeface="Arial" panose="020B0604020202020204" pitchFamily="34" charset="0"/>
                <a:cs typeface="Arial" panose="020B0604020202020204" pitchFamily="34" charset="0"/>
              </a:rPr>
              <a:t>y son habitadas por cerca de 117 millones de personas (EIC 2015).</a:t>
            </a:r>
          </a:p>
          <a:p>
            <a:pPr algn="just">
              <a:lnSpc>
                <a:spcPct val="107000"/>
              </a:lnSpc>
              <a:spcAft>
                <a:spcPts val="600"/>
              </a:spcAft>
            </a:pPr>
            <a:r>
              <a:rPr lang="es-MX" altLang="es-MX" sz="2200" dirty="0">
                <a:latin typeface="Arial" panose="020B0604020202020204" pitchFamily="34" charset="0"/>
                <a:cs typeface="Arial" panose="020B0604020202020204" pitchFamily="34" charset="0"/>
              </a:rPr>
              <a:t> </a:t>
            </a:r>
          </a:p>
          <a:p>
            <a:pPr marL="285750" indent="-285750" algn="just">
              <a:lnSpc>
                <a:spcPct val="107000"/>
              </a:lnSpc>
              <a:spcAft>
                <a:spcPts val="600"/>
              </a:spcAft>
              <a:buFont typeface="Wingdings" panose="05000000000000000000" pitchFamily="2" charset="2"/>
              <a:buChar char="v"/>
            </a:pPr>
            <a:r>
              <a:rPr lang="es-MX" altLang="es-MX" sz="2200" dirty="0">
                <a:latin typeface="Arial" panose="020B0604020202020204" pitchFamily="34" charset="0"/>
                <a:cs typeface="Arial" panose="020B0604020202020204" pitchFamily="34" charset="0"/>
              </a:rPr>
              <a:t>Se identificó que cerca del </a:t>
            </a:r>
            <a:r>
              <a:rPr lang="es-MX" altLang="es-MX" sz="2200" b="1" dirty="0">
                <a:latin typeface="Arial" panose="020B0604020202020204" pitchFamily="34" charset="0"/>
                <a:cs typeface="Arial" panose="020B0604020202020204" pitchFamily="34" charset="0"/>
              </a:rPr>
              <a:t>22% de las viviendas se encuentran en localidades rurales </a:t>
            </a:r>
            <a:r>
              <a:rPr lang="es-MX" altLang="es-MX" sz="2200" dirty="0">
                <a:latin typeface="Arial" panose="020B0604020202020204" pitchFamily="34" charset="0"/>
                <a:cs typeface="Arial" panose="020B0604020202020204" pitchFamily="34" charset="0"/>
              </a:rPr>
              <a:t>(EIC 2015). No obstante en algunas entidades como Chiapas, Hidalgo y Oaxaca alrededor de la mitad de sus viviendas están emplazadas en el ámbito rural.</a:t>
            </a:r>
          </a:p>
          <a:p>
            <a:pPr algn="just">
              <a:lnSpc>
                <a:spcPct val="107000"/>
              </a:lnSpc>
              <a:spcAft>
                <a:spcPts val="600"/>
              </a:spcAft>
            </a:pPr>
            <a:endParaRPr lang="es-MX" altLang="es-MX" sz="2200" dirty="0">
              <a:latin typeface="Arial" panose="020B0604020202020204" pitchFamily="34" charset="0"/>
              <a:cs typeface="Arial" panose="020B0604020202020204" pitchFamily="34" charset="0"/>
            </a:endParaRPr>
          </a:p>
          <a:p>
            <a:pPr marL="285750" indent="-285750" algn="just">
              <a:lnSpc>
                <a:spcPct val="107000"/>
              </a:lnSpc>
              <a:spcAft>
                <a:spcPts val="600"/>
              </a:spcAft>
              <a:buFont typeface="Wingdings" panose="05000000000000000000" pitchFamily="2" charset="2"/>
              <a:buChar char="v"/>
            </a:pPr>
            <a:r>
              <a:rPr lang="es-MX" altLang="es-MX" sz="2200" dirty="0">
                <a:latin typeface="Arial" panose="020B0604020202020204" pitchFamily="34" charset="0"/>
                <a:cs typeface="Arial" panose="020B0604020202020204" pitchFamily="34" charset="0"/>
              </a:rPr>
              <a:t>Existen </a:t>
            </a:r>
            <a:r>
              <a:rPr lang="es-MX" altLang="es-MX" sz="2200" b="1" dirty="0">
                <a:latin typeface="Arial" panose="020B0604020202020204" pitchFamily="34" charset="0"/>
                <a:cs typeface="Arial" panose="020B0604020202020204" pitchFamily="34" charset="0"/>
              </a:rPr>
              <a:t>2.8 millones de viviendas </a:t>
            </a:r>
            <a:r>
              <a:rPr lang="es-MX" altLang="es-MX" sz="2200" dirty="0">
                <a:latin typeface="Arial" panose="020B0604020202020204" pitchFamily="34" charset="0"/>
                <a:cs typeface="Arial" panose="020B0604020202020204" pitchFamily="34" charset="0"/>
              </a:rPr>
              <a:t>en las que </a:t>
            </a:r>
            <a:r>
              <a:rPr lang="es-MX" altLang="es-MX" sz="2200" b="1" dirty="0">
                <a:latin typeface="Arial" panose="020B0604020202020204" pitchFamily="34" charset="0"/>
                <a:cs typeface="Arial" panose="020B0604020202020204" pitchFamily="34" charset="0"/>
              </a:rPr>
              <a:t>habita al menos una persona que habla alguna lengua indígena</a:t>
            </a:r>
            <a:r>
              <a:rPr lang="es-MX" altLang="es-MX" sz="2200" dirty="0">
                <a:latin typeface="Arial" panose="020B0604020202020204" pitchFamily="34" charset="0"/>
                <a:cs typeface="Arial" panose="020B0604020202020204" pitchFamily="34" charset="0"/>
              </a:rPr>
              <a:t> (EIC 2015). </a:t>
            </a:r>
          </a:p>
        </p:txBody>
      </p:sp>
    </p:spTree>
    <p:extLst>
      <p:ext uri="{BB962C8B-B14F-4D97-AF65-F5344CB8AC3E}">
        <p14:creationId xmlns:p14="http://schemas.microsoft.com/office/powerpoint/2010/main" val="1088755312"/>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6">
            <a:extLst>
              <a:ext uri="{FF2B5EF4-FFF2-40B4-BE49-F238E27FC236}">
                <a16:creationId xmlns:a16="http://schemas.microsoft.com/office/drawing/2014/main" id="{54E490C2-836D-47F8-A15B-1BAEDA7619E3}"/>
              </a:ext>
            </a:extLst>
          </p:cNvPr>
          <p:cNvSpPr>
            <a:spLocks/>
          </p:cNvSpPr>
          <p:nvPr/>
        </p:nvSpPr>
        <p:spPr bwMode="auto">
          <a:xfrm>
            <a:off x="381000" y="1204392"/>
            <a:ext cx="5217582"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Hallazgos dimensión Accesibilidad</a:t>
            </a:r>
          </a:p>
        </p:txBody>
      </p:sp>
      <p:sp>
        <p:nvSpPr>
          <p:cNvPr id="22540" name="Rectangle 3">
            <a:extLst>
              <a:ext uri="{FF2B5EF4-FFF2-40B4-BE49-F238E27FC236}">
                <a16:creationId xmlns:a16="http://schemas.microsoft.com/office/drawing/2014/main" id="{81F78D0C-60CB-4215-8DFE-794623D677A3}"/>
              </a:ext>
            </a:extLst>
          </p:cNvPr>
          <p:cNvSpPr>
            <a:spLocks/>
          </p:cNvSpPr>
          <p:nvPr/>
        </p:nvSpPr>
        <p:spPr bwMode="auto">
          <a:xfrm>
            <a:off x="24438" y="8981256"/>
            <a:ext cx="12868275"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1200" dirty="0">
                <a:solidFill>
                  <a:srgbClr val="FFFFFF"/>
                </a:solidFill>
                <a:latin typeface="Arial" panose="020B0604020202020204" pitchFamily="34" charset="0"/>
                <a:cs typeface="Arial" panose="020B0604020202020204" pitchFamily="34" charset="0"/>
                <a:sym typeface="Arial" panose="020B0604020202020204" pitchFamily="34" charset="0"/>
              </a:rPr>
              <a:t>*Rezago habitacional o de vivienda: necesidad de vivienda nueva o bien, como necesidad de ampliaciones y mejoras debido a la presencia de hacinamiento o a causa de un déficit en los materiales y en los espacios (CONEVAL, 2018).</a:t>
            </a:r>
          </a:p>
        </p:txBody>
      </p:sp>
      <p:sp>
        <p:nvSpPr>
          <p:cNvPr id="2" name="Rectángulo 1"/>
          <p:cNvSpPr/>
          <p:nvPr/>
        </p:nvSpPr>
        <p:spPr>
          <a:xfrm>
            <a:off x="1246387" y="2145996"/>
            <a:ext cx="10369152" cy="7258397"/>
          </a:xfrm>
          <a:prstGeom prst="rect">
            <a:avLst/>
          </a:prstGeom>
        </p:spPr>
        <p:txBody>
          <a:bodyPr wrap="square">
            <a:spAutoFit/>
          </a:bodyPr>
          <a:lstStyle/>
          <a:p>
            <a:pPr marL="285750" indent="-285750" algn="just">
              <a:lnSpc>
                <a:spcPct val="150000"/>
              </a:lnSpc>
              <a:spcAft>
                <a:spcPts val="600"/>
              </a:spcAf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En México, el </a:t>
            </a:r>
            <a:r>
              <a:rPr lang="es-MX" altLang="es-MX" sz="1800" b="1" dirty="0">
                <a:latin typeface="Arial" panose="020B0604020202020204" pitchFamily="34" charset="0"/>
                <a:cs typeface="Arial" panose="020B0604020202020204" pitchFamily="34" charset="0"/>
              </a:rPr>
              <a:t>50.6% de la población, se encuentra por debajo de la línea de pobreza por ingresos </a:t>
            </a:r>
            <a:r>
              <a:rPr lang="es-MX" altLang="es-MX" sz="1800" dirty="0">
                <a:latin typeface="Arial" panose="020B0604020202020204" pitchFamily="34" charset="0"/>
                <a:cs typeface="Arial" panose="020B0604020202020204" pitchFamily="34" charset="0"/>
              </a:rPr>
              <a:t>(CONEVAL, 2017), lo cual sitúa a la mayoría de los mexicanos en una situación de </a:t>
            </a:r>
            <a:r>
              <a:rPr lang="es-MX" altLang="es-MX" sz="1800" b="1" dirty="0" err="1">
                <a:latin typeface="Arial" panose="020B0604020202020204" pitchFamily="34" charset="0"/>
                <a:cs typeface="Arial" panose="020B0604020202020204" pitchFamily="34" charset="0"/>
              </a:rPr>
              <a:t>inasequibilidad</a:t>
            </a:r>
            <a:r>
              <a:rPr lang="es-MX" altLang="es-MX" sz="1800" b="1" dirty="0">
                <a:latin typeface="Arial" panose="020B0604020202020204" pitchFamily="34" charset="0"/>
                <a:cs typeface="Arial" panose="020B0604020202020204" pitchFamily="34" charset="0"/>
              </a:rPr>
              <a:t> económica </a:t>
            </a:r>
            <a:r>
              <a:rPr lang="es-MX" altLang="es-MX" sz="1800" dirty="0">
                <a:latin typeface="Arial" panose="020B0604020202020204" pitchFamily="34" charset="0"/>
                <a:cs typeface="Arial" panose="020B0604020202020204" pitchFamily="34" charset="0"/>
              </a:rPr>
              <a:t>para satisfacer su necesidad de vivienda. </a:t>
            </a:r>
          </a:p>
          <a:p>
            <a:pPr marL="285750" indent="-285750" algn="just">
              <a:lnSpc>
                <a:spcPct val="150000"/>
              </a:lnSpc>
              <a:spcAft>
                <a:spcPts val="600"/>
              </a:spcAf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Al hacer una revisión de los subsidios y las formas de financiamiento de las viviendas, se estimó </a:t>
            </a:r>
            <a:r>
              <a:rPr lang="es-MX" altLang="es-MX" sz="1800" b="1" dirty="0">
                <a:latin typeface="Arial" panose="020B0604020202020204" pitchFamily="34" charset="0"/>
                <a:cs typeface="Arial" panose="020B0604020202020204" pitchFamily="34" charset="0"/>
              </a:rPr>
              <a:t>que </a:t>
            </a:r>
            <a:r>
              <a:rPr lang="es-MX" sz="1800" b="1" dirty="0">
                <a:latin typeface="Arial" panose="020B0604020202020204" pitchFamily="34" charset="0"/>
                <a:cs typeface="Arial" panose="020B0604020202020204" pitchFamily="34" charset="0"/>
              </a:rPr>
              <a:t>66.5% de la población en México hace uso de sus propios recursos para financiar la compra o construcción de su vivienda</a:t>
            </a:r>
            <a:r>
              <a:rPr lang="es-MX" sz="1800" dirty="0">
                <a:latin typeface="Arial" panose="020B0604020202020204" pitchFamily="34" charset="0"/>
                <a:cs typeface="Arial" panose="020B0604020202020204" pitchFamily="34" charset="0"/>
              </a:rPr>
              <a:t>, mientras que solo 19.9% accedió a un crédito del Infonavit, el </a:t>
            </a:r>
            <a:r>
              <a:rPr lang="es-MX" sz="1800" dirty="0" err="1">
                <a:latin typeface="Arial" panose="020B0604020202020204" pitchFamily="34" charset="0"/>
                <a:cs typeface="Arial" panose="020B0604020202020204" pitchFamily="34" charset="0"/>
              </a:rPr>
              <a:t>Fovissste</a:t>
            </a:r>
            <a:r>
              <a:rPr lang="es-MX" sz="1800" dirty="0">
                <a:latin typeface="Arial" panose="020B0604020202020204" pitchFamily="34" charset="0"/>
                <a:cs typeface="Arial" panose="020B0604020202020204" pitchFamily="34" charset="0"/>
              </a:rPr>
              <a:t> o del Fondo Nacional de Habitaciones Populares; 6.2% utilizó un crédito de bancos, sociedades financieras de objeto limitado o de cajas de ahorro; 2.8% accedió a un crédito de alguna otra institución; y 3.5% recibió un préstamo de algún familiar, amigo o prestamista (ENIGH 2016). </a:t>
            </a:r>
          </a:p>
          <a:p>
            <a:pPr marL="285750" indent="-285750" algn="just">
              <a:lnSpc>
                <a:spcPct val="150000"/>
              </a:lnSpc>
              <a:spcAft>
                <a:spcPts val="600"/>
              </a:spcAft>
              <a:buFont typeface="Wingdings" panose="05000000000000000000" pitchFamily="2" charset="2"/>
              <a:buChar char="v"/>
            </a:pPr>
            <a:r>
              <a:rPr lang="es-MX" sz="1800" dirty="0">
                <a:latin typeface="Arial" panose="020B0604020202020204" pitchFamily="34" charset="0"/>
                <a:cs typeface="Arial" panose="020B0604020202020204" pitchFamily="34" charset="0"/>
              </a:rPr>
              <a:t>En cuanto a los subsidios públicos para vivienda otorgados por CONAVI, INFONAVIT y FOVISSSTE, en el año 2015 se otorgaron 201,223 subsidios en todo el país, para autoproducción, construcción en lotes con servicio, mejoramiento de vivienda, compra de vivienda nueva o usada, y otros; alrededor de </a:t>
            </a:r>
            <a:r>
              <a:rPr lang="es-MX" sz="1800" b="1" dirty="0">
                <a:solidFill>
                  <a:schemeClr val="tx1"/>
                </a:solidFill>
                <a:latin typeface="Arial" panose="020B0604020202020204" pitchFamily="34" charset="0"/>
                <a:cs typeface="Arial" panose="020B0604020202020204" pitchFamily="34" charset="0"/>
              </a:rPr>
              <a:t>42.8%</a:t>
            </a:r>
            <a:r>
              <a:rPr lang="es-MX" sz="1800" b="1" dirty="0">
                <a:latin typeface="Arial" panose="020B0604020202020204" pitchFamily="34" charset="0"/>
                <a:cs typeface="Arial" panose="020B0604020202020204" pitchFamily="34" charset="0"/>
              </a:rPr>
              <a:t> de los subsidios se otorgaron a viviendas pertenecientes a los 5 deciles superiores de ingreso</a:t>
            </a:r>
            <a:r>
              <a:rPr lang="es-MX" sz="1800" dirty="0">
                <a:latin typeface="Arial" panose="020B0604020202020204" pitchFamily="34" charset="0"/>
                <a:cs typeface="Arial" panose="020B0604020202020204" pitchFamily="34" charset="0"/>
              </a:rPr>
              <a:t>; mientras que entre el </a:t>
            </a:r>
            <a:r>
              <a:rPr lang="es-MX" sz="1800" b="1" dirty="0">
                <a:latin typeface="Arial" panose="020B0604020202020204" pitchFamily="34" charset="0"/>
                <a:cs typeface="Arial" panose="020B0604020202020204" pitchFamily="34" charset="0"/>
              </a:rPr>
              <a:t>3.3% y 4.9% del total de viviendas propiedad de los primeros 4 deciles, recibieron subsidios </a:t>
            </a:r>
            <a:r>
              <a:rPr lang="es-MX" sz="1800" dirty="0">
                <a:latin typeface="Arial" panose="020B0604020202020204" pitchFamily="34" charset="0"/>
                <a:cs typeface="Arial" panose="020B0604020202020204" pitchFamily="34" charset="0"/>
              </a:rPr>
              <a:t>(</a:t>
            </a:r>
            <a:r>
              <a:rPr lang="es-MX" sz="1800" dirty="0" err="1">
                <a:solidFill>
                  <a:schemeClr val="tx1"/>
                </a:solidFill>
                <a:latin typeface="Arial" panose="020B0604020202020204" pitchFamily="34" charset="0"/>
                <a:cs typeface="Arial" panose="020B0604020202020204" pitchFamily="34" charset="0"/>
              </a:rPr>
              <a:t>Envi</a:t>
            </a:r>
            <a:r>
              <a:rPr lang="es-MX" sz="1800" dirty="0">
                <a:solidFill>
                  <a:schemeClr val="tx1"/>
                </a:solidFill>
                <a:latin typeface="Arial" panose="020B0604020202020204" pitchFamily="34" charset="0"/>
                <a:cs typeface="Arial" panose="020B0604020202020204" pitchFamily="34" charset="0"/>
              </a:rPr>
              <a:t> 2014)</a:t>
            </a:r>
            <a:r>
              <a:rPr lang="es-MX" sz="1800" dirty="0">
                <a:latin typeface="Arial" panose="020B0604020202020204" pitchFamily="34" charset="0"/>
                <a:cs typeface="Arial" panose="020B0604020202020204" pitchFamily="34" charset="0"/>
              </a:rPr>
              <a:t> </a:t>
            </a:r>
            <a:endParaRPr lang="es-MX" altLang="es-MX" sz="1800" dirty="0">
              <a:latin typeface="Arial" panose="020B0604020202020204" pitchFamily="34" charset="0"/>
              <a:cs typeface="Arial" panose="020B0604020202020204" pitchFamily="34" charset="0"/>
            </a:endParaRPr>
          </a:p>
        </p:txBody>
      </p:sp>
      <p:sp>
        <p:nvSpPr>
          <p:cNvPr id="18" name="Rectángulo 17"/>
          <p:cNvSpPr/>
          <p:nvPr/>
        </p:nvSpPr>
        <p:spPr>
          <a:xfrm>
            <a:off x="1068293" y="2145996"/>
            <a:ext cx="356188" cy="400110"/>
          </a:xfrm>
          <a:prstGeom prst="rect">
            <a:avLst/>
          </a:prstGeom>
          <a:noFill/>
        </p:spPr>
        <p:txBody>
          <a:bodyPr wrap="none" lIns="91440" tIns="45720" rIns="91440" bIns="45720">
            <a:spAutoFit/>
          </a:bodyPr>
          <a:lstStyle/>
          <a:p>
            <a:pPr algn="ctr"/>
            <a:r>
              <a:rPr lang="es-ES" sz="20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0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24" name="CuadroTexto 23"/>
          <p:cNvSpPr txBox="1"/>
          <p:nvPr/>
        </p:nvSpPr>
        <p:spPr>
          <a:xfrm>
            <a:off x="21680" y="9450936"/>
            <a:ext cx="9912424" cy="276999"/>
          </a:xfrm>
          <a:prstGeom prst="rect">
            <a:avLst/>
          </a:prstGeom>
          <a:noFill/>
        </p:spPr>
        <p:txBody>
          <a:bodyPr wrap="square" rtlCol="0">
            <a:spAutoFit/>
          </a:bodyPr>
          <a:lstStyle/>
          <a:p>
            <a:r>
              <a:rPr lang="es-MX" sz="1200" dirty="0">
                <a:solidFill>
                  <a:schemeClr val="bg1"/>
                </a:solidFill>
                <a:latin typeface="Arial" panose="020B0604020202020204" pitchFamily="34" charset="0"/>
                <a:cs typeface="Arial" panose="020B0604020202020204" pitchFamily="34" charset="0"/>
              </a:rPr>
              <a:t>P: Elemento considerado en la Medición Multidimensional de la Pobreza</a:t>
            </a:r>
          </a:p>
        </p:txBody>
      </p:sp>
    </p:spTree>
    <p:extLst>
      <p:ext uri="{BB962C8B-B14F-4D97-AF65-F5344CB8AC3E}">
        <p14:creationId xmlns:p14="http://schemas.microsoft.com/office/powerpoint/2010/main" val="233139819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6">
            <a:extLst>
              <a:ext uri="{FF2B5EF4-FFF2-40B4-BE49-F238E27FC236}">
                <a16:creationId xmlns:a16="http://schemas.microsoft.com/office/drawing/2014/main" id="{54E490C2-836D-47F8-A15B-1BAEDA7619E3}"/>
              </a:ext>
            </a:extLst>
          </p:cNvPr>
          <p:cNvSpPr>
            <a:spLocks/>
          </p:cNvSpPr>
          <p:nvPr/>
        </p:nvSpPr>
        <p:spPr bwMode="auto">
          <a:xfrm>
            <a:off x="381000" y="1204392"/>
            <a:ext cx="5217582"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Hallazgos dimensión Accesibilidad</a:t>
            </a:r>
          </a:p>
        </p:txBody>
      </p:sp>
      <p:sp>
        <p:nvSpPr>
          <p:cNvPr id="22540" name="Rectangle 3">
            <a:extLst>
              <a:ext uri="{FF2B5EF4-FFF2-40B4-BE49-F238E27FC236}">
                <a16:creationId xmlns:a16="http://schemas.microsoft.com/office/drawing/2014/main" id="{81F78D0C-60CB-4215-8DFE-794623D677A3}"/>
              </a:ext>
            </a:extLst>
          </p:cNvPr>
          <p:cNvSpPr>
            <a:spLocks/>
          </p:cNvSpPr>
          <p:nvPr/>
        </p:nvSpPr>
        <p:spPr bwMode="auto">
          <a:xfrm>
            <a:off x="24438" y="8996645"/>
            <a:ext cx="12868275" cy="4411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1100" dirty="0">
                <a:solidFill>
                  <a:srgbClr val="FFFFFF"/>
                </a:solidFill>
                <a:latin typeface="Arial" panose="020B0604020202020204" pitchFamily="34" charset="0"/>
                <a:cs typeface="Arial" panose="020B0604020202020204" pitchFamily="34" charset="0"/>
                <a:sym typeface="Arial" panose="020B0604020202020204" pitchFamily="34" charset="0"/>
              </a:rPr>
              <a:t>*Rezago habitacional o de vivienda: necesidad de vivienda nueva o bien, como necesidad de ampliaciones y mejoras debido a la presencia de hacinamiento o a causa de un déficit en los materiales y en los espacios (CONEVAL, 2018).</a:t>
            </a:r>
          </a:p>
        </p:txBody>
      </p:sp>
      <p:sp>
        <p:nvSpPr>
          <p:cNvPr id="3" name="Rectángulo 2"/>
          <p:cNvSpPr/>
          <p:nvPr/>
        </p:nvSpPr>
        <p:spPr>
          <a:xfrm>
            <a:off x="539906" y="1684095"/>
            <a:ext cx="8410766" cy="7679025"/>
          </a:xfrm>
          <a:prstGeom prst="rect">
            <a:avLst/>
          </a:prstGeom>
        </p:spPr>
        <p:txBody>
          <a:bodyPr wrap="square">
            <a:spAutoFit/>
          </a:bodyPr>
          <a:lstStyle/>
          <a:p>
            <a:pPr marL="265113" indent="-265113" algn="just">
              <a:spcAft>
                <a:spcPts val="600"/>
              </a:spcAft>
              <a:buFont typeface="Wingdings" panose="05000000000000000000" pitchFamily="2" charset="2"/>
              <a:buChar char="v"/>
            </a:pPr>
            <a:r>
              <a:rPr lang="es-MX" altLang="es-MX" sz="1800" dirty="0">
                <a:latin typeface="Arial" panose="020B0604020202020204" pitchFamily="34" charset="0"/>
                <a:ea typeface="Times New Roman" panose="02020603050405020304" pitchFamily="18" charset="0"/>
                <a:cs typeface="Arial" panose="020B0604020202020204" pitchFamily="34" charset="0"/>
              </a:rPr>
              <a:t>El </a:t>
            </a:r>
            <a:r>
              <a:rPr lang="es-MX" altLang="es-MX" sz="1800" b="1" dirty="0">
                <a:latin typeface="Arial" panose="020B0604020202020204" pitchFamily="34" charset="0"/>
                <a:ea typeface="Times New Roman" panose="02020603050405020304" pitchFamily="18" charset="0"/>
                <a:cs typeface="Arial" panose="020B0604020202020204" pitchFamily="34" charset="0"/>
              </a:rPr>
              <a:t>rezago habitacional</a:t>
            </a:r>
            <a:r>
              <a:rPr lang="es-MX" altLang="es-MX" sz="1800" dirty="0">
                <a:latin typeface="Arial" panose="020B0604020202020204" pitchFamily="34" charset="0"/>
                <a:ea typeface="Times New Roman" panose="02020603050405020304" pitchFamily="18" charset="0"/>
                <a:cs typeface="Arial" panose="020B0604020202020204" pitchFamily="34" charset="0"/>
              </a:rPr>
              <a:t> se presenta en 14 millones de viviendas, es decir, casi </a:t>
            </a:r>
            <a:r>
              <a:rPr lang="es-MX" altLang="es-MX" sz="1800" b="1" dirty="0">
                <a:latin typeface="Arial" panose="020B0604020202020204" pitchFamily="34" charset="0"/>
                <a:ea typeface="Times New Roman" panose="02020603050405020304" pitchFamily="18" charset="0"/>
                <a:cs typeface="Arial" panose="020B0604020202020204" pitchFamily="34" charset="0"/>
              </a:rPr>
              <a:t>45%</a:t>
            </a:r>
            <a:r>
              <a:rPr lang="es-MX" altLang="es-MX" sz="1800" dirty="0">
                <a:latin typeface="Arial" panose="020B0604020202020204" pitchFamily="34" charset="0"/>
                <a:ea typeface="Times New Roman" panose="02020603050405020304" pitchFamily="18" charset="0"/>
                <a:cs typeface="Arial" panose="020B0604020202020204" pitchFamily="34" charset="0"/>
              </a:rPr>
              <a:t>. </a:t>
            </a:r>
            <a:r>
              <a:rPr lang="es-MX" altLang="es-MX" sz="1800" dirty="0">
                <a:solidFill>
                  <a:schemeClr val="tx1"/>
                </a:solidFill>
                <a:latin typeface="Arial" panose="020B0604020202020204" pitchFamily="34" charset="0"/>
                <a:ea typeface="Times New Roman" panose="02020603050405020304" pitchFamily="18" charset="0"/>
                <a:cs typeface="Arial" panose="020B0604020202020204" pitchFamily="34" charset="0"/>
              </a:rPr>
              <a:t>De éstas, 11 millones necesita mejoramiento (33.1%) y 3.6 millones requieren vivienda completa (11.6%) </a:t>
            </a:r>
            <a:r>
              <a:rPr lang="es-MX" altLang="es-MX" sz="1800" dirty="0">
                <a:latin typeface="Arial" panose="020B0604020202020204" pitchFamily="34" charset="0"/>
                <a:ea typeface="Times New Roman" panose="02020603050405020304" pitchFamily="18" charset="0"/>
                <a:cs typeface="Arial" panose="020B0604020202020204" pitchFamily="34" charset="0"/>
              </a:rPr>
              <a:t>(</a:t>
            </a:r>
            <a:r>
              <a:rPr lang="es-MX" sz="1800" dirty="0">
                <a:latin typeface="Arial" panose="020B0604020202020204" pitchFamily="34" charset="0"/>
                <a:cs typeface="Arial" panose="020B0604020202020204" pitchFamily="34" charset="0"/>
              </a:rPr>
              <a:t>EIC 2015 y MEC del MCS-ENIGH 2016</a:t>
            </a:r>
            <a:r>
              <a:rPr lang="es-MX" altLang="es-MX" sz="1800" dirty="0">
                <a:latin typeface="Arial" panose="020B0604020202020204" pitchFamily="34" charset="0"/>
                <a:ea typeface="Times New Roman" panose="02020603050405020304" pitchFamily="18" charset="0"/>
                <a:cs typeface="Arial" panose="020B0604020202020204" pitchFamily="34" charset="0"/>
              </a:rPr>
              <a:t>). Dentro del grupo de hogares que se ubican en los primeros 4 deciles económicos (mismos que en su totalidad cuentan con ingresos por debajo de la línea de pobreza por ingresos), 58% presentan rezago de vivienda (</a:t>
            </a:r>
            <a:r>
              <a:rPr lang="es-MX" sz="1800" dirty="0">
                <a:latin typeface="Arial" panose="020B0604020202020204" pitchFamily="34" charset="0"/>
                <a:cs typeface="Arial" panose="020B0604020202020204" pitchFamily="34" charset="0"/>
              </a:rPr>
              <a:t>EIC 2015</a:t>
            </a:r>
            <a:r>
              <a:rPr lang="es-MX" altLang="es-MX" sz="1800" dirty="0">
                <a:latin typeface="Arial" panose="020B0604020202020204" pitchFamily="34" charset="0"/>
                <a:ea typeface="Times New Roman" panose="02020603050405020304" pitchFamily="18" charset="0"/>
                <a:cs typeface="Arial" panose="020B0604020202020204" pitchFamily="34" charset="0"/>
              </a:rPr>
              <a:t>). </a:t>
            </a:r>
          </a:p>
          <a:p>
            <a:pPr marL="265113" indent="-265113" algn="just">
              <a:spcAft>
                <a:spcPts val="600"/>
              </a:spcAft>
              <a:buFont typeface="Wingdings" panose="05000000000000000000" pitchFamily="2" charset="2"/>
              <a:buChar char="v"/>
            </a:pPr>
            <a:r>
              <a:rPr lang="es-MX" altLang="es-MX" sz="1800" dirty="0">
                <a:latin typeface="Arial" panose="020B0604020202020204" pitchFamily="34" charset="0"/>
                <a:ea typeface="Times New Roman" panose="02020603050405020304" pitchFamily="18" charset="0"/>
                <a:cs typeface="Arial" panose="020B0604020202020204" pitchFamily="34" charset="0"/>
              </a:rPr>
              <a:t>El </a:t>
            </a:r>
            <a:r>
              <a:rPr lang="es-MX" altLang="es-MX" sz="1800" b="1" dirty="0">
                <a:latin typeface="Arial" panose="020B0604020202020204" pitchFamily="34" charset="0"/>
                <a:ea typeface="Times New Roman" panose="02020603050405020304" pitchFamily="18" charset="0"/>
                <a:cs typeface="Arial" panose="020B0604020202020204" pitchFamily="34" charset="0"/>
              </a:rPr>
              <a:t>rezago de vivienda</a:t>
            </a:r>
            <a:r>
              <a:rPr lang="es-MX" altLang="es-MX" sz="1800" dirty="0">
                <a:latin typeface="Arial" panose="020B0604020202020204" pitchFamily="34" charset="0"/>
                <a:ea typeface="Times New Roman" panose="02020603050405020304" pitchFamily="18" charset="0"/>
                <a:cs typeface="Arial" panose="020B0604020202020204" pitchFamily="34" charset="0"/>
              </a:rPr>
              <a:t> se concentra en mayor medida en las zonas rurales del país, al presentarse en un 78.3% de las viviendas. Lo anterior contrasta con una incidencia del 35.4% en zonas urbanas, significando una brecha urbana-rural de 43 puntos porcentuales (EIC 2015)</a:t>
            </a:r>
          </a:p>
          <a:p>
            <a:pPr marL="265113" indent="-265113" algn="just">
              <a:spcAft>
                <a:spcPts val="600"/>
              </a:spcAft>
              <a:buFont typeface="Wingdings" panose="05000000000000000000" pitchFamily="2" charset="2"/>
              <a:buChar char="v"/>
            </a:pPr>
            <a:r>
              <a:rPr lang="es-MX" altLang="es-MX" sz="1800" dirty="0">
                <a:latin typeface="Arial" panose="020B0604020202020204" pitchFamily="34" charset="0"/>
                <a:ea typeface="Times New Roman" panose="02020603050405020304" pitchFamily="18" charset="0"/>
                <a:cs typeface="Arial" panose="020B0604020202020204" pitchFamily="34" charset="0"/>
              </a:rPr>
              <a:t>En México casi la mitad de las viviendas del país presentan </a:t>
            </a:r>
            <a:r>
              <a:rPr lang="es-MX" altLang="es-MX" sz="1800" b="1" dirty="0">
                <a:latin typeface="Arial" panose="020B0604020202020204" pitchFamily="34" charset="0"/>
                <a:ea typeface="Times New Roman" panose="02020603050405020304" pitchFamily="18" charset="0"/>
                <a:cs typeface="Arial" panose="020B0604020202020204" pitchFamily="34" charset="0"/>
              </a:rPr>
              <a:t>rezago de vivienda</a:t>
            </a:r>
            <a:r>
              <a:rPr lang="es-MX" altLang="es-MX" sz="1800" dirty="0">
                <a:latin typeface="Arial" panose="020B0604020202020204" pitchFamily="34" charset="0"/>
                <a:ea typeface="Times New Roman" panose="02020603050405020304" pitchFamily="18" charset="0"/>
                <a:cs typeface="Arial" panose="020B0604020202020204" pitchFamily="34" charset="0"/>
              </a:rPr>
              <a:t> (45%), pero éste </a:t>
            </a:r>
            <a:r>
              <a:rPr lang="es-MX" altLang="es-MX" sz="1800" b="1" dirty="0">
                <a:latin typeface="Arial" panose="020B0604020202020204" pitchFamily="34" charset="0"/>
                <a:ea typeface="Times New Roman" panose="02020603050405020304" pitchFamily="18" charset="0"/>
                <a:cs typeface="Arial" panose="020B0604020202020204" pitchFamily="34" charset="0"/>
              </a:rPr>
              <a:t>se pronuncia en entidades del sur-sureste </a:t>
            </a:r>
            <a:r>
              <a:rPr lang="es-MX" altLang="es-MX" sz="1800" dirty="0">
                <a:latin typeface="Arial" panose="020B0604020202020204" pitchFamily="34" charset="0"/>
                <a:ea typeface="Times New Roman" panose="02020603050405020304" pitchFamily="18" charset="0"/>
                <a:cs typeface="Arial" panose="020B0604020202020204" pitchFamily="34" charset="0"/>
              </a:rPr>
              <a:t>como Chiapas (78.2%), Oaxaca (77.8%), Guerrero (72%), Veracruz (63.9%) y Campeche (61.2%) (EIC 2015).</a:t>
            </a:r>
          </a:p>
          <a:p>
            <a:pPr marL="265113" indent="-265113" algn="just">
              <a:spcAft>
                <a:spcPts val="600"/>
              </a:spcAft>
              <a:buFont typeface="Wingdings" panose="05000000000000000000" pitchFamily="2" charset="2"/>
              <a:buChar char="v"/>
            </a:pPr>
            <a:r>
              <a:rPr lang="es-MX" altLang="es-MX" sz="1800" dirty="0">
                <a:latin typeface="Arial" panose="020B0604020202020204" pitchFamily="34" charset="0"/>
                <a:ea typeface="Times New Roman" panose="02020603050405020304" pitchFamily="18" charset="0"/>
                <a:cs typeface="Arial" panose="020B0604020202020204" pitchFamily="34" charset="0"/>
              </a:rPr>
              <a:t>El 79.1% de las v</a:t>
            </a:r>
            <a:r>
              <a:rPr lang="es-MX" altLang="es-MX" sz="1800" b="1" dirty="0">
                <a:latin typeface="Arial" panose="020B0604020202020204" pitchFamily="34" charset="0"/>
                <a:ea typeface="Times New Roman" panose="02020603050405020304" pitchFamily="18" charset="0"/>
                <a:cs typeface="Arial" panose="020B0604020202020204" pitchFamily="34" charset="0"/>
              </a:rPr>
              <a:t>iviendas en las que habita una persona que habla alguna lengua indígena </a:t>
            </a:r>
            <a:r>
              <a:rPr lang="es-MX" altLang="es-MX" sz="1800" dirty="0">
                <a:latin typeface="Arial" panose="020B0604020202020204" pitchFamily="34" charset="0"/>
                <a:ea typeface="Times New Roman" panose="02020603050405020304" pitchFamily="18" charset="0"/>
                <a:cs typeface="Arial" panose="020B0604020202020204" pitchFamily="34" charset="0"/>
              </a:rPr>
              <a:t>tienen </a:t>
            </a:r>
            <a:r>
              <a:rPr lang="es-MX" altLang="es-MX" sz="1800" b="1" dirty="0">
                <a:latin typeface="Arial" panose="020B0604020202020204" pitchFamily="34" charset="0"/>
                <a:ea typeface="Times New Roman" panose="02020603050405020304" pitchFamily="18" charset="0"/>
                <a:cs typeface="Arial" panose="020B0604020202020204" pitchFamily="34" charset="0"/>
              </a:rPr>
              <a:t>rezago habitacional</a:t>
            </a:r>
            <a:r>
              <a:rPr lang="es-MX" altLang="es-MX" sz="1800" dirty="0">
                <a:latin typeface="Arial" panose="020B0604020202020204" pitchFamily="34" charset="0"/>
                <a:ea typeface="Times New Roman" panose="02020603050405020304" pitchFamily="18" charset="0"/>
                <a:cs typeface="Arial" panose="020B0604020202020204" pitchFamily="34" charset="0"/>
              </a:rPr>
              <a:t>, y esto se agrava en los estados de Chiapas (93.5%), Guerrero (92.5%), Veracruz (91.1%), y San Luis Potosí (90%) (EIC 2015).</a:t>
            </a:r>
          </a:p>
          <a:p>
            <a:pPr marL="265113" indent="-265113" algn="just">
              <a:spcAft>
                <a:spcPts val="600"/>
              </a:spcAft>
              <a:buFont typeface="Wingdings" panose="05000000000000000000" pitchFamily="2" charset="2"/>
              <a:buChar char="v"/>
            </a:pPr>
            <a:r>
              <a:rPr lang="es-MX" sz="1800" dirty="0">
                <a:latin typeface="Arial" panose="020B0604020202020204" pitchFamily="34" charset="0"/>
                <a:cs typeface="Arial" panose="020B0604020202020204" pitchFamily="34" charset="0"/>
              </a:rPr>
              <a:t>En cuanto a la calidad de los materiales y del diseño (espacios)  de las viviendas </a:t>
            </a:r>
            <a:r>
              <a:rPr lang="es-MX" sz="1800" b="1" dirty="0">
                <a:solidFill>
                  <a:schemeClr val="tx1"/>
                </a:solidFill>
                <a:latin typeface="Arial" panose="020B0604020202020204" pitchFamily="34" charset="0"/>
                <a:cs typeface="Arial" panose="020B0604020202020204" pitchFamily="34" charset="0"/>
              </a:rPr>
              <a:t>12%</a:t>
            </a:r>
            <a:r>
              <a:rPr lang="es-MX" sz="1800" b="1" dirty="0">
                <a:latin typeface="Arial" panose="020B0604020202020204" pitchFamily="34" charset="0"/>
                <a:cs typeface="Arial" panose="020B0604020202020204" pitchFamily="34" charset="0"/>
              </a:rPr>
              <a:t> de las viviendas en México presentan carencia por calidad y espacios</a:t>
            </a:r>
            <a:r>
              <a:rPr lang="es-MX" sz="1800" dirty="0">
                <a:latin typeface="Arial" panose="020B0604020202020204" pitchFamily="34" charset="0"/>
                <a:cs typeface="Arial" panose="020B0604020202020204" pitchFamily="34" charset="0"/>
              </a:rPr>
              <a:t>, el 3.3% presenta piso de tierra, el 1.3% presenta techos de material endeble; el 1.6% cuenta con muros o paredes de material endeble; finalmente 8.4% de la población habita viviendas con hacinamiento (CONEVAL, 2017); . </a:t>
            </a:r>
          </a:p>
          <a:p>
            <a:pPr marL="265113" indent="-265113" algn="just">
              <a:spcAft>
                <a:spcPts val="600"/>
              </a:spcAft>
              <a:buFont typeface="Wingdings" panose="05000000000000000000" pitchFamily="2" charset="2"/>
              <a:buChar char="v"/>
            </a:pPr>
            <a:endParaRPr lang="es-MX" altLang="es-MX" sz="1800" dirty="0">
              <a:latin typeface="Arial" panose="020B0604020202020204" pitchFamily="34" charset="0"/>
              <a:ea typeface="Times New Roman" panose="02020603050405020304" pitchFamily="18" charset="0"/>
              <a:cs typeface="Arial" panose="020B0604020202020204" pitchFamily="34" charset="0"/>
            </a:endParaRPr>
          </a:p>
        </p:txBody>
      </p:sp>
      <p:sp>
        <p:nvSpPr>
          <p:cNvPr id="15" name="Rectángulo 5">
            <a:extLst>
              <a:ext uri="{FF2B5EF4-FFF2-40B4-BE49-F238E27FC236}">
                <a16:creationId xmlns:a16="http://schemas.microsoft.com/office/drawing/2014/main" id="{D17577B1-1879-49B4-8417-82D24C128F10}"/>
              </a:ext>
            </a:extLst>
          </p:cNvPr>
          <p:cNvSpPr>
            <a:spLocks noChangeArrowheads="1"/>
          </p:cNvSpPr>
          <p:nvPr/>
        </p:nvSpPr>
        <p:spPr bwMode="auto">
          <a:xfrm>
            <a:off x="10459795" y="4660776"/>
            <a:ext cx="2432918" cy="2039469"/>
          </a:xfrm>
          <a:prstGeom prst="rect">
            <a:avLst/>
          </a:prstGeom>
          <a:noFill/>
          <a:ln w="38100">
            <a:solidFill>
              <a:srgbClr val="FFC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07000"/>
              </a:lnSpc>
              <a:spcBef>
                <a:spcPts val="200"/>
              </a:spcBef>
            </a:pPr>
            <a:r>
              <a:rPr lang="es-MX" altLang="es-MX" sz="2400" b="1" dirty="0">
                <a:latin typeface="Arial" panose="020B0604020202020204" pitchFamily="34" charset="0"/>
                <a:ea typeface="Times New Roman" panose="02020603050405020304" pitchFamily="18" charset="0"/>
                <a:cs typeface="Arial" panose="020B0604020202020204" pitchFamily="34" charset="0"/>
              </a:rPr>
              <a:t>Mejorar el acceso y las características materiales de la vivienda</a:t>
            </a:r>
          </a:p>
        </p:txBody>
      </p:sp>
      <p:sp>
        <p:nvSpPr>
          <p:cNvPr id="16" name="Flecha derecha 15">
            <a:extLst>
              <a:ext uri="{FF2B5EF4-FFF2-40B4-BE49-F238E27FC236}">
                <a16:creationId xmlns:a16="http://schemas.microsoft.com/office/drawing/2014/main" id="{687EF7A9-0F59-482B-8C72-D771BC8C9462}"/>
              </a:ext>
            </a:extLst>
          </p:cNvPr>
          <p:cNvSpPr/>
          <p:nvPr/>
        </p:nvSpPr>
        <p:spPr bwMode="auto">
          <a:xfrm>
            <a:off x="9588842" y="4830567"/>
            <a:ext cx="690523" cy="832341"/>
          </a:xfrm>
          <a:prstGeom prst="rightArrow">
            <a:avLst/>
          </a:prstGeom>
          <a:solidFill>
            <a:srgbClr val="FFC000"/>
          </a:solid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wrap="square" lIns="50800" tIns="50800" rIns="50800" bIns="50800" anchor="ctr">
            <a:spAutoFit/>
          </a:bodyPr>
          <a:lstStyle/>
          <a:p>
            <a:pPr algn="ctr" eaLnBrk="1">
              <a:defRPr/>
            </a:pPr>
            <a:endParaRPr lang="es-MX" sz="4000">
              <a:latin typeface="Arial" panose="020B0604020202020204" pitchFamily="34" charset="0"/>
              <a:cs typeface="Arial" panose="020B0604020202020204" pitchFamily="34" charset="0"/>
            </a:endParaRPr>
          </a:p>
        </p:txBody>
      </p:sp>
      <p:sp>
        <p:nvSpPr>
          <p:cNvPr id="4" name="Cerrar llave 3"/>
          <p:cNvSpPr/>
          <p:nvPr/>
        </p:nvSpPr>
        <p:spPr bwMode="auto">
          <a:xfrm>
            <a:off x="8806656" y="1684094"/>
            <a:ext cx="601756" cy="7020000"/>
          </a:xfrm>
          <a:prstGeom prst="rightBrace">
            <a:avLst/>
          </a:prstGeom>
          <a:noFill/>
          <a:ln w="25400" cap="flat" cmpd="sng" algn="ctr">
            <a:solidFill>
              <a:srgbClr val="FFC000"/>
            </a:solidFill>
            <a:prstDash val="solid"/>
            <a:miter lim="400000"/>
            <a:headEnd type="none" w="med" len="med"/>
            <a:tailEnd type="none" w="med" len="med"/>
          </a:ln>
          <a:effectLst/>
        </p:spPr>
        <p:txBody>
          <a:bodyPr vert="horz" wrap="square" lIns="50800" tIns="50800" rIns="50800" bIns="50800" numCol="1" rtlCol="0" anchor="ctr" anchorCtr="0" compatLnSpc="1">
            <a:prstTxWarp prst="textNoShape">
              <a:avLst/>
            </a:prstTxWarp>
            <a:spAutoFit/>
          </a:bodyPr>
          <a:lstStyle/>
          <a:p>
            <a:pPr marL="0" marR="0" indent="0" algn="ctr" defTabSz="584200" rtl="0" eaLnBrk="1" fontAlgn="base" latinLnBrk="0" hangingPunct="0">
              <a:lnSpc>
                <a:spcPct val="100000"/>
              </a:lnSpc>
              <a:spcBef>
                <a:spcPct val="0"/>
              </a:spcBef>
              <a:spcAft>
                <a:spcPct val="0"/>
              </a:spcAft>
              <a:buClrTx/>
              <a:buSzTx/>
              <a:buFontTx/>
              <a:buNone/>
              <a:tabLst/>
            </a:pPr>
            <a:endParaRPr kumimoji="0" lang="es-MX" sz="4000" b="0" i="0" u="none" strike="noStrike" cap="none" normalizeH="0" baseline="0">
              <a:ln>
                <a:noFill/>
              </a:ln>
              <a:solidFill>
                <a:srgbClr val="000000"/>
              </a:solidFill>
              <a:effectLst/>
              <a:latin typeface="Arial" panose="020B0604020202020204" pitchFamily="34" charset="0"/>
              <a:cs typeface="Arial" panose="020B0604020202020204" pitchFamily="34" charset="0"/>
              <a:sym typeface="Helvetica Light" charset="0"/>
            </a:endParaRPr>
          </a:p>
        </p:txBody>
      </p:sp>
      <p:sp>
        <p:nvSpPr>
          <p:cNvPr id="19" name="Rectángulo 18"/>
          <p:cNvSpPr/>
          <p:nvPr/>
        </p:nvSpPr>
        <p:spPr>
          <a:xfrm>
            <a:off x="344532" y="4478624"/>
            <a:ext cx="389851" cy="461665"/>
          </a:xfrm>
          <a:prstGeom prst="rect">
            <a:avLst/>
          </a:prstGeom>
          <a:noFill/>
        </p:spPr>
        <p:txBody>
          <a:bodyPr wrap="none" lIns="91440" tIns="45720" rIns="91440" bIns="45720">
            <a:spAutoFit/>
          </a:bodyPr>
          <a:lstStyle/>
          <a:p>
            <a:pPr algn="ctr"/>
            <a:r>
              <a:rPr lang="es-ES" sz="24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4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20" name="Rectángulo 19"/>
          <p:cNvSpPr/>
          <p:nvPr/>
        </p:nvSpPr>
        <p:spPr>
          <a:xfrm>
            <a:off x="385763" y="3652664"/>
            <a:ext cx="348619" cy="461665"/>
          </a:xfrm>
          <a:prstGeom prst="rect">
            <a:avLst/>
          </a:prstGeom>
          <a:noFill/>
        </p:spPr>
        <p:txBody>
          <a:bodyPr wrap="square" lIns="91440" tIns="45720" rIns="91440" bIns="45720">
            <a:spAutoFit/>
          </a:bodyPr>
          <a:lstStyle/>
          <a:p>
            <a:pPr algn="ctr"/>
            <a:r>
              <a:rPr lang="es-ES" sz="24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4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21" name="Rectángulo 20"/>
          <p:cNvSpPr/>
          <p:nvPr/>
        </p:nvSpPr>
        <p:spPr>
          <a:xfrm>
            <a:off x="344533" y="1636440"/>
            <a:ext cx="389851" cy="461665"/>
          </a:xfrm>
          <a:prstGeom prst="rect">
            <a:avLst/>
          </a:prstGeom>
          <a:noFill/>
        </p:spPr>
        <p:txBody>
          <a:bodyPr wrap="none" lIns="91440" tIns="45720" rIns="91440" bIns="45720">
            <a:spAutoFit/>
          </a:bodyPr>
          <a:lstStyle/>
          <a:p>
            <a:pPr algn="ctr"/>
            <a:r>
              <a:rPr lang="es-ES" sz="24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4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22" name="Rectángulo 21"/>
          <p:cNvSpPr/>
          <p:nvPr/>
        </p:nvSpPr>
        <p:spPr>
          <a:xfrm>
            <a:off x="344533" y="5662908"/>
            <a:ext cx="389851" cy="461665"/>
          </a:xfrm>
          <a:prstGeom prst="rect">
            <a:avLst/>
          </a:prstGeom>
          <a:noFill/>
        </p:spPr>
        <p:txBody>
          <a:bodyPr wrap="none" lIns="91440" tIns="45720" rIns="91440" bIns="45720">
            <a:spAutoFit/>
          </a:bodyPr>
          <a:lstStyle/>
          <a:p>
            <a:pPr algn="ctr"/>
            <a:r>
              <a:rPr lang="es-ES" sz="24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4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24" name="CuadroTexto 23"/>
          <p:cNvSpPr txBox="1"/>
          <p:nvPr/>
        </p:nvSpPr>
        <p:spPr>
          <a:xfrm>
            <a:off x="21680" y="9341296"/>
            <a:ext cx="9912424" cy="261610"/>
          </a:xfrm>
          <a:prstGeom prst="rect">
            <a:avLst/>
          </a:prstGeom>
          <a:noFill/>
        </p:spPr>
        <p:txBody>
          <a:bodyPr wrap="square" rtlCol="0">
            <a:spAutoFit/>
          </a:bodyPr>
          <a:lstStyle/>
          <a:p>
            <a:r>
              <a:rPr lang="es-MX" sz="1100" dirty="0">
                <a:solidFill>
                  <a:schemeClr val="bg1"/>
                </a:solidFill>
                <a:latin typeface="Arial" panose="020B0604020202020204" pitchFamily="34" charset="0"/>
                <a:cs typeface="Arial" panose="020B0604020202020204" pitchFamily="34" charset="0"/>
              </a:rPr>
              <a:t>P: Elemento considerado en la Medición Multidimensional de la Pobreza</a:t>
            </a:r>
          </a:p>
        </p:txBody>
      </p:sp>
      <p:sp>
        <p:nvSpPr>
          <p:cNvPr id="17" name="Rectángulo 16"/>
          <p:cNvSpPr/>
          <p:nvPr/>
        </p:nvSpPr>
        <p:spPr>
          <a:xfrm>
            <a:off x="247293" y="6885085"/>
            <a:ext cx="389851" cy="461665"/>
          </a:xfrm>
          <a:prstGeom prst="rect">
            <a:avLst/>
          </a:prstGeom>
          <a:noFill/>
        </p:spPr>
        <p:txBody>
          <a:bodyPr wrap="none" lIns="91440" tIns="45720" rIns="91440" bIns="45720">
            <a:spAutoFit/>
          </a:bodyPr>
          <a:lstStyle/>
          <a:p>
            <a:pPr algn="ctr"/>
            <a:r>
              <a:rPr lang="es-ES" sz="24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4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6003811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ángulo 18">
            <a:extLst>
              <a:ext uri="{FF2B5EF4-FFF2-40B4-BE49-F238E27FC236}">
                <a16:creationId xmlns:a16="http://schemas.microsoft.com/office/drawing/2014/main" id="{0539D02F-D658-44F4-A3CC-8B8BE310D94C}"/>
              </a:ext>
            </a:extLst>
          </p:cNvPr>
          <p:cNvSpPr>
            <a:spLocks noChangeArrowheads="1"/>
          </p:cNvSpPr>
          <p:nvPr/>
        </p:nvSpPr>
        <p:spPr bwMode="auto">
          <a:xfrm>
            <a:off x="379450" y="1996480"/>
            <a:ext cx="7816455" cy="59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Aft>
                <a:spcPts val="600"/>
              </a:spcAft>
              <a:buFont typeface="Wingdings" panose="05000000000000000000" pitchFamily="2" charset="2"/>
              <a:buChar char="v"/>
            </a:pPr>
            <a:r>
              <a:rPr lang="es-MX" sz="1800" dirty="0">
                <a:latin typeface="Arial" panose="020B0604020202020204" pitchFamily="34" charset="0"/>
                <a:cs typeface="Arial" panose="020B0604020202020204" pitchFamily="34" charset="0"/>
              </a:rPr>
              <a:t>En México existen poco más de 31 millones de viviendas. De ellas </a:t>
            </a:r>
            <a:r>
              <a:rPr lang="es-MX" sz="1800" b="1" dirty="0">
                <a:latin typeface="Arial" panose="020B0604020202020204" pitchFamily="34" charset="0"/>
                <a:cs typeface="Arial" panose="020B0604020202020204" pitchFamily="34" charset="0"/>
              </a:rPr>
              <a:t>68% son propias</a:t>
            </a:r>
            <a:r>
              <a:rPr lang="es-MX" sz="1800" dirty="0">
                <a:latin typeface="Arial" panose="020B0604020202020204" pitchFamily="34" charset="0"/>
                <a:cs typeface="Arial" panose="020B0604020202020204" pitchFamily="34" charset="0"/>
              </a:rPr>
              <a:t>, </a:t>
            </a:r>
            <a:r>
              <a:rPr lang="es-MX" sz="1800" b="1" dirty="0">
                <a:latin typeface="Arial" panose="020B0604020202020204" pitchFamily="34" charset="0"/>
                <a:cs typeface="Arial" panose="020B0604020202020204" pitchFamily="34" charset="0"/>
              </a:rPr>
              <a:t>16% son rentadas</a:t>
            </a:r>
            <a:r>
              <a:rPr lang="es-MX" sz="1800" dirty="0">
                <a:latin typeface="Arial" panose="020B0604020202020204" pitchFamily="34" charset="0"/>
                <a:cs typeface="Arial" panose="020B0604020202020204" pitchFamily="34" charset="0"/>
              </a:rPr>
              <a:t>, un </a:t>
            </a:r>
            <a:r>
              <a:rPr lang="es-MX" sz="1800" b="1" dirty="0">
                <a:latin typeface="Arial" panose="020B0604020202020204" pitchFamily="34" charset="0"/>
                <a:cs typeface="Arial" panose="020B0604020202020204" pitchFamily="34" charset="0"/>
              </a:rPr>
              <a:t>14% son prestadas </a:t>
            </a:r>
            <a:r>
              <a:rPr lang="es-MX" sz="1800" dirty="0">
                <a:latin typeface="Arial" panose="020B0604020202020204" pitchFamily="34" charset="0"/>
                <a:cs typeface="Arial" panose="020B0604020202020204" pitchFamily="34" charset="0"/>
              </a:rPr>
              <a:t>y 2% está en alguna otra situación* (EIC 2015).</a:t>
            </a:r>
          </a:p>
          <a:p>
            <a:pPr algn="just">
              <a:spcAft>
                <a:spcPts val="600"/>
              </a:spcAft>
              <a:buFont typeface="Wingdings" panose="05000000000000000000" pitchFamily="2" charset="2"/>
              <a:buChar char="v"/>
            </a:pPr>
            <a:r>
              <a:rPr lang="es-MX" altLang="es-MX" sz="1800" dirty="0">
                <a:solidFill>
                  <a:schemeClr val="tx1"/>
                </a:solidFill>
                <a:latin typeface="Arial" panose="020B0604020202020204" pitchFamily="34" charset="0"/>
                <a:ea typeface="Times New Roman" panose="02020603050405020304" pitchFamily="18" charset="0"/>
                <a:cs typeface="Arial" panose="020B0604020202020204" pitchFamily="34" charset="0"/>
              </a:rPr>
              <a:t>De las </a:t>
            </a:r>
            <a:r>
              <a:rPr lang="es-MX" altLang="es-MX" sz="1800" b="1" dirty="0">
                <a:solidFill>
                  <a:schemeClr val="tx1"/>
                </a:solidFill>
                <a:latin typeface="Arial" panose="020B0604020202020204" pitchFamily="34" charset="0"/>
                <a:ea typeface="Times New Roman" panose="02020603050405020304" pitchFamily="18" charset="0"/>
                <a:cs typeface="Arial" panose="020B0604020202020204" pitchFamily="34" charset="0"/>
              </a:rPr>
              <a:t>viviendas propias</a:t>
            </a:r>
            <a:r>
              <a:rPr lang="es-MX" altLang="es-MX" sz="1800" dirty="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es-MX" altLang="es-MX" sz="1800" b="1" dirty="0">
                <a:solidFill>
                  <a:schemeClr val="tx1"/>
                </a:solidFill>
                <a:latin typeface="Arial" panose="020B0604020202020204" pitchFamily="34" charset="0"/>
                <a:ea typeface="Times New Roman" panose="02020603050405020304" pitchFamily="18" charset="0"/>
                <a:cs typeface="Arial" panose="020B0604020202020204" pitchFamily="34" charset="0"/>
              </a:rPr>
              <a:t>13% no cuentan con escrituras</a:t>
            </a:r>
            <a:r>
              <a:rPr lang="es-MX" altLang="es-MX" sz="1800" dirty="0">
                <a:latin typeface="Arial" panose="020B0604020202020204" pitchFamily="34" charset="0"/>
                <a:ea typeface="Times New Roman" panose="02020603050405020304" pitchFamily="18" charset="0"/>
                <a:cs typeface="Arial" panose="020B0604020202020204" pitchFamily="34" charset="0"/>
              </a:rPr>
              <a:t>: 9.7% en el ámbito urbano, 22.4% en el rural y 23.6% en el caso de personas que hablan alguna lengua indígena (EIC 2015). </a:t>
            </a:r>
          </a:p>
          <a:p>
            <a:pPr algn="just">
              <a:spcAft>
                <a:spcPts val="600"/>
              </a:spcAft>
              <a:buFont typeface="Wingdings" panose="05000000000000000000" pitchFamily="2" charset="2"/>
              <a:buChar char="v"/>
            </a:pPr>
            <a:r>
              <a:rPr lang="es-MX" altLang="es-MX" sz="1800" dirty="0">
                <a:latin typeface="Arial" panose="020B0604020202020204" pitchFamily="34" charset="0"/>
                <a:ea typeface="Times New Roman" panose="02020603050405020304" pitchFamily="18" charset="0"/>
                <a:cs typeface="Arial" panose="020B0604020202020204" pitchFamily="34" charset="0"/>
              </a:rPr>
              <a:t>En 2014, sólo el </a:t>
            </a:r>
            <a:r>
              <a:rPr lang="es-MX" altLang="es-MX" sz="1800" b="1" dirty="0">
                <a:latin typeface="Arial" panose="020B0604020202020204" pitchFamily="34" charset="0"/>
                <a:ea typeface="Times New Roman" panose="02020603050405020304" pitchFamily="18" charset="0"/>
                <a:cs typeface="Arial" panose="020B0604020202020204" pitchFamily="34" charset="0"/>
              </a:rPr>
              <a:t>41% de las viviendas rentadas contó con un contrato de arrendamiento</a:t>
            </a:r>
            <a:r>
              <a:rPr lang="es-MX" altLang="es-MX" sz="1800" dirty="0">
                <a:latin typeface="Arial" panose="020B0604020202020204" pitchFamily="34" charset="0"/>
                <a:ea typeface="Times New Roman" panose="02020603050405020304" pitchFamily="18" charset="0"/>
                <a:cs typeface="Arial" panose="020B0604020202020204" pitchFamily="34" charset="0"/>
              </a:rPr>
              <a:t> (</a:t>
            </a:r>
            <a:r>
              <a:rPr lang="es-MX" altLang="es-MX" sz="1800" dirty="0" err="1">
                <a:latin typeface="Arial" panose="020B0604020202020204" pitchFamily="34" charset="0"/>
                <a:ea typeface="Times New Roman" panose="02020603050405020304" pitchFamily="18" charset="0"/>
                <a:cs typeface="Arial" panose="020B0604020202020204" pitchFamily="34" charset="0"/>
              </a:rPr>
              <a:t>Envi</a:t>
            </a:r>
            <a:r>
              <a:rPr lang="es-MX" altLang="es-MX" sz="1800" dirty="0">
                <a:latin typeface="Arial" panose="020B0604020202020204" pitchFamily="34" charset="0"/>
                <a:ea typeface="Times New Roman" panose="02020603050405020304" pitchFamily="18" charset="0"/>
                <a:cs typeface="Arial" panose="020B0604020202020204" pitchFamily="34" charset="0"/>
              </a:rPr>
              <a:t> 2014).</a:t>
            </a:r>
          </a:p>
          <a:p>
            <a:pPr algn="just">
              <a:spcAft>
                <a:spcPts val="600"/>
              </a:spcAft>
              <a:buFont typeface="Wingdings" panose="05000000000000000000" pitchFamily="2" charset="2"/>
              <a:buChar char="v"/>
            </a:pPr>
            <a:r>
              <a:rPr lang="es-MX" altLang="es-MX" sz="1800" dirty="0">
                <a:latin typeface="Arial" panose="020B0604020202020204" pitchFamily="34" charset="0"/>
                <a:ea typeface="Times New Roman" panose="02020603050405020304" pitchFamily="18" charset="0"/>
                <a:cs typeface="Arial" panose="020B0604020202020204" pitchFamily="34" charset="0"/>
              </a:rPr>
              <a:t>Del total de viviendas propias a nivel nacional que cuentan con escrituras, el </a:t>
            </a:r>
            <a:r>
              <a:rPr lang="es-MX" altLang="es-MX" sz="1800" b="1" dirty="0">
                <a:latin typeface="Arial" panose="020B0604020202020204" pitchFamily="34" charset="0"/>
                <a:ea typeface="Times New Roman" panose="02020603050405020304" pitchFamily="18" charset="0"/>
                <a:cs typeface="Arial" panose="020B0604020202020204" pitchFamily="34" charset="0"/>
              </a:rPr>
              <a:t>40.8% tiene a una mujer como titular o </a:t>
            </a:r>
            <a:r>
              <a:rPr lang="es-MX" altLang="es-MX" sz="1800" b="1" dirty="0" err="1">
                <a:latin typeface="Arial" panose="020B0604020202020204" pitchFamily="34" charset="0"/>
                <a:ea typeface="Times New Roman" panose="02020603050405020304" pitchFamily="18" charset="0"/>
                <a:cs typeface="Arial" panose="020B0604020202020204" pitchFamily="34" charset="0"/>
              </a:rPr>
              <a:t>co-titular</a:t>
            </a:r>
            <a:r>
              <a:rPr lang="es-MX" altLang="es-MX" sz="1800" b="1" dirty="0">
                <a:latin typeface="Arial" panose="020B0604020202020204" pitchFamily="34" charset="0"/>
                <a:ea typeface="Times New Roman" panose="02020603050405020304" pitchFamily="18" charset="0"/>
                <a:cs typeface="Arial" panose="020B0604020202020204" pitchFamily="34" charset="0"/>
              </a:rPr>
              <a:t> de la propiedad</a:t>
            </a:r>
            <a:r>
              <a:rPr lang="es-MX" altLang="es-MX" sz="1800" dirty="0">
                <a:latin typeface="Arial" panose="020B0604020202020204" pitchFamily="34" charset="0"/>
                <a:ea typeface="Times New Roman" panose="02020603050405020304" pitchFamily="18" charset="0"/>
                <a:cs typeface="Arial" panose="020B0604020202020204" pitchFamily="34" charset="0"/>
              </a:rPr>
              <a:t>, 43.5% en el ámbito urbano y 30% en el rural; mientras que en el caso de las viviendas habitadas por </a:t>
            </a:r>
            <a:r>
              <a:rPr lang="es-MX" altLang="es-MX" sz="1800" b="1" dirty="0">
                <a:latin typeface="Arial" panose="020B0604020202020204" pitchFamily="34" charset="0"/>
                <a:ea typeface="Times New Roman" panose="02020603050405020304" pitchFamily="18" charset="0"/>
                <a:cs typeface="Arial" panose="020B0604020202020204" pitchFamily="34" charset="0"/>
              </a:rPr>
              <a:t>población indígena solo 30.9% cuentan con escrituras a nombre de una mujer </a:t>
            </a:r>
            <a:r>
              <a:rPr lang="es-MX" altLang="es-MX" sz="1800" dirty="0">
                <a:latin typeface="Arial" panose="020B0604020202020204" pitchFamily="34" charset="0"/>
                <a:ea typeface="Times New Roman" panose="02020603050405020304" pitchFamily="18" charset="0"/>
                <a:cs typeface="Arial" panose="020B0604020202020204" pitchFamily="34" charset="0"/>
              </a:rPr>
              <a:t>(EIC 2015).</a:t>
            </a:r>
          </a:p>
          <a:p>
            <a:pPr algn="just">
              <a:spcAft>
                <a:spcPts val="600"/>
              </a:spcAft>
              <a:buFont typeface="Wingdings" panose="05000000000000000000" pitchFamily="2" charset="2"/>
              <a:buChar char="v"/>
            </a:pPr>
            <a:r>
              <a:rPr lang="es-MX" sz="1800" dirty="0">
                <a:latin typeface="Arial" panose="020B0604020202020204" pitchFamily="34" charset="0"/>
                <a:cs typeface="Arial" panose="020B0604020202020204" pitchFamily="34" charset="0"/>
              </a:rPr>
              <a:t>Sobre las </a:t>
            </a:r>
            <a:r>
              <a:rPr lang="es-MX" sz="1800" b="1" dirty="0">
                <a:latin typeface="Arial" panose="020B0604020202020204" pitchFamily="34" charset="0"/>
                <a:cs typeface="Arial" panose="020B0604020202020204" pitchFamily="34" charset="0"/>
              </a:rPr>
              <a:t>viviendas en renta</a:t>
            </a:r>
            <a:r>
              <a:rPr lang="es-MX" sz="1800" dirty="0">
                <a:latin typeface="Arial" panose="020B0604020202020204" pitchFamily="34" charset="0"/>
                <a:cs typeface="Arial" panose="020B0604020202020204" pitchFamily="34" charset="0"/>
              </a:rPr>
              <a:t>, cabe destacar que las </a:t>
            </a:r>
            <a:r>
              <a:rPr lang="es-MX" sz="1800" b="1" dirty="0">
                <a:latin typeface="Arial" panose="020B0604020202020204" pitchFamily="34" charset="0"/>
                <a:cs typeface="Arial" panose="020B0604020202020204" pitchFamily="34" charset="0"/>
              </a:rPr>
              <a:t>persona</a:t>
            </a:r>
            <a:r>
              <a:rPr lang="es-MX" sz="1800" dirty="0">
                <a:latin typeface="Arial" panose="020B0604020202020204" pitchFamily="34" charset="0"/>
                <a:cs typeface="Arial" panose="020B0604020202020204" pitchFamily="34" charset="0"/>
              </a:rPr>
              <a:t>s ubicadas en los primeros </a:t>
            </a:r>
            <a:r>
              <a:rPr lang="es-MX" sz="1800" b="1" dirty="0">
                <a:latin typeface="Arial" panose="020B0604020202020204" pitchFamily="34" charset="0"/>
                <a:cs typeface="Arial" panose="020B0604020202020204" pitchFamily="34" charset="0"/>
              </a:rPr>
              <a:t>3 deciles de ingreso </a:t>
            </a:r>
            <a:r>
              <a:rPr lang="es-MX" sz="1800" dirty="0">
                <a:latin typeface="Arial" panose="020B0604020202020204" pitchFamily="34" charset="0"/>
                <a:cs typeface="Arial" panose="020B0604020202020204" pitchFamily="34" charset="0"/>
              </a:rPr>
              <a:t>destinan una proporción de sus ingresos a gasto de vivienda (en la forma de rentas) que </a:t>
            </a:r>
            <a:r>
              <a:rPr lang="es-MX" sz="1800" b="1" dirty="0">
                <a:latin typeface="Arial" panose="020B0604020202020204" pitchFamily="34" charset="0"/>
                <a:cs typeface="Arial" panose="020B0604020202020204" pitchFamily="34" charset="0"/>
              </a:rPr>
              <a:t>excede el estándar internacional </a:t>
            </a:r>
            <a:r>
              <a:rPr lang="es-MX" sz="1800" dirty="0">
                <a:latin typeface="Arial" panose="020B0604020202020204" pitchFamily="34" charset="0"/>
                <a:cs typeface="Arial" panose="020B0604020202020204" pitchFamily="34" charset="0"/>
              </a:rPr>
              <a:t>(30%)</a:t>
            </a:r>
            <a:r>
              <a:rPr lang="es-MX" sz="1800" b="1" dirty="0">
                <a:latin typeface="Arial" panose="020B0604020202020204" pitchFamily="34" charset="0"/>
                <a:cs typeface="Arial" panose="020B0604020202020204" pitchFamily="34" charset="0"/>
              </a:rPr>
              <a:t> </a:t>
            </a:r>
            <a:r>
              <a:rPr lang="es-MX" sz="1800" dirty="0">
                <a:latin typeface="Arial" panose="020B0604020202020204" pitchFamily="34" charset="0"/>
                <a:cs typeface="Arial" panose="020B0604020202020204" pitchFamily="34" charset="0"/>
              </a:rPr>
              <a:t>(</a:t>
            </a:r>
            <a:r>
              <a:rPr lang="es-MX" sz="1800" dirty="0" err="1">
                <a:latin typeface="Arial" panose="020B0604020202020204" pitchFamily="34" charset="0"/>
                <a:cs typeface="Arial" panose="020B0604020202020204" pitchFamily="34" charset="0"/>
              </a:rPr>
              <a:t>Bouillon</a:t>
            </a:r>
            <a:r>
              <a:rPr lang="es-MX" sz="1800" dirty="0">
                <a:latin typeface="Arial" panose="020B0604020202020204" pitchFamily="34" charset="0"/>
                <a:cs typeface="Arial" panose="020B0604020202020204" pitchFamily="34" charset="0"/>
              </a:rPr>
              <a:t> et al., 2012 en Blanco, Fretes y Muñoz , 2014: p. 5), </a:t>
            </a:r>
            <a:r>
              <a:rPr lang="es-MX" sz="1800" b="1" dirty="0">
                <a:latin typeface="Arial" panose="020B0604020202020204" pitchFamily="34" charset="0"/>
                <a:cs typeface="Arial" panose="020B0604020202020204" pitchFamily="34" charset="0"/>
              </a:rPr>
              <a:t>de 61% para el primer decil y 34% para los siguientes dos</a:t>
            </a:r>
            <a:r>
              <a:rPr lang="es-MX" sz="1800" dirty="0">
                <a:latin typeface="Arial" panose="020B0604020202020204" pitchFamily="34" charset="0"/>
                <a:cs typeface="Arial" panose="020B0604020202020204" pitchFamily="34" charset="0"/>
              </a:rPr>
              <a:t>, por lo que se encuentran vulnerando la satisfacción de otras necesidades básicas (</a:t>
            </a:r>
            <a:r>
              <a:rPr lang="es-MX" sz="1800" dirty="0" err="1">
                <a:latin typeface="Arial" panose="020B0604020202020204" pitchFamily="34" charset="0"/>
                <a:cs typeface="Arial" panose="020B0604020202020204" pitchFamily="34" charset="0"/>
              </a:rPr>
              <a:t>Envi</a:t>
            </a:r>
            <a:r>
              <a:rPr lang="es-MX" sz="1800" dirty="0">
                <a:latin typeface="Arial" panose="020B0604020202020204" pitchFamily="34" charset="0"/>
                <a:cs typeface="Arial" panose="020B0604020202020204" pitchFamily="34" charset="0"/>
              </a:rPr>
              <a:t> 2014). </a:t>
            </a:r>
          </a:p>
        </p:txBody>
      </p:sp>
      <p:sp>
        <p:nvSpPr>
          <p:cNvPr id="22534" name="Rectángulo 5">
            <a:extLst>
              <a:ext uri="{FF2B5EF4-FFF2-40B4-BE49-F238E27FC236}">
                <a16:creationId xmlns:a16="http://schemas.microsoft.com/office/drawing/2014/main" id="{D17577B1-1879-49B4-8417-82D24C128F10}"/>
              </a:ext>
            </a:extLst>
          </p:cNvPr>
          <p:cNvSpPr>
            <a:spLocks noChangeArrowheads="1"/>
          </p:cNvSpPr>
          <p:nvPr/>
        </p:nvSpPr>
        <p:spPr bwMode="auto">
          <a:xfrm>
            <a:off x="10046350" y="4660600"/>
            <a:ext cx="2447865" cy="1056379"/>
          </a:xfrm>
          <a:prstGeom prst="rect">
            <a:avLst/>
          </a:prstGeom>
          <a:noFill/>
          <a:ln w="38100">
            <a:solidFill>
              <a:srgbClr val="FFC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07000"/>
              </a:lnSpc>
              <a:spcBef>
                <a:spcPts val="200"/>
              </a:spcBef>
            </a:pPr>
            <a:r>
              <a:rPr lang="es-MX" altLang="es-MX" sz="2000" b="1" dirty="0">
                <a:latin typeface="Arial" panose="020B0604020202020204" pitchFamily="34" charset="0"/>
                <a:ea typeface="Times New Roman" panose="02020603050405020304" pitchFamily="18" charset="0"/>
                <a:cs typeface="Arial" panose="020B0604020202020204" pitchFamily="34" charset="0"/>
              </a:rPr>
              <a:t>Mejorar la seguridad jurídica de la vivienda</a:t>
            </a:r>
          </a:p>
        </p:txBody>
      </p:sp>
      <p:sp>
        <p:nvSpPr>
          <p:cNvPr id="11" name="Flecha derecha 10">
            <a:extLst>
              <a:ext uri="{FF2B5EF4-FFF2-40B4-BE49-F238E27FC236}">
                <a16:creationId xmlns:a16="http://schemas.microsoft.com/office/drawing/2014/main" id="{687EF7A9-0F59-482B-8C72-D771BC8C9462}"/>
              </a:ext>
            </a:extLst>
          </p:cNvPr>
          <p:cNvSpPr/>
          <p:nvPr/>
        </p:nvSpPr>
        <p:spPr bwMode="auto">
          <a:xfrm>
            <a:off x="9046792" y="4826892"/>
            <a:ext cx="750837" cy="747712"/>
          </a:xfrm>
          <a:prstGeom prst="rightArrow">
            <a:avLst/>
          </a:prstGeom>
          <a:solidFill>
            <a:srgbClr val="FFC000"/>
          </a:solid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wrap="square" lIns="50800" tIns="50800" rIns="50800" bIns="50800" anchor="ctr">
            <a:spAutoFit/>
          </a:bodyPr>
          <a:lstStyle/>
          <a:p>
            <a:pPr algn="ctr" eaLnBrk="1">
              <a:defRPr/>
            </a:pPr>
            <a:endParaRPr lang="es-MX"/>
          </a:p>
        </p:txBody>
      </p:sp>
      <p:sp>
        <p:nvSpPr>
          <p:cNvPr id="12" name="Rectangle 6">
            <a:extLst>
              <a:ext uri="{FF2B5EF4-FFF2-40B4-BE49-F238E27FC236}">
                <a16:creationId xmlns:a16="http://schemas.microsoft.com/office/drawing/2014/main" id="{54E490C2-836D-47F8-A15B-1BAEDA7619E3}"/>
              </a:ext>
            </a:extLst>
          </p:cNvPr>
          <p:cNvSpPr>
            <a:spLocks/>
          </p:cNvSpPr>
          <p:nvPr/>
        </p:nvSpPr>
        <p:spPr bwMode="auto">
          <a:xfrm>
            <a:off x="381000" y="1276400"/>
            <a:ext cx="5217582"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Hallazgos dimensión Accesibilidad</a:t>
            </a:r>
          </a:p>
        </p:txBody>
      </p:sp>
      <p:sp>
        <p:nvSpPr>
          <p:cNvPr id="17" name="Cerrar llave 16"/>
          <p:cNvSpPr/>
          <p:nvPr/>
        </p:nvSpPr>
        <p:spPr bwMode="auto">
          <a:xfrm>
            <a:off x="8195906" y="1996478"/>
            <a:ext cx="610750" cy="6480000"/>
          </a:xfrm>
          <a:prstGeom prst="rightBrace">
            <a:avLst/>
          </a:prstGeom>
          <a:noFill/>
          <a:ln w="25400" cap="flat" cmpd="sng" algn="ctr">
            <a:solidFill>
              <a:srgbClr val="FFC000"/>
            </a:solidFill>
            <a:prstDash val="solid"/>
            <a:miter lim="400000"/>
            <a:headEnd type="none" w="med" len="med"/>
            <a:tailEnd type="none" w="med" len="med"/>
          </a:ln>
          <a:effectLst/>
        </p:spPr>
        <p:txBody>
          <a:bodyPr vert="horz" wrap="square" lIns="50800" tIns="50800" rIns="50800" bIns="50800" numCol="1" rtlCol="0" anchor="ctr" anchorCtr="0" compatLnSpc="1">
            <a:prstTxWarp prst="textNoShape">
              <a:avLst/>
            </a:prstTxWarp>
            <a:spAutoFit/>
          </a:bodyPr>
          <a:lstStyle/>
          <a:p>
            <a:pPr marL="0" marR="0" indent="0" algn="ctr" defTabSz="584200" rtl="0" eaLnBrk="1" fontAlgn="base" latinLnBrk="0" hangingPunct="0">
              <a:lnSpc>
                <a:spcPct val="100000"/>
              </a:lnSpc>
              <a:spcBef>
                <a:spcPct val="0"/>
              </a:spcBef>
              <a:spcAft>
                <a:spcPct val="0"/>
              </a:spcAft>
              <a:buClrTx/>
              <a:buSzTx/>
              <a:buFontTx/>
              <a:buNone/>
              <a:tabLst/>
            </a:pPr>
            <a:endParaRPr kumimoji="0" lang="es-MX" sz="3600" b="0" i="0" u="none" strike="noStrike" cap="none" normalizeH="0" baseline="0" dirty="0">
              <a:ln>
                <a:noFill/>
              </a:ln>
              <a:solidFill>
                <a:srgbClr val="000000"/>
              </a:solidFill>
              <a:effectLst/>
              <a:latin typeface="Helvetica Light" charset="0"/>
              <a:ea typeface="Helvetica Light" charset="0"/>
              <a:cs typeface="Helvetica Light" charset="0"/>
              <a:sym typeface="Helvetica Light" charset="0"/>
            </a:endParaRPr>
          </a:p>
        </p:txBody>
      </p:sp>
      <p:sp>
        <p:nvSpPr>
          <p:cNvPr id="7" name="Rectangle 3">
            <a:extLst>
              <a:ext uri="{FF2B5EF4-FFF2-40B4-BE49-F238E27FC236}">
                <a16:creationId xmlns:a16="http://schemas.microsoft.com/office/drawing/2014/main" id="{41818DAF-EBCC-42B6-BEA5-E5078059B001}"/>
              </a:ext>
            </a:extLst>
          </p:cNvPr>
          <p:cNvSpPr>
            <a:spLocks/>
          </p:cNvSpPr>
          <p:nvPr/>
        </p:nvSpPr>
        <p:spPr bwMode="auto">
          <a:xfrm>
            <a:off x="24438" y="9081283"/>
            <a:ext cx="12868275" cy="2718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1100" dirty="0">
                <a:solidFill>
                  <a:schemeClr val="bg1"/>
                </a:solidFill>
                <a:latin typeface="Arial" panose="020B0604020202020204" pitchFamily="34" charset="0"/>
                <a:cs typeface="Arial" panose="020B0604020202020204" pitchFamily="34" charset="0"/>
                <a:sym typeface="Arial" panose="020B0604020202020204" pitchFamily="34" charset="0"/>
              </a:rPr>
              <a:t>*No se especifica</a:t>
            </a:r>
          </a:p>
        </p:txBody>
      </p:sp>
    </p:spTree>
    <p:extLst>
      <p:ext uri="{BB962C8B-B14F-4D97-AF65-F5344CB8AC3E}">
        <p14:creationId xmlns:p14="http://schemas.microsoft.com/office/powerpoint/2010/main" val="3100026483"/>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6">
            <a:extLst>
              <a:ext uri="{FF2B5EF4-FFF2-40B4-BE49-F238E27FC236}">
                <a16:creationId xmlns:a16="http://schemas.microsoft.com/office/drawing/2014/main" id="{54E490C2-836D-47F8-A15B-1BAEDA7619E3}"/>
              </a:ext>
            </a:extLst>
          </p:cNvPr>
          <p:cNvSpPr>
            <a:spLocks/>
          </p:cNvSpPr>
          <p:nvPr/>
        </p:nvSpPr>
        <p:spPr bwMode="auto">
          <a:xfrm>
            <a:off x="446423" y="1204392"/>
            <a:ext cx="5362045"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Hallazgos dimensión Disponibilidad</a:t>
            </a:r>
          </a:p>
        </p:txBody>
      </p:sp>
      <p:sp>
        <p:nvSpPr>
          <p:cNvPr id="3" name="Rectángulo 2"/>
          <p:cNvSpPr/>
          <p:nvPr/>
        </p:nvSpPr>
        <p:spPr>
          <a:xfrm>
            <a:off x="731904" y="1676316"/>
            <a:ext cx="11603144" cy="6647974"/>
          </a:xfrm>
          <a:prstGeom prst="rect">
            <a:avLst/>
          </a:prstGeom>
        </p:spPr>
        <p:txBody>
          <a:bodyPr wrap="square">
            <a:spAutoFit/>
          </a:bodyPr>
          <a:lstStyle/>
          <a:p>
            <a:pPr marL="271463" indent="-271463" algn="just">
              <a:spcAft>
                <a:spcPts val="600"/>
              </a:spcAft>
              <a:buFont typeface="Wingdings" panose="05000000000000000000" pitchFamily="2" charset="2"/>
              <a:buChar char="v"/>
            </a:pPr>
            <a:r>
              <a:rPr lang="es-MX" sz="1700" dirty="0">
                <a:latin typeface="Arial" panose="020B0604020202020204" pitchFamily="34" charset="0"/>
                <a:cs typeface="Arial" panose="020B0604020202020204" pitchFamily="34" charset="0"/>
              </a:rPr>
              <a:t>Sobre el equipamiento en materia de salud, 2.1% de los hogares reportan que sus integrantes tardarían más de dos horas en llegar a un hospital en caso de una emergencia (CONEVAL, 2016); además, el tiempo promedio de traslado al lugar de atención es de 35.4 minutos (ENIGH 2016). En materia educativa, en 2015, 1,370,000 niños y jóvenes tenían un tiempo excesivo de traslado  a la escuela (EIC 2015).  </a:t>
            </a:r>
          </a:p>
          <a:p>
            <a:pPr marL="271463" indent="-271463" algn="just">
              <a:spcAft>
                <a:spcPts val="600"/>
              </a:spcAft>
              <a:buFont typeface="Wingdings" panose="05000000000000000000" pitchFamily="2" charset="2"/>
              <a:buChar char="v"/>
            </a:pPr>
            <a:r>
              <a:rPr lang="es-MX" sz="1700" dirty="0">
                <a:latin typeface="Arial" panose="020B0604020202020204" pitchFamily="34" charset="0"/>
                <a:cs typeface="Arial" panose="020B0604020202020204" pitchFamily="34" charset="0"/>
              </a:rPr>
              <a:t>Al respecto del equipamiento de abasto y comercial (unidades económicas relacionadas con el comercio al por menor y al por mayor de alimentos, artículos de limpieza para la casa y farmacias), se identificó que existen 949 unidades por cada cien mil habitantes </a:t>
            </a:r>
            <a:r>
              <a:rPr lang="es-MX" sz="1700" dirty="0">
                <a:solidFill>
                  <a:schemeClr val="tx1"/>
                </a:solidFill>
                <a:latin typeface="Arial" panose="020B0604020202020204" pitchFamily="34" charset="0"/>
                <a:cs typeface="Arial" panose="020B0604020202020204" pitchFamily="34" charset="0"/>
              </a:rPr>
              <a:t>(DENUE, 2017).</a:t>
            </a:r>
          </a:p>
          <a:p>
            <a:pPr marL="271463" indent="-271463" algn="just">
              <a:spcAft>
                <a:spcPts val="600"/>
              </a:spcAft>
              <a:buFont typeface="Wingdings" panose="05000000000000000000" pitchFamily="2" charset="2"/>
              <a:buChar char="v"/>
            </a:pPr>
            <a:r>
              <a:rPr lang="es-MX" sz="1700" dirty="0">
                <a:latin typeface="Arial" panose="020B0604020202020204" pitchFamily="34" charset="0"/>
                <a:cs typeface="Arial" panose="020B0604020202020204" pitchFamily="34" charset="0"/>
              </a:rPr>
              <a:t>En México por cada cien mil habitantes hay 20 unidades de equipamiento recreativo (plazas cívicas, jardines y parques) (INEGI, 2016), 10 unidades de equipamiento cultural (museos, auditorios, bibliotecas, teatros y centros y casas de cultura) y 4 centros comunitarios (CGURA 2015).</a:t>
            </a:r>
          </a:p>
          <a:p>
            <a:pPr marL="271463" indent="-271463" algn="just">
              <a:spcAft>
                <a:spcPts val="600"/>
              </a:spcAft>
              <a:buFont typeface="Wingdings" panose="05000000000000000000" pitchFamily="2" charset="2"/>
              <a:buChar char="v"/>
            </a:pPr>
            <a:r>
              <a:rPr lang="es-MX" sz="1700" b="1" dirty="0">
                <a:latin typeface="Arial" panose="020B0604020202020204" pitchFamily="34" charset="0"/>
                <a:cs typeface="Arial" panose="020B0604020202020204" pitchFamily="34" charset="0"/>
              </a:rPr>
              <a:t>46% de las personas en entornos urbanos disfrutan de un transporte público </a:t>
            </a:r>
            <a:r>
              <a:rPr lang="es-MX" sz="1700" dirty="0">
                <a:latin typeface="Arial" panose="020B0604020202020204" pitchFamily="34" charset="0"/>
                <a:cs typeface="Arial" panose="020B0604020202020204" pitchFamily="34" charset="0"/>
              </a:rPr>
              <a:t>próximo a sus viviendas (ICSEU, 2010). </a:t>
            </a:r>
          </a:p>
          <a:p>
            <a:pPr marL="271463" indent="-271463" algn="just">
              <a:spcAft>
                <a:spcPts val="600"/>
              </a:spcAft>
              <a:buFont typeface="Wingdings" panose="05000000000000000000" pitchFamily="2" charset="2"/>
              <a:buChar char="v"/>
            </a:pPr>
            <a:r>
              <a:rPr lang="es-MX" altLang="es-MX" sz="1700" dirty="0">
                <a:latin typeface="Arial" panose="020B0604020202020204" pitchFamily="34" charset="0"/>
                <a:cs typeface="Arial" panose="020B0604020202020204" pitchFamily="34" charset="0"/>
              </a:rPr>
              <a:t>Respecto al respecto manejo de residuos sólidos, </a:t>
            </a:r>
            <a:r>
              <a:rPr lang="es-MX" altLang="es-MX" sz="1700" b="1" dirty="0">
                <a:latin typeface="Arial" panose="020B0604020202020204" pitchFamily="34" charset="0"/>
                <a:cs typeface="Arial" panose="020B0604020202020204" pitchFamily="34" charset="0"/>
              </a:rPr>
              <a:t>79.6% de las viviendas se le entrega la basura a un camión o carro de basura</a:t>
            </a:r>
            <a:r>
              <a:rPr lang="es-MX" altLang="es-MX" sz="1700" dirty="0">
                <a:latin typeface="Arial" panose="020B0604020202020204" pitchFamily="34" charset="0"/>
                <a:cs typeface="Arial" panose="020B0604020202020204" pitchFamily="34" charset="0"/>
              </a:rPr>
              <a:t>; 11.9% la queman; 6.5% la dejan en un contenedor o depósito; 0.8% de las viviendas la llevan a un basurero público; 0.6% la tiran en otro lugar (calle, baldío, río) y 0.3% la entierran (EIC 2015).   </a:t>
            </a:r>
          </a:p>
          <a:p>
            <a:pPr marL="271463" indent="-271463" algn="just">
              <a:spcAft>
                <a:spcPts val="600"/>
              </a:spcAft>
              <a:buFont typeface="Wingdings" panose="05000000000000000000" pitchFamily="2" charset="2"/>
              <a:buChar char="v"/>
            </a:pPr>
            <a:r>
              <a:rPr lang="es-MX" sz="17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En lo que respecta a la</a:t>
            </a:r>
            <a:r>
              <a:rPr lang="es-MX" sz="1700" b="1"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 carencia por servicios básicos en la vivienda</a:t>
            </a:r>
            <a:r>
              <a:rPr lang="es-MX" sz="17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 en 2016, a nivel nacional, 19.3% de la población presenta esta carencia. Al respecto, 7.6% no tiene acceso a agua; 6.8% no cuenta con drenaje en su vivienda; 0.4% no tiene electricidad y 11.7% utilizan leña o carbón para cocinar y no cuentan con chimenea (CONEVAL, 2017).</a:t>
            </a:r>
          </a:p>
          <a:p>
            <a:pPr marL="271463" indent="-271463" algn="just">
              <a:spcAft>
                <a:spcPts val="600"/>
              </a:spcAft>
              <a:buFont typeface="Wingdings" panose="05000000000000000000" pitchFamily="2" charset="2"/>
              <a:buChar char="v"/>
            </a:pPr>
            <a:r>
              <a:rPr lang="es-ES_tradnl" sz="1700" dirty="0">
                <a:latin typeface="Arial" panose="020B0604020202020204" pitchFamily="34" charset="0"/>
                <a:cs typeface="Arial" panose="020B0604020202020204" pitchFamily="34" charset="0"/>
              </a:rPr>
              <a:t>En cuanto </a:t>
            </a:r>
            <a:r>
              <a:rPr lang="es-ES_tradnl" sz="1700" b="1" dirty="0">
                <a:latin typeface="Arial" panose="020B0604020202020204" pitchFamily="34" charset="0"/>
                <a:cs typeface="Arial" panose="020B0604020202020204" pitchFamily="34" charset="0"/>
              </a:rPr>
              <a:t>disponibilidad de infraestructura de servicios básicos </a:t>
            </a:r>
            <a:r>
              <a:rPr lang="es-ES_tradnl" sz="1700" dirty="0">
                <a:latin typeface="Arial" panose="020B0604020202020204" pitchFamily="34" charset="0"/>
                <a:cs typeface="Arial" panose="020B0604020202020204" pitchFamily="34" charset="0"/>
              </a:rPr>
              <a:t>en la vivienda, a nivel nacional, </a:t>
            </a:r>
            <a:r>
              <a:rPr lang="es-ES_tradnl" sz="1700" b="1" dirty="0">
                <a:latin typeface="Arial" panose="020B0604020202020204" pitchFamily="34" charset="0"/>
                <a:cs typeface="Arial" panose="020B0604020202020204" pitchFamily="34" charset="0"/>
              </a:rPr>
              <a:t>94.4% de las personas disfrutan de agua entubada</a:t>
            </a:r>
            <a:r>
              <a:rPr lang="es-ES_tradnl" sz="1700" dirty="0">
                <a:latin typeface="Arial" panose="020B0604020202020204" pitchFamily="34" charset="0"/>
                <a:cs typeface="Arial" panose="020B0604020202020204" pitchFamily="34" charset="0"/>
              </a:rPr>
              <a:t>; 91.4</a:t>
            </a:r>
            <a:r>
              <a:rPr lang="es-ES_tradnl" sz="1700" b="1" dirty="0">
                <a:latin typeface="Arial" panose="020B0604020202020204" pitchFamily="34" charset="0"/>
                <a:cs typeface="Arial" panose="020B0604020202020204" pitchFamily="34" charset="0"/>
              </a:rPr>
              <a:t>% tiene drenaje sanitario (</a:t>
            </a:r>
            <a:r>
              <a:rPr lang="es-ES_tradnl" sz="1700" dirty="0">
                <a:latin typeface="Arial" panose="020B0604020202020204" pitchFamily="34" charset="0"/>
                <a:cs typeface="Arial" panose="020B0604020202020204" pitchFamily="34" charset="0"/>
              </a:rPr>
              <a:t>Conagua</a:t>
            </a:r>
            <a:r>
              <a:rPr lang="es-ES_tradnl" sz="1700" b="1" dirty="0">
                <a:latin typeface="Arial" panose="020B0604020202020204" pitchFamily="34" charset="0"/>
                <a:cs typeface="Arial" panose="020B0604020202020204" pitchFamily="34" charset="0"/>
              </a:rPr>
              <a:t>, 2017)</a:t>
            </a:r>
            <a:r>
              <a:rPr lang="es-ES_tradnl" sz="1700" dirty="0">
                <a:latin typeface="Arial" panose="020B0604020202020204" pitchFamily="34" charset="0"/>
                <a:cs typeface="Arial" panose="020B0604020202020204" pitchFamily="34" charset="0"/>
              </a:rPr>
              <a:t>; y casi todas las personas en el país (</a:t>
            </a:r>
            <a:r>
              <a:rPr lang="es-ES_tradnl" sz="1700" b="1" dirty="0">
                <a:latin typeface="Arial" panose="020B0604020202020204" pitchFamily="34" charset="0"/>
                <a:cs typeface="Arial" panose="020B0604020202020204" pitchFamily="34" charset="0"/>
              </a:rPr>
              <a:t>99%</a:t>
            </a:r>
            <a:r>
              <a:rPr lang="es-ES_tradnl" sz="1700" dirty="0">
                <a:latin typeface="Arial" panose="020B0604020202020204" pitchFamily="34" charset="0"/>
                <a:cs typeface="Arial" panose="020B0604020202020204" pitchFamily="34" charset="0"/>
              </a:rPr>
              <a:t>) cuentan con </a:t>
            </a:r>
            <a:r>
              <a:rPr lang="es-ES_tradnl" sz="1700" b="1" dirty="0">
                <a:latin typeface="Arial" panose="020B0604020202020204" pitchFamily="34" charset="0"/>
                <a:cs typeface="Arial" panose="020B0604020202020204" pitchFamily="34" charset="0"/>
              </a:rPr>
              <a:t>electricidad en su vivienda</a:t>
            </a:r>
            <a:r>
              <a:rPr lang="es-ES_tradnl" sz="1700" dirty="0">
                <a:latin typeface="Arial" panose="020B0604020202020204" pitchFamily="34" charset="0"/>
                <a:cs typeface="Arial" panose="020B0604020202020204" pitchFamily="34" charset="0"/>
              </a:rPr>
              <a:t> (EIC 2015).</a:t>
            </a:r>
          </a:p>
          <a:p>
            <a:pPr marL="271463" indent="-271463" algn="just">
              <a:spcAft>
                <a:spcPts val="600"/>
              </a:spcAft>
              <a:buFont typeface="Wingdings" panose="05000000000000000000" pitchFamily="2" charset="2"/>
              <a:buChar char="v"/>
            </a:pPr>
            <a:endParaRPr lang="es-MX" altLang="es-MX" sz="1700" dirty="0">
              <a:latin typeface="Arial" panose="020B0604020202020204" pitchFamily="34" charset="0"/>
              <a:cs typeface="Arial" panose="020B0604020202020204" pitchFamily="34" charset="0"/>
            </a:endParaRPr>
          </a:p>
        </p:txBody>
      </p:sp>
      <p:sp>
        <p:nvSpPr>
          <p:cNvPr id="16" name="Rectángulo 15"/>
          <p:cNvSpPr/>
          <p:nvPr/>
        </p:nvSpPr>
        <p:spPr>
          <a:xfrm>
            <a:off x="411070" y="5884912"/>
            <a:ext cx="356188" cy="400110"/>
          </a:xfrm>
          <a:prstGeom prst="rect">
            <a:avLst/>
          </a:prstGeom>
          <a:noFill/>
        </p:spPr>
        <p:txBody>
          <a:bodyPr wrap="none" lIns="91440" tIns="45720" rIns="91440" bIns="45720">
            <a:spAutoFit/>
          </a:bodyPr>
          <a:lstStyle/>
          <a:p>
            <a:pPr algn="ctr"/>
            <a:r>
              <a:rPr lang="es-ES" sz="20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0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17" name="CuadroTexto 16"/>
          <p:cNvSpPr txBox="1"/>
          <p:nvPr/>
        </p:nvSpPr>
        <p:spPr>
          <a:xfrm>
            <a:off x="237704" y="9021326"/>
            <a:ext cx="9912424" cy="276999"/>
          </a:xfrm>
          <a:prstGeom prst="rect">
            <a:avLst/>
          </a:prstGeom>
          <a:noFill/>
        </p:spPr>
        <p:txBody>
          <a:bodyPr wrap="square" rtlCol="0">
            <a:spAutoFit/>
          </a:bodyPr>
          <a:lstStyle/>
          <a:p>
            <a:r>
              <a:rPr lang="es-MX" sz="1200" dirty="0">
                <a:solidFill>
                  <a:schemeClr val="bg1"/>
                </a:solidFill>
                <a:latin typeface="Arial" panose="020B0604020202020204" pitchFamily="34" charset="0"/>
                <a:cs typeface="Arial" panose="020B0604020202020204" pitchFamily="34" charset="0"/>
              </a:rPr>
              <a:t>P: Elemento considerado en la Medición Multidimensional de la Pobreza</a:t>
            </a:r>
          </a:p>
        </p:txBody>
      </p:sp>
      <p:sp>
        <p:nvSpPr>
          <p:cNvPr id="8" name="Rectángulo 7">
            <a:extLst>
              <a:ext uri="{FF2B5EF4-FFF2-40B4-BE49-F238E27FC236}">
                <a16:creationId xmlns:a16="http://schemas.microsoft.com/office/drawing/2014/main" id="{4946E5E9-510B-40A0-9D3B-8AD28645FDE5}"/>
              </a:ext>
            </a:extLst>
          </p:cNvPr>
          <p:cNvSpPr/>
          <p:nvPr/>
        </p:nvSpPr>
        <p:spPr>
          <a:xfrm>
            <a:off x="446423" y="7053009"/>
            <a:ext cx="356188" cy="400110"/>
          </a:xfrm>
          <a:prstGeom prst="rect">
            <a:avLst/>
          </a:prstGeom>
          <a:noFill/>
        </p:spPr>
        <p:txBody>
          <a:bodyPr wrap="none" lIns="91440" tIns="45720" rIns="91440" bIns="45720">
            <a:spAutoFit/>
          </a:bodyPr>
          <a:lstStyle/>
          <a:p>
            <a:pPr algn="ctr"/>
            <a:r>
              <a:rPr lang="es-ES" sz="20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0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30010900"/>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6">
            <a:extLst>
              <a:ext uri="{FF2B5EF4-FFF2-40B4-BE49-F238E27FC236}">
                <a16:creationId xmlns:a16="http://schemas.microsoft.com/office/drawing/2014/main" id="{54E490C2-836D-47F8-A15B-1BAEDA7619E3}"/>
              </a:ext>
            </a:extLst>
          </p:cNvPr>
          <p:cNvSpPr>
            <a:spLocks/>
          </p:cNvSpPr>
          <p:nvPr/>
        </p:nvSpPr>
        <p:spPr bwMode="auto">
          <a:xfrm>
            <a:off x="446423" y="1132384"/>
            <a:ext cx="5362045"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Hallazgos dimensión Disponibilidad</a:t>
            </a:r>
          </a:p>
        </p:txBody>
      </p:sp>
      <p:sp>
        <p:nvSpPr>
          <p:cNvPr id="22533" name="Rectángulo 18">
            <a:extLst>
              <a:ext uri="{FF2B5EF4-FFF2-40B4-BE49-F238E27FC236}">
                <a16:creationId xmlns:a16="http://schemas.microsoft.com/office/drawing/2014/main" id="{0539D02F-D658-44F4-A3CC-8B8BE310D94C}"/>
              </a:ext>
            </a:extLst>
          </p:cNvPr>
          <p:cNvSpPr>
            <a:spLocks noChangeArrowheads="1"/>
          </p:cNvSpPr>
          <p:nvPr/>
        </p:nvSpPr>
        <p:spPr bwMode="auto">
          <a:xfrm>
            <a:off x="370975" y="4070731"/>
            <a:ext cx="9526735" cy="435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Aft>
                <a:spcPts val="600"/>
              </a:spcAft>
              <a:buFont typeface="Wingdings" panose="05000000000000000000" pitchFamily="2" charset="2"/>
              <a:buChar char="v"/>
            </a:pPr>
            <a:r>
              <a:rPr lang="es-MX" altLang="es-MX" sz="1700" dirty="0">
                <a:latin typeface="Arial" panose="020B0604020202020204" pitchFamily="34" charset="0"/>
                <a:ea typeface="Times New Roman" panose="02020603050405020304" pitchFamily="18" charset="0"/>
                <a:cs typeface="Arial" panose="020B0604020202020204" pitchFamily="34" charset="0"/>
              </a:rPr>
              <a:t>Las </a:t>
            </a:r>
            <a:r>
              <a:rPr lang="es-MX" altLang="es-MX" sz="1700" b="1" dirty="0">
                <a:latin typeface="Arial" panose="020B0604020202020204" pitchFamily="34" charset="0"/>
                <a:ea typeface="Times New Roman" panose="02020603050405020304" pitchFamily="18" charset="0"/>
                <a:cs typeface="Arial" panose="020B0604020202020204" pitchFamily="34" charset="0"/>
              </a:rPr>
              <a:t>comunidades indígenas tienen menor disponibilidad </a:t>
            </a:r>
            <a:r>
              <a:rPr lang="es-MX" altLang="es-MX" sz="1700" dirty="0">
                <a:latin typeface="Arial" panose="020B0604020202020204" pitchFamily="34" charset="0"/>
                <a:ea typeface="Times New Roman" panose="02020603050405020304" pitchFamily="18" charset="0"/>
                <a:cs typeface="Arial" panose="020B0604020202020204" pitchFamily="34" charset="0"/>
              </a:rPr>
              <a:t>de servicios como agua entubada (87.2%), drenaje sanitario (73.1%) y energía eléctrica (95.6%) (CDI, 2015) . La mayoría de las comunidades indígenas viven en zonas rurales alejadas o aisladas, lo que dificulta la provisión de ciertos servicios básicos.</a:t>
            </a:r>
          </a:p>
          <a:p>
            <a:pPr algn="just">
              <a:spcAft>
                <a:spcPts val="600"/>
              </a:spcAft>
              <a:buFont typeface="Wingdings" panose="05000000000000000000" pitchFamily="2" charset="2"/>
              <a:buChar char="v"/>
            </a:pPr>
            <a:r>
              <a:rPr lang="es-MX" altLang="es-MX" sz="1700" dirty="0">
                <a:solidFill>
                  <a:schemeClr val="tx1"/>
                </a:solidFill>
                <a:latin typeface="Arial" panose="020B0604020202020204" pitchFamily="34" charset="0"/>
                <a:ea typeface="Times New Roman" panose="02020603050405020304" pitchFamily="18" charset="0"/>
                <a:cs typeface="Arial" panose="020B0604020202020204" pitchFamily="34" charset="0"/>
              </a:rPr>
              <a:t>Existen </a:t>
            </a:r>
            <a:r>
              <a:rPr lang="es-MX" altLang="es-MX" sz="1700" b="1" dirty="0">
                <a:solidFill>
                  <a:schemeClr val="tx1"/>
                </a:solidFill>
                <a:latin typeface="Arial" panose="020B0604020202020204" pitchFamily="34" charset="0"/>
                <a:ea typeface="Times New Roman" panose="02020603050405020304" pitchFamily="18" charset="0"/>
                <a:cs typeface="Arial" panose="020B0604020202020204" pitchFamily="34" charset="0"/>
              </a:rPr>
              <a:t>diferencias considerables de cobertura de infraestructura de servicios básicos y complementarios entre los ámbitos rural y urbano</a:t>
            </a:r>
            <a:r>
              <a:rPr lang="es-MX" altLang="es-MX" sz="1700" dirty="0">
                <a:solidFill>
                  <a:schemeClr val="tx1"/>
                </a:solidFill>
                <a:latin typeface="Arial" panose="020B0604020202020204" pitchFamily="34" charset="0"/>
                <a:ea typeface="Times New Roman" panose="02020603050405020304" pitchFamily="18" charset="0"/>
                <a:cs typeface="Arial" panose="020B0604020202020204" pitchFamily="34" charset="0"/>
              </a:rPr>
              <a:t>. Al respecto, </a:t>
            </a:r>
            <a:r>
              <a:rPr lang="es-MX" sz="1800" dirty="0">
                <a:solidFill>
                  <a:schemeClr val="tx1"/>
                </a:solidFill>
              </a:rPr>
              <a:t>si bien hay entidades como Aguascalientes, Colima y Ciudad de México, que muestran amplia cobertura de servicios básicos, sus zonas rurales muestran bajos niveles de cobertura en servicios básicos y de internet. </a:t>
            </a:r>
          </a:p>
          <a:p>
            <a:pPr algn="just">
              <a:spcAft>
                <a:spcPts val="600"/>
              </a:spcAft>
              <a:buFont typeface="Wingdings" panose="05000000000000000000" pitchFamily="2" charset="2"/>
              <a:buChar char="v"/>
            </a:pPr>
            <a:r>
              <a:rPr lang="es-MX" sz="1800" dirty="0"/>
              <a:t>La región constituida por Chiapas, Oaxaca y Guerrero representa la zona con menor disponibilidad de infraestructura básica, complementaria y servicios en todo el país (EIC 2015; CONEVAL, 2017). </a:t>
            </a:r>
          </a:p>
          <a:p>
            <a:pPr algn="just">
              <a:spcAft>
                <a:spcPts val="600"/>
              </a:spcAft>
              <a:buFont typeface="Wingdings" panose="05000000000000000000" pitchFamily="2" charset="2"/>
              <a:buChar char="v"/>
            </a:pPr>
            <a:r>
              <a:rPr lang="es-MX" altLang="es-MX" sz="1700" dirty="0">
                <a:latin typeface="Arial" panose="020B0604020202020204" pitchFamily="34" charset="0"/>
                <a:ea typeface="Times New Roman" panose="02020603050405020304" pitchFamily="18" charset="0"/>
                <a:cs typeface="Arial" panose="020B0604020202020204" pitchFamily="34" charset="0"/>
              </a:rPr>
              <a:t>También dentro de las </a:t>
            </a:r>
            <a:r>
              <a:rPr lang="es-MX" altLang="es-MX" sz="1700" b="1" dirty="0">
                <a:latin typeface="Arial" panose="020B0604020202020204" pitchFamily="34" charset="0"/>
                <a:ea typeface="Times New Roman" panose="02020603050405020304" pitchFamily="18" charset="0"/>
                <a:cs typeface="Arial" panose="020B0604020202020204" pitchFamily="34" charset="0"/>
              </a:rPr>
              <a:t>zonas urbanas existen zonas que carecen de infraestructura básica</a:t>
            </a:r>
            <a:r>
              <a:rPr lang="es-MX" altLang="es-MX" sz="1700" dirty="0">
                <a:latin typeface="Arial" panose="020B0604020202020204" pitchFamily="34" charset="0"/>
                <a:ea typeface="Times New Roman" panose="02020603050405020304" pitchFamily="18" charset="0"/>
                <a:cs typeface="Arial" panose="020B0604020202020204" pitchFamily="34" charset="0"/>
              </a:rPr>
              <a:t>, particularmente en las periferias y en pequeños enclaves al interior de las ciudades, que son conocidos como </a:t>
            </a:r>
            <a:r>
              <a:rPr lang="es-MX" altLang="es-MX" sz="1700" b="1" dirty="0">
                <a:latin typeface="Arial" panose="020B0604020202020204" pitchFamily="34" charset="0"/>
                <a:ea typeface="Times New Roman" panose="02020603050405020304" pitchFamily="18" charset="0"/>
                <a:cs typeface="Arial" panose="020B0604020202020204" pitchFamily="34" charset="0"/>
              </a:rPr>
              <a:t>zonas hiperdegradadas. </a:t>
            </a:r>
          </a:p>
        </p:txBody>
      </p:sp>
      <p:sp>
        <p:nvSpPr>
          <p:cNvPr id="22534" name="Rectángulo 5">
            <a:extLst>
              <a:ext uri="{FF2B5EF4-FFF2-40B4-BE49-F238E27FC236}">
                <a16:creationId xmlns:a16="http://schemas.microsoft.com/office/drawing/2014/main" id="{D17577B1-1879-49B4-8417-82D24C128F10}"/>
              </a:ext>
            </a:extLst>
          </p:cNvPr>
          <p:cNvSpPr>
            <a:spLocks noChangeArrowheads="1"/>
          </p:cNvSpPr>
          <p:nvPr/>
        </p:nvSpPr>
        <p:spPr bwMode="auto">
          <a:xfrm>
            <a:off x="10897095" y="5649018"/>
            <a:ext cx="1998355" cy="2202654"/>
          </a:xfrm>
          <a:prstGeom prst="rect">
            <a:avLst/>
          </a:prstGeom>
          <a:noFill/>
          <a:ln w="38100">
            <a:solidFill>
              <a:srgbClr val="FFC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07000"/>
              </a:lnSpc>
              <a:spcBef>
                <a:spcPts val="200"/>
              </a:spcBef>
            </a:pPr>
            <a:r>
              <a:rPr lang="es-MX" altLang="es-MX" sz="1850" b="1" dirty="0">
                <a:latin typeface="Arial" panose="020B0604020202020204" pitchFamily="34" charset="0"/>
                <a:ea typeface="Times New Roman" panose="02020603050405020304" pitchFamily="18" charset="0"/>
                <a:cs typeface="Arial" panose="020B0604020202020204" pitchFamily="34" charset="0"/>
              </a:rPr>
              <a:t>Mejorar el acceso y disponibilidad de infraestructura básica y complementaria</a:t>
            </a:r>
          </a:p>
        </p:txBody>
      </p:sp>
      <p:sp>
        <p:nvSpPr>
          <p:cNvPr id="11" name="Flecha derecha 10">
            <a:extLst>
              <a:ext uri="{FF2B5EF4-FFF2-40B4-BE49-F238E27FC236}">
                <a16:creationId xmlns:a16="http://schemas.microsoft.com/office/drawing/2014/main" id="{687EF7A9-0F59-482B-8C72-D771BC8C9462}"/>
              </a:ext>
            </a:extLst>
          </p:cNvPr>
          <p:cNvSpPr/>
          <p:nvPr/>
        </p:nvSpPr>
        <p:spPr bwMode="auto">
          <a:xfrm>
            <a:off x="10187175" y="5981842"/>
            <a:ext cx="637601" cy="747712"/>
          </a:xfrm>
          <a:prstGeom prst="rightArrow">
            <a:avLst/>
          </a:prstGeom>
          <a:solidFill>
            <a:srgbClr val="FFC000"/>
          </a:solid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wrap="square" lIns="50800" tIns="50800" rIns="50800" bIns="50800" anchor="ctr">
            <a:spAutoFit/>
          </a:bodyPr>
          <a:lstStyle/>
          <a:p>
            <a:pPr algn="ctr" eaLnBrk="1">
              <a:defRPr/>
            </a:pPr>
            <a:endParaRPr lang="es-MX"/>
          </a:p>
        </p:txBody>
      </p:sp>
      <p:sp>
        <p:nvSpPr>
          <p:cNvPr id="2" name="Rectángulo 1"/>
          <p:cNvSpPr/>
          <p:nvPr/>
        </p:nvSpPr>
        <p:spPr>
          <a:xfrm>
            <a:off x="374116" y="1661447"/>
            <a:ext cx="12320971" cy="2000548"/>
          </a:xfrm>
          <a:prstGeom prst="rect">
            <a:avLst/>
          </a:prstGeom>
        </p:spPr>
        <p:txBody>
          <a:bodyPr wrap="square">
            <a:spAutoFit/>
          </a:bodyPr>
          <a:lstStyle/>
          <a:p>
            <a:pPr marL="271463" indent="-271463" algn="just">
              <a:spcAft>
                <a:spcPts val="600"/>
              </a:spcAft>
              <a:buFont typeface="Wingdings" panose="05000000000000000000" pitchFamily="2" charset="2"/>
              <a:buChar char="v"/>
            </a:pPr>
            <a:r>
              <a:rPr lang="es-ES_tradnl" sz="1700" dirty="0">
                <a:latin typeface="Arial" panose="020B0604020202020204" pitchFamily="34" charset="0"/>
                <a:cs typeface="Arial" panose="020B0604020202020204" pitchFamily="34" charset="0"/>
              </a:rPr>
              <a:t>Sobre la </a:t>
            </a:r>
            <a:r>
              <a:rPr lang="es-ES_tradnl" sz="1700" b="1" dirty="0">
                <a:latin typeface="Arial" panose="020B0604020202020204" pitchFamily="34" charset="0"/>
                <a:cs typeface="Arial" panose="020B0604020202020204" pitchFamily="34" charset="0"/>
              </a:rPr>
              <a:t>infraestructura complementaria, como el alumbrado público o la pavimentación </a:t>
            </a:r>
            <a:r>
              <a:rPr lang="es-ES_tradnl" sz="1700" dirty="0">
                <a:latin typeface="Arial" panose="020B0604020202020204" pitchFamily="34" charset="0"/>
                <a:cs typeface="Arial" panose="020B0604020202020204" pitchFamily="34" charset="0"/>
              </a:rPr>
              <a:t>de las calles en el entorno inmediato a las viviendas, en localidades urbanas </a:t>
            </a:r>
            <a:r>
              <a:rPr lang="es-ES_tradnl" sz="1700" b="1" dirty="0">
                <a:latin typeface="Arial" panose="020B0604020202020204" pitchFamily="34" charset="0"/>
                <a:cs typeface="Arial" panose="020B0604020202020204" pitchFamily="34" charset="0"/>
              </a:rPr>
              <a:t>la mitad de la población </a:t>
            </a:r>
            <a:r>
              <a:rPr lang="es-ES_tradnl" sz="1700" dirty="0">
                <a:latin typeface="Arial" panose="020B0604020202020204" pitchFamily="34" charset="0"/>
                <a:cs typeface="Arial" panose="020B0604020202020204" pitchFamily="34" charset="0"/>
              </a:rPr>
              <a:t>en cuenta con </a:t>
            </a:r>
            <a:r>
              <a:rPr lang="es-ES_tradnl" sz="1700" b="1" dirty="0">
                <a:latin typeface="Arial" panose="020B0604020202020204" pitchFamily="34" charset="0"/>
                <a:cs typeface="Arial" panose="020B0604020202020204" pitchFamily="34" charset="0"/>
              </a:rPr>
              <a:t>alumbrado público (50.9%) y pavimentación (48.9%) </a:t>
            </a:r>
            <a:r>
              <a:rPr lang="es-ES_tradnl" sz="1700" dirty="0">
                <a:latin typeface="Arial" panose="020B0604020202020204" pitchFamily="34" charset="0"/>
                <a:cs typeface="Arial" panose="020B0604020202020204" pitchFamily="34" charset="0"/>
              </a:rPr>
              <a:t>en el entorno inmediato de su vivienda (ICSEU 2010); 24% de las personas cuentan con un área verde a menos de 500 metros de su vivienda; 36.7% tienen teléfono fijo y 36.1% tienen conexión a internet en su vivienda (CONEVAL, 2017).</a:t>
            </a:r>
          </a:p>
          <a:p>
            <a:pPr marL="271463" indent="-271463" algn="just">
              <a:spcAft>
                <a:spcPts val="600"/>
              </a:spcAft>
              <a:buFont typeface="Wingdings" panose="05000000000000000000" pitchFamily="2" charset="2"/>
              <a:buChar char="v"/>
            </a:pPr>
            <a:r>
              <a:rPr lang="es-MX" sz="1700" b="1" dirty="0">
                <a:latin typeface="Arial" panose="020B0604020202020204" pitchFamily="34" charset="0"/>
                <a:cs typeface="Arial" panose="020B0604020202020204" pitchFamily="34" charset="0"/>
              </a:rPr>
              <a:t>3.6% de las viviendas en México cuentan con ecotecnias </a:t>
            </a:r>
            <a:r>
              <a:rPr lang="es-MX" sz="1700" dirty="0">
                <a:latin typeface="Arial" panose="020B0604020202020204" pitchFamily="34" charset="0"/>
                <a:cs typeface="Arial" panose="020B0604020202020204" pitchFamily="34" charset="0"/>
              </a:rPr>
              <a:t>relacionadas con el consumo energético, es decir calentadores solares de agua y paneles solares para generar electricidad (EIC 2015). </a:t>
            </a:r>
          </a:p>
        </p:txBody>
      </p:sp>
      <p:sp>
        <p:nvSpPr>
          <p:cNvPr id="9" name="Cerrar llave 8"/>
          <p:cNvSpPr/>
          <p:nvPr/>
        </p:nvSpPr>
        <p:spPr bwMode="auto">
          <a:xfrm>
            <a:off x="9764185" y="3843474"/>
            <a:ext cx="419370" cy="4940255"/>
          </a:xfrm>
          <a:prstGeom prst="rightBrace">
            <a:avLst>
              <a:gd name="adj1" fmla="val 8333"/>
              <a:gd name="adj2" fmla="val 50579"/>
            </a:avLst>
          </a:prstGeom>
          <a:noFill/>
          <a:ln w="25400" cap="flat" cmpd="sng" algn="ctr">
            <a:solidFill>
              <a:srgbClr val="FFC000"/>
            </a:solidFill>
            <a:prstDash val="solid"/>
            <a:miter lim="400000"/>
            <a:headEnd type="none" w="med" len="med"/>
            <a:tailEnd type="none" w="med" len="med"/>
          </a:ln>
          <a:effectLst/>
        </p:spPr>
        <p:txBody>
          <a:bodyPr vert="horz" wrap="square" lIns="50800" tIns="50800" rIns="50800" bIns="50800" numCol="1" rtlCol="0" anchor="ctr" anchorCtr="0" compatLnSpc="1">
            <a:prstTxWarp prst="textNoShape">
              <a:avLst/>
            </a:prstTxWarp>
            <a:spAutoFit/>
          </a:bodyPr>
          <a:lstStyle/>
          <a:p>
            <a:pPr marL="0" marR="0" indent="0" algn="ctr" defTabSz="584200" rtl="0" eaLnBrk="1" fontAlgn="base" latinLnBrk="0" hangingPunct="0">
              <a:lnSpc>
                <a:spcPct val="100000"/>
              </a:lnSpc>
              <a:spcBef>
                <a:spcPct val="0"/>
              </a:spcBef>
              <a:spcAft>
                <a:spcPct val="0"/>
              </a:spcAft>
              <a:buClrTx/>
              <a:buSzTx/>
              <a:buFontTx/>
              <a:buNone/>
              <a:tabLst/>
            </a:pPr>
            <a:endParaRPr kumimoji="0" lang="es-MX" sz="3600" b="0" i="0" u="none" strike="noStrike" cap="none" normalizeH="0" baseline="0">
              <a:ln>
                <a:noFill/>
              </a:ln>
              <a:solidFill>
                <a:srgbClr val="000000"/>
              </a:solidFill>
              <a:effectLst/>
              <a:latin typeface="Helvetica Light" charset="0"/>
              <a:ea typeface="Helvetica Light" charset="0"/>
              <a:cs typeface="Helvetica Light" charset="0"/>
              <a:sym typeface="Helvetica Light" charset="0"/>
            </a:endParaRPr>
          </a:p>
        </p:txBody>
      </p:sp>
    </p:spTree>
    <p:extLst>
      <p:ext uri="{BB962C8B-B14F-4D97-AF65-F5344CB8AC3E}">
        <p14:creationId xmlns:p14="http://schemas.microsoft.com/office/powerpoint/2010/main" val="156584701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ángulo 18">
            <a:extLst>
              <a:ext uri="{FF2B5EF4-FFF2-40B4-BE49-F238E27FC236}">
                <a16:creationId xmlns:a16="http://schemas.microsoft.com/office/drawing/2014/main" id="{0539D02F-D658-44F4-A3CC-8B8BE310D94C}"/>
              </a:ext>
            </a:extLst>
          </p:cNvPr>
          <p:cNvSpPr>
            <a:spLocks noChangeArrowheads="1"/>
          </p:cNvSpPr>
          <p:nvPr/>
        </p:nvSpPr>
        <p:spPr bwMode="auto">
          <a:xfrm>
            <a:off x="518359" y="3021237"/>
            <a:ext cx="8504667" cy="597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Aft>
                <a:spcPts val="600"/>
              </a:spcAft>
              <a:buFont typeface="Wingdings" panose="05000000000000000000" pitchFamily="2" charset="2"/>
              <a:buChar char="v"/>
            </a:pPr>
            <a:r>
              <a:rPr lang="es-MX" altLang="es-MX" sz="1500" dirty="0">
                <a:solidFill>
                  <a:schemeClr val="tx1"/>
                </a:solidFill>
                <a:latin typeface="Arial" panose="020B0604020202020204" pitchFamily="34" charset="0"/>
                <a:ea typeface="Times New Roman" panose="02020603050405020304" pitchFamily="18" charset="0"/>
                <a:cs typeface="Arial" panose="020B0604020202020204" pitchFamily="34" charset="0"/>
              </a:rPr>
              <a:t>Al respecto, </a:t>
            </a:r>
            <a:r>
              <a:rPr lang="es-MX" altLang="es-MX" sz="1500" b="1" dirty="0">
                <a:solidFill>
                  <a:schemeClr val="tx1"/>
                </a:solidFill>
                <a:latin typeface="Arial" panose="020B0604020202020204" pitchFamily="34" charset="0"/>
                <a:ea typeface="Times New Roman" panose="02020603050405020304" pitchFamily="18" charset="0"/>
                <a:cs typeface="Arial" panose="020B0604020202020204" pitchFamily="34" charset="0"/>
              </a:rPr>
              <a:t>se detectaron brechas en cuanto a la disponibilidad de infraestructura de servicios básicos y complementarios entre las periferias urbanas y las zonas centrales</a:t>
            </a:r>
            <a:r>
              <a:rPr lang="es-MX" altLang="es-MX" sz="1500" dirty="0">
                <a:solidFill>
                  <a:schemeClr val="tx1"/>
                </a:solidFill>
                <a:latin typeface="Arial" panose="020B0604020202020204" pitchFamily="34" charset="0"/>
                <a:ea typeface="Times New Roman" panose="02020603050405020304" pitchFamily="18" charset="0"/>
                <a:cs typeface="Arial" panose="020B0604020202020204" pitchFamily="34" charset="0"/>
              </a:rPr>
              <a:t>. En países con economías emergentes como México, el acceso a zonas bien ubicadas y con servicios en los entornos urbanos es desigual y depende en gran medida de factores económicos, por lo que debe orientarse una urbanización incluyente para todos los grupos sociales, particularmente los vulnerables, que derive en una mayor cobertura de servicios básicos y complementarios (EIC 2015).</a:t>
            </a:r>
          </a:p>
          <a:p>
            <a:pPr algn="just">
              <a:spcAft>
                <a:spcPts val="600"/>
              </a:spcAft>
              <a:buFont typeface="Wingdings" panose="05000000000000000000" pitchFamily="2" charset="2"/>
              <a:buChar char="v"/>
            </a:pPr>
            <a:r>
              <a:rPr lang="es-MX" altLang="es-MX" sz="1500" dirty="0">
                <a:solidFill>
                  <a:schemeClr val="tx1"/>
                </a:solidFill>
                <a:latin typeface="Arial" panose="020B0604020202020204" pitchFamily="34" charset="0"/>
                <a:ea typeface="Times New Roman" panose="02020603050405020304" pitchFamily="18" charset="0"/>
                <a:cs typeface="Arial" panose="020B0604020202020204" pitchFamily="34" charset="0"/>
              </a:rPr>
              <a:t>De la misma forma, las brechas en la cobertura de servicios básicos y complementarios varía de acuerdo al entorno: </a:t>
            </a:r>
            <a:r>
              <a:rPr lang="es-ES_tradnl" altLang="es-MX" sz="1500" dirty="0">
                <a:solidFill>
                  <a:schemeClr val="tx1"/>
                </a:solidFill>
                <a:latin typeface="Arial" panose="020B0604020202020204" pitchFamily="34" charset="0"/>
                <a:ea typeface="Times New Roman" panose="02020603050405020304" pitchFamily="18" charset="0"/>
                <a:cs typeface="Arial" panose="020B0604020202020204" pitchFamily="34" charset="0"/>
              </a:rPr>
              <a:t>p</a:t>
            </a:r>
            <a:r>
              <a:rPr lang="es-ES_tradnl" sz="1500" dirty="0">
                <a:solidFill>
                  <a:schemeClr val="tx1"/>
                </a:solidFill>
                <a:latin typeface="Arial" panose="020B0604020202020204" pitchFamily="34" charset="0"/>
                <a:cs typeface="Arial" panose="020B0604020202020204" pitchFamily="34" charset="0"/>
              </a:rPr>
              <a:t>or ejemplo, en agua entubada en la vivienda, </a:t>
            </a:r>
            <a:r>
              <a:rPr lang="es-ES_tradnl" sz="1500" b="1" dirty="0">
                <a:solidFill>
                  <a:schemeClr val="tx1"/>
                </a:solidFill>
                <a:latin typeface="Arial" panose="020B0604020202020204" pitchFamily="34" charset="0"/>
                <a:cs typeface="Arial" panose="020B0604020202020204" pitchFamily="34" charset="0"/>
              </a:rPr>
              <a:t>la brecha entre las personas de localidades urbanas y localidades rurales es de 12.2 puntos porcentuales </a:t>
            </a:r>
            <a:r>
              <a:rPr lang="es-ES_tradnl" sz="1500" dirty="0">
                <a:solidFill>
                  <a:schemeClr val="tx1"/>
                </a:solidFill>
                <a:latin typeface="Arial" panose="020B0604020202020204" pitchFamily="34" charset="0"/>
                <a:cs typeface="Arial" panose="020B0604020202020204" pitchFamily="34" charset="0"/>
              </a:rPr>
              <a:t>(Conagua, 2017). </a:t>
            </a:r>
            <a:endParaRPr lang="es-MX" altLang="es-MX" sz="1500"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algn="just">
              <a:spcAft>
                <a:spcPts val="600"/>
              </a:spcAft>
              <a:buFont typeface="Wingdings" panose="05000000000000000000" pitchFamily="2" charset="2"/>
              <a:buChar char="v"/>
            </a:pPr>
            <a:r>
              <a:rPr lang="es-MX" sz="1500" dirty="0">
                <a:latin typeface="Arial" panose="020B0604020202020204" pitchFamily="34" charset="0"/>
                <a:cs typeface="Arial" panose="020B0604020202020204" pitchFamily="34" charset="0"/>
              </a:rPr>
              <a:t>En México sólo </a:t>
            </a:r>
            <a:r>
              <a:rPr lang="es-MX" sz="1500" b="1" dirty="0">
                <a:latin typeface="Arial" panose="020B0604020202020204" pitchFamily="34" charset="0"/>
                <a:cs typeface="Arial" panose="020B0604020202020204" pitchFamily="34" charset="0"/>
              </a:rPr>
              <a:t>14.7% de las reservas territoriales tienen ubicaciones adecuadas</a:t>
            </a:r>
            <a:r>
              <a:rPr lang="es-MX" sz="1500" b="1" baseline="30000" dirty="0">
                <a:latin typeface="Arial" panose="020B0604020202020204" pitchFamily="34" charset="0"/>
                <a:cs typeface="Arial" panose="020B0604020202020204" pitchFamily="34" charset="0"/>
              </a:rPr>
              <a:t>2</a:t>
            </a:r>
            <a:r>
              <a:rPr lang="es-MX" sz="1500" b="1" dirty="0">
                <a:latin typeface="Arial" panose="020B0604020202020204" pitchFamily="34" charset="0"/>
                <a:cs typeface="Arial" panose="020B0604020202020204" pitchFamily="34" charset="0"/>
              </a:rPr>
              <a:t> </a:t>
            </a:r>
            <a:r>
              <a:rPr lang="es-MX" sz="1500" dirty="0">
                <a:latin typeface="Arial" panose="020B0604020202020204" pitchFamily="34" charset="0"/>
                <a:cs typeface="Arial" panose="020B0604020202020204" pitchFamily="34" charset="0"/>
              </a:rPr>
              <a:t>para el desarrollo de vivienda, particularmente en la zona más central de las ciudades porque es en donde se concentra el empleo y los servicios urbanos (infraestructura básica y complementaria) (</a:t>
            </a:r>
            <a:r>
              <a:rPr lang="es-MX" sz="1500" dirty="0" err="1">
                <a:latin typeface="Arial" panose="020B0604020202020204" pitchFamily="34" charset="0"/>
                <a:cs typeface="Arial" panose="020B0604020202020204" pitchFamily="34" charset="0"/>
              </a:rPr>
              <a:t>Conavi</a:t>
            </a:r>
            <a:r>
              <a:rPr lang="es-MX" sz="1500" dirty="0">
                <a:latin typeface="Arial" panose="020B0604020202020204" pitchFamily="34" charset="0"/>
                <a:cs typeface="Arial" panose="020B0604020202020204" pitchFamily="34" charset="0"/>
              </a:rPr>
              <a:t>, 2017).</a:t>
            </a:r>
          </a:p>
          <a:p>
            <a:pPr algn="just">
              <a:spcAft>
                <a:spcPts val="600"/>
              </a:spcAft>
              <a:buFont typeface="Wingdings" panose="05000000000000000000" pitchFamily="2" charset="2"/>
              <a:buChar char="v"/>
            </a:pPr>
            <a:r>
              <a:rPr lang="es-MX" sz="1500" dirty="0">
                <a:latin typeface="Arial" panose="020B0604020202020204" pitchFamily="34" charset="0"/>
                <a:cs typeface="Arial" panose="020B0604020202020204" pitchFamily="34" charset="0"/>
              </a:rPr>
              <a:t>A nivel nacional,</a:t>
            </a:r>
            <a:r>
              <a:rPr lang="es-MX" sz="1500" b="1" dirty="0">
                <a:latin typeface="Arial" panose="020B0604020202020204" pitchFamily="34" charset="0"/>
                <a:cs typeface="Arial" panose="020B0604020202020204" pitchFamily="34" charset="0"/>
              </a:rPr>
              <a:t> 15.7%</a:t>
            </a:r>
            <a:r>
              <a:rPr lang="es-MX" sz="1500" dirty="0">
                <a:latin typeface="Arial" panose="020B0604020202020204" pitchFamily="34" charset="0"/>
                <a:cs typeface="Arial" panose="020B0604020202020204" pitchFamily="34" charset="0"/>
              </a:rPr>
              <a:t> de las personas reportaron un </a:t>
            </a:r>
            <a:r>
              <a:rPr lang="es-MX" sz="1500" b="1" dirty="0">
                <a:latin typeface="Arial" panose="020B0604020202020204" pitchFamily="34" charset="0"/>
                <a:cs typeface="Arial" panose="020B0604020202020204" pitchFamily="34" charset="0"/>
              </a:rPr>
              <a:t>tiempo de traslado a su centro laboral mayor a 60 minutos</a:t>
            </a:r>
            <a:r>
              <a:rPr lang="es-MX" sz="1500" dirty="0">
                <a:latin typeface="Arial" panose="020B0604020202020204" pitchFamily="34" charset="0"/>
                <a:cs typeface="Arial" panose="020B0604020202020204" pitchFamily="34" charset="0"/>
              </a:rPr>
              <a:t>. Las entidades federativas con el mayor porcentaje de personas en esta situación, fueron el Estado de México (32.6%), Ciudad de México (27.9%) y Nuevo León (19.4%). En tanto, Sinaloa (6.4%), Baja California Sur (6%) y Colima (5.8%) registraron los porcentajes más bajos (EIC 2015).</a:t>
            </a:r>
          </a:p>
          <a:p>
            <a:pPr algn="just">
              <a:spcAft>
                <a:spcPts val="600"/>
              </a:spcAft>
              <a:buFont typeface="Wingdings" panose="05000000000000000000" pitchFamily="2" charset="2"/>
              <a:buChar char="v"/>
            </a:pPr>
            <a:r>
              <a:rPr lang="es-MX" sz="1500" dirty="0">
                <a:latin typeface="Arial" panose="020B0604020202020204" pitchFamily="34" charset="0"/>
                <a:ea typeface="Times New Roman" panose="02020603050405020304" pitchFamily="18" charset="0"/>
                <a:cs typeface="Times New Roman" panose="02020603050405020304" pitchFamily="18" charset="0"/>
              </a:rPr>
              <a:t>El Programa Nacional de Protección Civil 2014-2018, señala que, en el periodo 2000-2012, </a:t>
            </a:r>
            <a:r>
              <a:rPr lang="es-MX" sz="1500" b="1" dirty="0">
                <a:latin typeface="Arial" panose="020B0604020202020204" pitchFamily="34" charset="0"/>
                <a:ea typeface="Times New Roman" panose="02020603050405020304" pitchFamily="18" charset="0"/>
                <a:cs typeface="Times New Roman" panose="02020603050405020304" pitchFamily="18" charset="0"/>
              </a:rPr>
              <a:t>1 millón 169 mil viviendas fueron afectadas por desastres naturales </a:t>
            </a:r>
            <a:r>
              <a:rPr lang="es-MX" sz="1500" dirty="0">
                <a:latin typeface="Arial" panose="020B0604020202020204" pitchFamily="34" charset="0"/>
                <a:ea typeface="Times New Roman" panose="02020603050405020304" pitchFamily="18" charset="0"/>
                <a:cs typeface="Times New Roman" panose="02020603050405020304" pitchFamily="18" charset="0"/>
              </a:rPr>
              <a:t>generando un impacto económico de 22 mil 971.2 millones de pesos </a:t>
            </a:r>
            <a:r>
              <a:rPr lang="es-MX" sz="1500" dirty="0">
                <a:latin typeface="Arial" panose="020B0604020202020204" pitchFamily="34" charset="0"/>
                <a:cs typeface="Times New Roman" panose="02020603050405020304" pitchFamily="18" charset="0"/>
              </a:rPr>
              <a:t>(Programa Nacional de Protección Civil 2014-2018, 30 de abril de 2014, publicado en el Diario Oficial de la Federación).</a:t>
            </a:r>
          </a:p>
        </p:txBody>
      </p:sp>
      <p:sp>
        <p:nvSpPr>
          <p:cNvPr id="22534" name="Rectángulo 5">
            <a:extLst>
              <a:ext uri="{FF2B5EF4-FFF2-40B4-BE49-F238E27FC236}">
                <a16:creationId xmlns:a16="http://schemas.microsoft.com/office/drawing/2014/main" id="{D17577B1-1879-49B4-8417-82D24C128F10}"/>
              </a:ext>
            </a:extLst>
          </p:cNvPr>
          <p:cNvSpPr>
            <a:spLocks noChangeArrowheads="1"/>
          </p:cNvSpPr>
          <p:nvPr/>
        </p:nvSpPr>
        <p:spPr bwMode="auto">
          <a:xfrm>
            <a:off x="9865666" y="4253493"/>
            <a:ext cx="2829422" cy="1715021"/>
          </a:xfrm>
          <a:prstGeom prst="rect">
            <a:avLst/>
          </a:prstGeom>
          <a:noFill/>
          <a:ln w="38100">
            <a:solidFill>
              <a:srgbClr val="FFC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07000"/>
              </a:lnSpc>
              <a:spcBef>
                <a:spcPts val="200"/>
              </a:spcBef>
            </a:pPr>
            <a:r>
              <a:rPr lang="es-MX" altLang="es-MX" sz="2000" b="1" dirty="0">
                <a:latin typeface="Arial" panose="020B0604020202020204" pitchFamily="34" charset="0"/>
                <a:ea typeface="Times New Roman" panose="02020603050405020304" pitchFamily="18" charset="0"/>
                <a:cs typeface="Arial" panose="020B0604020202020204" pitchFamily="34" charset="0"/>
              </a:rPr>
              <a:t>Incluir un enfoque de sustentabilidad en la planeación y ordenamiento territorial</a:t>
            </a:r>
          </a:p>
        </p:txBody>
      </p:sp>
      <p:sp>
        <p:nvSpPr>
          <p:cNvPr id="11" name="Flecha derecha 10">
            <a:extLst>
              <a:ext uri="{FF2B5EF4-FFF2-40B4-BE49-F238E27FC236}">
                <a16:creationId xmlns:a16="http://schemas.microsoft.com/office/drawing/2014/main" id="{687EF7A9-0F59-482B-8C72-D771BC8C9462}"/>
              </a:ext>
            </a:extLst>
          </p:cNvPr>
          <p:cNvSpPr/>
          <p:nvPr/>
        </p:nvSpPr>
        <p:spPr bwMode="auto">
          <a:xfrm>
            <a:off x="9095035" y="4677421"/>
            <a:ext cx="647725" cy="747712"/>
          </a:xfrm>
          <a:prstGeom prst="rightArrow">
            <a:avLst/>
          </a:prstGeom>
          <a:solidFill>
            <a:srgbClr val="FFC000"/>
          </a:solid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wrap="square" lIns="50800" tIns="50800" rIns="50800" bIns="50800" anchor="ctr">
            <a:spAutoFit/>
          </a:bodyPr>
          <a:lstStyle/>
          <a:p>
            <a:pPr algn="ctr" eaLnBrk="1">
              <a:defRPr/>
            </a:pPr>
            <a:endParaRPr lang="es-MX"/>
          </a:p>
        </p:txBody>
      </p:sp>
      <p:sp>
        <p:nvSpPr>
          <p:cNvPr id="2" name="CuadroTexto 1"/>
          <p:cNvSpPr txBox="1"/>
          <p:nvPr/>
        </p:nvSpPr>
        <p:spPr>
          <a:xfrm>
            <a:off x="-8916" y="8909248"/>
            <a:ext cx="12977575" cy="923330"/>
          </a:xfrm>
          <a:prstGeom prst="rect">
            <a:avLst/>
          </a:prstGeom>
          <a:noFill/>
        </p:spPr>
        <p:txBody>
          <a:bodyPr wrap="square" rtlCol="0">
            <a:spAutoFit/>
          </a:bodyPr>
          <a:lstStyle/>
          <a:p>
            <a:pPr marL="228600" indent="-228600">
              <a:buAutoNum type="arabicPeriod"/>
            </a:pPr>
            <a:r>
              <a:rPr lang="es-MX" sz="900" dirty="0">
                <a:solidFill>
                  <a:schemeClr val="bg1"/>
                </a:solidFill>
                <a:latin typeface="Arial" panose="020B0604020202020204" pitchFamily="34" charset="0"/>
                <a:cs typeface="Arial" panose="020B0604020202020204" pitchFamily="34" charset="0"/>
              </a:rPr>
              <a:t>Incluye a las localidades ubicadas en las categorías “aisladas”  (Ubicada a más de 5 </a:t>
            </a:r>
            <a:r>
              <a:rPr lang="es-MX" sz="900" dirty="0" err="1">
                <a:solidFill>
                  <a:schemeClr val="bg1"/>
                </a:solidFill>
                <a:latin typeface="Arial" panose="020B0604020202020204" pitchFamily="34" charset="0"/>
                <a:cs typeface="Arial" panose="020B0604020202020204" pitchFamily="34" charset="0"/>
              </a:rPr>
              <a:t>k.m</a:t>
            </a:r>
            <a:r>
              <a:rPr lang="es-MX" sz="900" dirty="0">
                <a:solidFill>
                  <a:schemeClr val="bg1"/>
                </a:solidFill>
                <a:latin typeface="Arial" panose="020B0604020202020204" pitchFamily="34" charset="0"/>
                <a:cs typeface="Arial" panose="020B0604020202020204" pitchFamily="34" charset="0"/>
              </a:rPr>
              <a:t>. de una ciudad, a más de 2.5 </a:t>
            </a:r>
            <a:r>
              <a:rPr lang="es-MX" sz="900" dirty="0" err="1">
                <a:solidFill>
                  <a:schemeClr val="bg1"/>
                </a:solidFill>
                <a:latin typeface="Arial" panose="020B0604020202020204" pitchFamily="34" charset="0"/>
                <a:cs typeface="Arial" panose="020B0604020202020204" pitchFamily="34" charset="0"/>
              </a:rPr>
              <a:t>k.m</a:t>
            </a:r>
            <a:r>
              <a:rPr lang="es-MX" sz="900" dirty="0">
                <a:solidFill>
                  <a:schemeClr val="bg1"/>
                </a:solidFill>
                <a:latin typeface="Arial" panose="020B0604020202020204" pitchFamily="34" charset="0"/>
                <a:cs typeface="Arial" panose="020B0604020202020204" pitchFamily="34" charset="0"/>
              </a:rPr>
              <a:t>. de una localidad mixta y más de 3 </a:t>
            </a:r>
            <a:r>
              <a:rPr lang="es-MX" sz="900" dirty="0" err="1">
                <a:solidFill>
                  <a:schemeClr val="bg1"/>
                </a:solidFill>
                <a:latin typeface="Arial" panose="020B0604020202020204" pitchFamily="34" charset="0"/>
                <a:cs typeface="Arial" panose="020B0604020202020204" pitchFamily="34" charset="0"/>
              </a:rPr>
              <a:t>k.m</a:t>
            </a:r>
            <a:r>
              <a:rPr lang="es-MX" sz="900" dirty="0">
                <a:solidFill>
                  <a:schemeClr val="bg1"/>
                </a:solidFill>
                <a:latin typeface="Arial" panose="020B0604020202020204" pitchFamily="34" charset="0"/>
                <a:cs typeface="Arial" panose="020B0604020202020204" pitchFamily="34" charset="0"/>
              </a:rPr>
              <a:t>. de una carretera) y “cercanas a una carretera” (ubicada a más de 5 </a:t>
            </a:r>
            <a:r>
              <a:rPr lang="es-MX" sz="900" dirty="0" err="1">
                <a:solidFill>
                  <a:schemeClr val="bg1"/>
                </a:solidFill>
                <a:latin typeface="Arial" panose="020B0604020202020204" pitchFamily="34" charset="0"/>
                <a:cs typeface="Arial" panose="020B0604020202020204" pitchFamily="34" charset="0"/>
              </a:rPr>
              <a:t>k.m</a:t>
            </a:r>
            <a:r>
              <a:rPr lang="es-MX" sz="900" dirty="0">
                <a:solidFill>
                  <a:schemeClr val="bg1"/>
                </a:solidFill>
                <a:latin typeface="Arial" panose="020B0604020202020204" pitchFamily="34" charset="0"/>
                <a:cs typeface="Arial" panose="020B0604020202020204" pitchFamily="34" charset="0"/>
              </a:rPr>
              <a:t>. de una ciudad, a más de 2.5 </a:t>
            </a:r>
            <a:r>
              <a:rPr lang="es-MX" sz="900" dirty="0" err="1">
                <a:solidFill>
                  <a:schemeClr val="bg1"/>
                </a:solidFill>
                <a:latin typeface="Arial" panose="020B0604020202020204" pitchFamily="34" charset="0"/>
                <a:cs typeface="Arial" panose="020B0604020202020204" pitchFamily="34" charset="0"/>
              </a:rPr>
              <a:t>k.m</a:t>
            </a:r>
            <a:r>
              <a:rPr lang="es-MX" sz="900" dirty="0">
                <a:solidFill>
                  <a:schemeClr val="bg1"/>
                </a:solidFill>
                <a:latin typeface="Arial" panose="020B0604020202020204" pitchFamily="34" charset="0"/>
                <a:cs typeface="Arial" panose="020B0604020202020204" pitchFamily="34" charset="0"/>
              </a:rPr>
              <a:t>. de una localidad mixta y a 3 </a:t>
            </a:r>
            <a:r>
              <a:rPr lang="es-MX" sz="900" dirty="0" err="1">
                <a:solidFill>
                  <a:schemeClr val="bg1"/>
                </a:solidFill>
                <a:latin typeface="Arial" panose="020B0604020202020204" pitchFamily="34" charset="0"/>
                <a:cs typeface="Arial" panose="020B0604020202020204" pitchFamily="34" charset="0"/>
              </a:rPr>
              <a:t>k.m</a:t>
            </a:r>
            <a:r>
              <a:rPr lang="es-MX" sz="900" dirty="0">
                <a:solidFill>
                  <a:schemeClr val="bg1"/>
                </a:solidFill>
                <a:latin typeface="Arial" panose="020B0604020202020204" pitchFamily="34" charset="0"/>
                <a:cs typeface="Arial" panose="020B0604020202020204" pitchFamily="34" charset="0"/>
              </a:rPr>
              <a:t>. o menos de una carretera) (CONAPO, 2017).</a:t>
            </a:r>
          </a:p>
          <a:p>
            <a:pPr marL="228600" indent="-228600">
              <a:buFontTx/>
              <a:buAutoNum type="arabicPeriod"/>
            </a:pPr>
            <a:r>
              <a:rPr lang="es-MX" sz="900" dirty="0">
                <a:solidFill>
                  <a:schemeClr val="bg1"/>
                </a:solidFill>
                <a:latin typeface="Arial" panose="020B0604020202020204" pitchFamily="34" charset="0"/>
                <a:cs typeface="Arial" panose="020B0604020202020204" pitchFamily="34" charset="0"/>
              </a:rPr>
              <a:t> En este estudio se considera como reserva territorial bien ubicada, aquella contenida en los perímetros de contención urbana U1 (esta ubicación contiene las fuentes de empleo como elemento básico para consolidar las ciudades) y U2 (Se basa en la existencia de servicios de agua y drenaje en la vivienda, que coadyuvan a la proliferación de vivienda cercana al primer perímetro) (CONAVI, 2015b). En ese sentido, son reservas territoriales ubicadas en territorio dotado de infraestructura de servicios básicos y próximo a las fuentes de empleo. </a:t>
            </a:r>
          </a:p>
          <a:p>
            <a:r>
              <a:rPr lang="es-MX" sz="900" dirty="0">
                <a:solidFill>
                  <a:schemeClr val="bg1"/>
                </a:solidFill>
                <a:latin typeface="Arial" panose="020B0604020202020204" pitchFamily="34" charset="0"/>
                <a:cs typeface="Arial" panose="020B0604020202020204" pitchFamily="34" charset="0"/>
              </a:rPr>
              <a:t>P: Elemento considerado en la Medición Multidimensional de la Pobreza</a:t>
            </a:r>
          </a:p>
        </p:txBody>
      </p:sp>
      <p:sp>
        <p:nvSpPr>
          <p:cNvPr id="12" name="Rectangle 6">
            <a:extLst>
              <a:ext uri="{FF2B5EF4-FFF2-40B4-BE49-F238E27FC236}">
                <a16:creationId xmlns:a16="http://schemas.microsoft.com/office/drawing/2014/main" id="{54E490C2-836D-47F8-A15B-1BAEDA7619E3}"/>
              </a:ext>
            </a:extLst>
          </p:cNvPr>
          <p:cNvSpPr>
            <a:spLocks/>
          </p:cNvSpPr>
          <p:nvPr/>
        </p:nvSpPr>
        <p:spPr bwMode="auto">
          <a:xfrm>
            <a:off x="446423" y="1132384"/>
            <a:ext cx="5362045"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Hallazgos dimensión Disponibilidad</a:t>
            </a:r>
          </a:p>
        </p:txBody>
      </p:sp>
      <p:sp>
        <p:nvSpPr>
          <p:cNvPr id="15" name="Rectángulo 14"/>
          <p:cNvSpPr/>
          <p:nvPr/>
        </p:nvSpPr>
        <p:spPr>
          <a:xfrm>
            <a:off x="304297" y="2915070"/>
            <a:ext cx="356188" cy="400110"/>
          </a:xfrm>
          <a:prstGeom prst="rect">
            <a:avLst/>
          </a:prstGeom>
          <a:noFill/>
        </p:spPr>
        <p:txBody>
          <a:bodyPr wrap="none" lIns="91440" tIns="45720" rIns="91440" bIns="45720">
            <a:spAutoFit/>
          </a:bodyPr>
          <a:lstStyle/>
          <a:p>
            <a:pPr algn="ctr"/>
            <a:r>
              <a:rPr lang="es-ES" sz="20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0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17" name="Rectángulo 16"/>
          <p:cNvSpPr/>
          <p:nvPr/>
        </p:nvSpPr>
        <p:spPr>
          <a:xfrm>
            <a:off x="323445" y="4581754"/>
            <a:ext cx="356188" cy="400110"/>
          </a:xfrm>
          <a:prstGeom prst="rect">
            <a:avLst/>
          </a:prstGeom>
          <a:noFill/>
        </p:spPr>
        <p:txBody>
          <a:bodyPr wrap="none" lIns="91440" tIns="45720" rIns="91440" bIns="45720">
            <a:spAutoFit/>
          </a:bodyPr>
          <a:lstStyle/>
          <a:p>
            <a:pPr algn="ctr"/>
            <a:r>
              <a:rPr lang="es-ES" sz="20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0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6" name="Rectángulo 5"/>
          <p:cNvSpPr/>
          <p:nvPr/>
        </p:nvSpPr>
        <p:spPr>
          <a:xfrm>
            <a:off x="518360" y="1775079"/>
            <a:ext cx="12176728" cy="1323439"/>
          </a:xfrm>
          <a:prstGeom prst="rect">
            <a:avLst/>
          </a:prstGeom>
        </p:spPr>
        <p:txBody>
          <a:bodyPr wrap="square">
            <a:spAutoFit/>
          </a:bodyPr>
          <a:lstStyle/>
          <a:p>
            <a:pPr marL="185738" indent="-185738" algn="just">
              <a:spcAft>
                <a:spcPts val="600"/>
              </a:spcAft>
              <a:buFont typeface="Wingdings" panose="05000000000000000000" pitchFamily="2" charset="2"/>
              <a:buChar char="v"/>
            </a:pPr>
            <a:r>
              <a:rPr lang="es-MX" altLang="es-MX" sz="1500" dirty="0">
                <a:latin typeface="Arial" panose="020B0604020202020204" pitchFamily="34" charset="0"/>
                <a:ea typeface="Times New Roman" panose="02020603050405020304" pitchFamily="18" charset="0"/>
                <a:cs typeface="Arial" panose="020B0604020202020204" pitchFamily="34" charset="0"/>
              </a:rPr>
              <a:t>En 2010, </a:t>
            </a:r>
            <a:r>
              <a:rPr lang="es-MX" altLang="es-MX" sz="1500" b="1" dirty="0">
                <a:latin typeface="Arial" panose="020B0604020202020204" pitchFamily="34" charset="0"/>
                <a:ea typeface="Times New Roman" panose="02020603050405020304" pitchFamily="18" charset="0"/>
                <a:cs typeface="Arial" panose="020B0604020202020204" pitchFamily="34" charset="0"/>
              </a:rPr>
              <a:t>18.1% de la personas (20.3 millones) habitaban localidades rurales en condiciones de aislamiento</a:t>
            </a:r>
            <a:r>
              <a:rPr lang="es-MX" altLang="es-MX" sz="1500" b="1" baseline="30000" dirty="0">
                <a:latin typeface="Arial" panose="020B0604020202020204" pitchFamily="34" charset="0"/>
                <a:ea typeface="Times New Roman" panose="02020603050405020304" pitchFamily="18" charset="0"/>
                <a:cs typeface="Arial" panose="020B0604020202020204" pitchFamily="34" charset="0"/>
              </a:rPr>
              <a:t>1</a:t>
            </a:r>
            <a:r>
              <a:rPr lang="es-MX" altLang="es-MX" sz="1500" dirty="0">
                <a:latin typeface="Arial" panose="020B0604020202020204" pitchFamily="34" charset="0"/>
                <a:ea typeface="Times New Roman" panose="02020603050405020304" pitchFamily="18" charset="0"/>
                <a:cs typeface="Arial" panose="020B0604020202020204" pitchFamily="34" charset="0"/>
              </a:rPr>
              <a:t> (CONAPO, 2016); por lo cual un importante número de personas en el país que no gozan en sus viviendas de los bienes, servicios y del equipamiento que ofrecen los centros urbanos, mediante los cuales se materializa el derecho a la vivienda.</a:t>
            </a:r>
          </a:p>
          <a:p>
            <a:pPr marL="185738" indent="-185738" algn="just">
              <a:spcAft>
                <a:spcPts val="600"/>
              </a:spcAft>
              <a:buFont typeface="Wingdings" panose="05000000000000000000" pitchFamily="2" charset="2"/>
              <a:buChar char="v"/>
            </a:pPr>
            <a:r>
              <a:rPr lang="es-MX" altLang="es-MX" sz="1500" dirty="0">
                <a:latin typeface="Arial" panose="020B0604020202020204" pitchFamily="34" charset="0"/>
                <a:ea typeface="Times New Roman" panose="02020603050405020304" pitchFamily="18" charset="0"/>
                <a:cs typeface="Arial" panose="020B0604020202020204" pitchFamily="34" charset="0"/>
              </a:rPr>
              <a:t>Por otro lado, el </a:t>
            </a:r>
            <a:r>
              <a:rPr lang="es-MX" altLang="es-MX" sz="1500" b="1" dirty="0">
                <a:latin typeface="Arial" panose="020B0604020202020204" pitchFamily="34" charset="0"/>
                <a:ea typeface="Times New Roman" panose="02020603050405020304" pitchFamily="18" charset="0"/>
                <a:cs typeface="Arial" panose="020B0604020202020204" pitchFamily="34" charset="0"/>
              </a:rPr>
              <a:t>desarrollo habitacional de las ciudades </a:t>
            </a:r>
            <a:r>
              <a:rPr lang="es-MX" altLang="es-MX" sz="1500" dirty="0">
                <a:latin typeface="Arial" panose="020B0604020202020204" pitchFamily="34" charset="0"/>
                <a:ea typeface="Times New Roman" panose="02020603050405020304" pitchFamily="18" charset="0"/>
                <a:cs typeface="Arial" panose="020B0604020202020204" pitchFamily="34" charset="0"/>
              </a:rPr>
              <a:t>mexicanas se dirige hacia las </a:t>
            </a:r>
            <a:r>
              <a:rPr lang="es-MX" altLang="es-MX" sz="1500" b="1" dirty="0">
                <a:latin typeface="Arial" panose="020B0604020202020204" pitchFamily="34" charset="0"/>
                <a:ea typeface="Times New Roman" panose="02020603050405020304" pitchFamily="18" charset="0"/>
                <a:cs typeface="Arial" panose="020B0604020202020204" pitchFamily="34" charset="0"/>
              </a:rPr>
              <a:t>periferias y en localidades cercanas a ellas</a:t>
            </a:r>
            <a:r>
              <a:rPr lang="es-MX" altLang="es-MX" sz="1500" dirty="0">
                <a:latin typeface="Arial" panose="020B0604020202020204" pitchFamily="34" charset="0"/>
                <a:ea typeface="Times New Roman" panose="02020603050405020304" pitchFamily="18" charset="0"/>
                <a:cs typeface="Arial" panose="020B0604020202020204" pitchFamily="34" charset="0"/>
              </a:rPr>
              <a:t>, lo cual muestra un patrón extensivo de poblamiento (CONAVI, 2015a). </a:t>
            </a:r>
          </a:p>
        </p:txBody>
      </p:sp>
    </p:spTree>
    <p:extLst>
      <p:ext uri="{BB962C8B-B14F-4D97-AF65-F5344CB8AC3E}">
        <p14:creationId xmlns:p14="http://schemas.microsoft.com/office/powerpoint/2010/main" val="339356580"/>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6">
            <a:extLst>
              <a:ext uri="{FF2B5EF4-FFF2-40B4-BE49-F238E27FC236}">
                <a16:creationId xmlns:a16="http://schemas.microsoft.com/office/drawing/2014/main" id="{54E490C2-836D-47F8-A15B-1BAEDA7619E3}"/>
              </a:ext>
            </a:extLst>
          </p:cNvPr>
          <p:cNvSpPr>
            <a:spLocks/>
          </p:cNvSpPr>
          <p:nvPr/>
        </p:nvSpPr>
        <p:spPr bwMode="auto">
          <a:xfrm>
            <a:off x="446423" y="1346580"/>
            <a:ext cx="4356962"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Hallazgos dimensión Calidad</a:t>
            </a:r>
          </a:p>
        </p:txBody>
      </p:sp>
      <p:sp>
        <p:nvSpPr>
          <p:cNvPr id="13" name="CuadroTexto 12"/>
          <p:cNvSpPr txBox="1"/>
          <p:nvPr/>
        </p:nvSpPr>
        <p:spPr>
          <a:xfrm>
            <a:off x="233207" y="9053264"/>
            <a:ext cx="12461881" cy="415498"/>
          </a:xfrm>
          <a:prstGeom prst="rect">
            <a:avLst/>
          </a:prstGeom>
          <a:noFill/>
        </p:spPr>
        <p:txBody>
          <a:bodyPr wrap="square" rtlCol="0">
            <a:spAutoFit/>
          </a:bodyPr>
          <a:lstStyle/>
          <a:p>
            <a:r>
              <a:rPr lang="es-MX" sz="1050" dirty="0">
                <a:solidFill>
                  <a:schemeClr val="bg1"/>
                </a:solidFill>
                <a:latin typeface="Arial" panose="020B0604020202020204" pitchFamily="34" charset="0"/>
                <a:cs typeface="Arial" panose="020B0604020202020204" pitchFamily="34" charset="0"/>
              </a:rPr>
              <a:t>*La información a generarse al respecto podría ser en relación al empleo de materiales que sean acordes las regiones en las que habitan y sus costumbres, en relación a si la distribución espacial y la ubicación respeta y favorece la práctica de sus costumbres, entre otra.</a:t>
            </a:r>
          </a:p>
        </p:txBody>
      </p:sp>
      <p:sp>
        <p:nvSpPr>
          <p:cNvPr id="4" name="Rectángulo 3"/>
          <p:cNvSpPr/>
          <p:nvPr/>
        </p:nvSpPr>
        <p:spPr>
          <a:xfrm>
            <a:off x="523702" y="1949114"/>
            <a:ext cx="11523313" cy="6863417"/>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Sobre la aceptabilidad, en términos generales se identificó que:</a:t>
            </a:r>
          </a:p>
          <a:p>
            <a:pPr algn="just"/>
            <a:endParaRPr lang="es-MX" sz="20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v"/>
            </a:pPr>
            <a:r>
              <a:rPr lang="es-MX" sz="2000" dirty="0">
                <a:latin typeface="Arial" panose="020B0604020202020204" pitchFamily="34" charset="0"/>
                <a:cs typeface="Arial" panose="020B0604020202020204" pitchFamily="34" charset="0"/>
              </a:rPr>
              <a:t>En el territorio mexicano, en 2010 se registraron alrededor de </a:t>
            </a:r>
            <a:r>
              <a:rPr lang="es-MX" sz="2000" b="1" dirty="0">
                <a:latin typeface="Arial" panose="020B0604020202020204" pitchFamily="34" charset="0"/>
                <a:cs typeface="Arial" panose="020B0604020202020204" pitchFamily="34" charset="0"/>
              </a:rPr>
              <a:t>5 millones de viviendas deshabitadas</a:t>
            </a:r>
            <a:r>
              <a:rPr lang="es-MX" sz="2000" dirty="0">
                <a:latin typeface="Arial" panose="020B0604020202020204" pitchFamily="34" charset="0"/>
                <a:cs typeface="Arial" panose="020B0604020202020204" pitchFamily="34" charset="0"/>
              </a:rPr>
              <a:t>, lo que corresponde al </a:t>
            </a:r>
            <a:r>
              <a:rPr lang="es-MX" sz="2000" b="1" dirty="0">
                <a:latin typeface="Arial" panose="020B0604020202020204" pitchFamily="34" charset="0"/>
                <a:cs typeface="Arial" panose="020B0604020202020204" pitchFamily="34" charset="0"/>
              </a:rPr>
              <a:t>14%</a:t>
            </a:r>
            <a:r>
              <a:rPr lang="es-MX" sz="2000" dirty="0">
                <a:latin typeface="Arial" panose="020B0604020202020204" pitchFamily="34" charset="0"/>
                <a:cs typeface="Arial" panose="020B0604020202020204" pitchFamily="34" charset="0"/>
              </a:rPr>
              <a:t> del parque habitacional (</a:t>
            </a:r>
            <a:r>
              <a:rPr lang="es-MX" sz="2000" dirty="0" err="1">
                <a:latin typeface="Arial" panose="020B0604020202020204" pitchFamily="34" charset="0"/>
                <a:cs typeface="Arial" panose="020B0604020202020204" pitchFamily="34" charset="0"/>
              </a:rPr>
              <a:t>Envipe</a:t>
            </a:r>
            <a:r>
              <a:rPr lang="es-MX" sz="2000" dirty="0">
                <a:latin typeface="Arial" panose="020B0604020202020204" pitchFamily="34" charset="0"/>
                <a:cs typeface="Arial" panose="020B0604020202020204" pitchFamily="34" charset="0"/>
              </a:rPr>
              <a:t>, 2017).</a:t>
            </a:r>
            <a:endParaRPr lang="es-MX" sz="2000" b="1"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v"/>
            </a:pPr>
            <a:r>
              <a:rPr lang="es-MX" sz="2000" b="1" dirty="0">
                <a:latin typeface="Arial" panose="020B0604020202020204" pitchFamily="34" charset="0"/>
                <a:cs typeface="Arial" panose="020B0604020202020204" pitchFamily="34" charset="0"/>
              </a:rPr>
              <a:t>38.4% de la población señaló sentirse satisfecha con su vecindario;</a:t>
            </a:r>
            <a:r>
              <a:rPr lang="es-MX" sz="2000" dirty="0"/>
              <a:t> </a:t>
            </a:r>
            <a:r>
              <a:rPr lang="es-MX" sz="2000" dirty="0">
                <a:latin typeface="Arial" panose="020B0604020202020204" pitchFamily="34" charset="0"/>
                <a:cs typeface="Arial" panose="020B0604020202020204" pitchFamily="34" charset="0"/>
              </a:rPr>
              <a:t>41.4 se siente moderadamente satisfecha, 7.4 por ciento se siente poco satisfecho; y solo 1.7 se siente insatisfecha (BIARE, 2018). </a:t>
            </a:r>
          </a:p>
          <a:p>
            <a:pPr marL="342900" indent="-342900" algn="just">
              <a:buFont typeface="Wingdings" panose="05000000000000000000" pitchFamily="2" charset="2"/>
              <a:buChar char="v"/>
            </a:pPr>
            <a:r>
              <a:rPr lang="es-MX" sz="2000" dirty="0">
                <a:latin typeface="Arial" panose="020B0604020202020204" pitchFamily="34" charset="0"/>
                <a:cs typeface="Arial" panose="020B0604020202020204" pitchFamily="34" charset="0"/>
              </a:rPr>
              <a:t>49.6 por ciento de los mexicanos reportaron sentirse satisfechos con su vivienda; 41.4 por ciento moderadamente satisfechos, mientras que solo 7.25 por ciento se sienten poco satisfechos y 1.73 por ciento, nada satisfechos (BIARE, 2018). </a:t>
            </a:r>
          </a:p>
          <a:p>
            <a:pPr marL="342900" indent="-342900" algn="just">
              <a:buFont typeface="Wingdings" panose="05000000000000000000" pitchFamily="2" charset="2"/>
              <a:buChar char="v"/>
            </a:pPr>
            <a:r>
              <a:rPr lang="es-MX" sz="2000" dirty="0">
                <a:latin typeface="Arial" panose="020B0604020202020204" pitchFamily="34" charset="0"/>
                <a:cs typeface="Arial" panose="020B0604020202020204" pitchFamily="34" charset="0"/>
              </a:rPr>
              <a:t>Al respecto de la adaptabilidad, la cual implica, entre otras cosas, la inclusión en las viviendas de elementos que respondan a los avances tecnológicos característicos de la época, se identificó que solo una tercera parte de la población cuenta con acceso a internet, en el ámbito rural, 6.5% de las viviendas, mientras que en las viviendas en las que habita al menos un hablante de alguna lengua indígena, la cobertura es de 11.3% (EIC 2015).</a:t>
            </a:r>
          </a:p>
          <a:p>
            <a:pPr marL="265113" indent="-265113" algn="just">
              <a:buFont typeface="Wingdings" panose="05000000000000000000" pitchFamily="2" charset="2"/>
              <a:buChar char="v"/>
            </a:pPr>
            <a:r>
              <a:rPr lang="es-MX" sz="2000" dirty="0">
                <a:latin typeface="Arial" panose="020B0604020202020204" pitchFamily="34" charset="0"/>
                <a:ea typeface="Times New Roman" panose="02020603050405020304" pitchFamily="18" charset="0"/>
                <a:cs typeface="Times New Roman" panose="02020603050405020304" pitchFamily="18" charset="0"/>
              </a:rPr>
              <a:t>Si bien </a:t>
            </a:r>
            <a:r>
              <a:rPr lang="es-MX" sz="2000" b="1" dirty="0">
                <a:latin typeface="Arial" panose="020B0604020202020204" pitchFamily="34" charset="0"/>
                <a:ea typeface="Times New Roman" panose="02020603050405020304" pitchFamily="18" charset="0"/>
                <a:cs typeface="Times New Roman" panose="02020603050405020304" pitchFamily="18" charset="0"/>
              </a:rPr>
              <a:t>no existe información que permita identificar si las viviendas son o no adecuadas culturalmente</a:t>
            </a:r>
            <a:r>
              <a:rPr lang="es-MX" sz="2000" dirty="0">
                <a:latin typeface="Arial" panose="020B0604020202020204" pitchFamily="34" charset="0"/>
                <a:ea typeface="Times New Roman" panose="02020603050405020304" pitchFamily="18" charset="0"/>
                <a:cs typeface="Times New Roman" panose="02020603050405020304" pitchFamily="18" charset="0"/>
              </a:rPr>
              <a:t>,* en términos de participación de los habitantes de una vivienda en su diseño y construcción, se podría señalar que en México la autoproducción representa el 64.2% de la producción de vivienda en el país, presentándose una brecha de poco más de 20 puntos porcentuales entre los ámbitos urbano (69.6%) y rural (49.1%) (ENVI, 2014). </a:t>
            </a:r>
            <a:endParaRPr lang="es-MX" sz="2000" dirty="0"/>
          </a:p>
          <a:p>
            <a:pPr marL="265113" indent="-265113" algn="just">
              <a:buFont typeface="Wingdings" panose="05000000000000000000" pitchFamily="2" charset="2"/>
              <a:buChar char="v"/>
            </a:pPr>
            <a:endParaRPr lang="es-MX" sz="2000" dirty="0">
              <a:latin typeface="Arial" panose="020B0604020202020204" pitchFamily="34" charset="0"/>
              <a:cs typeface="Arial" panose="020B0604020202020204" pitchFamily="34" charset="0"/>
            </a:endParaRPr>
          </a:p>
          <a:p>
            <a:pPr marL="265113" indent="-265113" algn="just">
              <a:buFont typeface="Wingdings" panose="05000000000000000000" pitchFamily="2" charset="2"/>
              <a:buChar char="v"/>
            </a:pP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180462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6">
            <a:extLst>
              <a:ext uri="{FF2B5EF4-FFF2-40B4-BE49-F238E27FC236}">
                <a16:creationId xmlns:a16="http://schemas.microsoft.com/office/drawing/2014/main" id="{54E490C2-836D-47F8-A15B-1BAEDA7619E3}"/>
              </a:ext>
            </a:extLst>
          </p:cNvPr>
          <p:cNvSpPr>
            <a:spLocks/>
          </p:cNvSpPr>
          <p:nvPr/>
        </p:nvSpPr>
        <p:spPr bwMode="auto">
          <a:xfrm>
            <a:off x="446423" y="1346580"/>
            <a:ext cx="4356962"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Hallazgos dimensión Calidad</a:t>
            </a:r>
          </a:p>
        </p:txBody>
      </p:sp>
      <p:sp>
        <p:nvSpPr>
          <p:cNvPr id="13" name="CuadroTexto 12"/>
          <p:cNvSpPr txBox="1"/>
          <p:nvPr/>
        </p:nvSpPr>
        <p:spPr>
          <a:xfrm>
            <a:off x="165696" y="9197280"/>
            <a:ext cx="4757025" cy="253916"/>
          </a:xfrm>
          <a:prstGeom prst="rect">
            <a:avLst/>
          </a:prstGeom>
          <a:noFill/>
        </p:spPr>
        <p:txBody>
          <a:bodyPr wrap="square" rtlCol="0">
            <a:spAutoFit/>
          </a:bodyPr>
          <a:lstStyle/>
          <a:p>
            <a:r>
              <a:rPr lang="es-MX" sz="1050" dirty="0">
                <a:solidFill>
                  <a:schemeClr val="bg1"/>
                </a:solidFill>
                <a:latin typeface="Arial" panose="020B0604020202020204" pitchFamily="34" charset="0"/>
                <a:cs typeface="Arial" panose="020B0604020202020204" pitchFamily="34" charset="0"/>
              </a:rPr>
              <a:t>P: Elemento considerado en la Medición Multidimensional de la Pobreza</a:t>
            </a:r>
          </a:p>
        </p:txBody>
      </p:sp>
      <p:sp>
        <p:nvSpPr>
          <p:cNvPr id="8" name="Rectángulo 18">
            <a:extLst>
              <a:ext uri="{FF2B5EF4-FFF2-40B4-BE49-F238E27FC236}">
                <a16:creationId xmlns:a16="http://schemas.microsoft.com/office/drawing/2014/main" id="{0539D02F-D658-44F4-A3CC-8B8BE310D94C}"/>
              </a:ext>
            </a:extLst>
          </p:cNvPr>
          <p:cNvSpPr>
            <a:spLocks noChangeArrowheads="1"/>
          </p:cNvSpPr>
          <p:nvPr/>
        </p:nvSpPr>
        <p:spPr bwMode="auto">
          <a:xfrm>
            <a:off x="446423" y="1853474"/>
            <a:ext cx="8401554" cy="618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marL="0" indent="0" algn="just"/>
            <a:r>
              <a:rPr lang="es-MX" sz="1800" dirty="0">
                <a:latin typeface="Arial" panose="020B0604020202020204" pitchFamily="34" charset="0"/>
                <a:cs typeface="Arial" panose="020B0604020202020204" pitchFamily="34" charset="0"/>
              </a:rPr>
              <a:t>En cuanto a la calidad comunitaria:</a:t>
            </a:r>
          </a:p>
          <a:p>
            <a:pPr algn="just">
              <a:buFont typeface="Wingdings" panose="05000000000000000000" pitchFamily="2" charset="2"/>
              <a:buChar char="v"/>
            </a:pPr>
            <a:r>
              <a:rPr lang="es-MX" sz="1800" dirty="0">
                <a:latin typeface="Arial" panose="020B0604020202020204" pitchFamily="34" charset="0"/>
                <a:cs typeface="Arial" panose="020B0604020202020204" pitchFamily="34" charset="0"/>
              </a:rPr>
              <a:t>24.3 por ciento de los mexicanos se sienten inseguros en su vivienda (</a:t>
            </a:r>
            <a:r>
              <a:rPr lang="es-MX" sz="1800" dirty="0" err="1">
                <a:latin typeface="Arial" panose="020B0604020202020204" pitchFamily="34" charset="0"/>
                <a:cs typeface="Arial" panose="020B0604020202020204" pitchFamily="34" charset="0"/>
              </a:rPr>
              <a:t>Envipe</a:t>
            </a:r>
            <a:r>
              <a:rPr lang="es-MX" sz="1800" dirty="0">
                <a:latin typeface="Arial" panose="020B0604020202020204" pitchFamily="34" charset="0"/>
                <a:cs typeface="Arial" panose="020B0604020202020204" pitchFamily="34" charset="0"/>
              </a:rPr>
              <a:t> 2018). A nivel nacional, 70.1% de los mexicanos perciben inseguridad en las calles. De manera consistente, en el Estado de México (84.2%), la Ciudad de México (83.8%) y Tabasco (87.3%) se reportó mayor percepción de inseguridad en las calles (</a:t>
            </a:r>
            <a:r>
              <a:rPr lang="es-MX" sz="1800" dirty="0" err="1">
                <a:latin typeface="Arial" panose="020B0604020202020204" pitchFamily="34" charset="0"/>
                <a:cs typeface="Arial" panose="020B0604020202020204" pitchFamily="34" charset="0"/>
              </a:rPr>
              <a:t>Envipe</a:t>
            </a:r>
            <a:r>
              <a:rPr lang="es-MX" sz="1800" dirty="0">
                <a:latin typeface="Arial" panose="020B0604020202020204" pitchFamily="34" charset="0"/>
                <a:cs typeface="Arial" panose="020B0604020202020204" pitchFamily="34" charset="0"/>
              </a:rPr>
              <a:t> 2018).</a:t>
            </a:r>
          </a:p>
          <a:p>
            <a:pPr algn="just">
              <a:buFont typeface="Wingdings" panose="05000000000000000000" pitchFamily="2" charset="2"/>
              <a:buChar char="v"/>
            </a:pPr>
            <a:endParaRPr 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sz="1800" dirty="0">
                <a:latin typeface="Arial" panose="020B0604020202020204" pitchFamily="34" charset="0"/>
                <a:cs typeface="Arial" panose="020B0604020202020204" pitchFamily="34" charset="0"/>
              </a:rPr>
              <a:t>89.3% de personas que reportan la presencia de prácticas asociadas a la inseguridad en sus barrios (consumo de alcohol en la calle, robos o asaltos frecuentes, consumo o venta de drogas, pandillerismo, disparos frecuentes y homicidios); a nivel nacional, el 63.3% de las personas tienen conocimiento de consumo de alcohol en la calle, el 47.5%, de robos o asaltos frecuentes, y 45.6% de consumo de droga (</a:t>
            </a:r>
            <a:r>
              <a:rPr lang="es-MX" sz="1800" dirty="0" err="1">
                <a:latin typeface="Arial" panose="020B0604020202020204" pitchFamily="34" charset="0"/>
                <a:cs typeface="Arial" panose="020B0604020202020204" pitchFamily="34" charset="0"/>
              </a:rPr>
              <a:t>Envipe</a:t>
            </a:r>
            <a:r>
              <a:rPr lang="es-MX" sz="1800" dirty="0">
                <a:latin typeface="Arial" panose="020B0604020202020204" pitchFamily="34" charset="0"/>
                <a:cs typeface="Arial" panose="020B0604020202020204" pitchFamily="34" charset="0"/>
              </a:rPr>
              <a:t> 2018).</a:t>
            </a:r>
          </a:p>
          <a:p>
            <a:pPr algn="just">
              <a:buFont typeface="Wingdings" panose="05000000000000000000" pitchFamily="2" charset="2"/>
              <a:buChar char="v"/>
            </a:pPr>
            <a:endParaRPr lang="es-MX" sz="1800" dirty="0">
              <a:latin typeface="Arial" panose="020B0604020202020204" pitchFamily="34" charset="0"/>
              <a:cs typeface="Arial" panose="020B0604020202020204" pitchFamily="34" charset="0"/>
            </a:endParaRPr>
          </a:p>
          <a:p>
            <a:pPr algn="just">
              <a:spcAft>
                <a:spcPts val="600"/>
              </a:spcAft>
              <a:buFont typeface="Wingdings" panose="05000000000000000000" pitchFamily="2" charset="2"/>
              <a:buChar char="v"/>
            </a:pPr>
            <a:r>
              <a:rPr lang="es-MX" sz="1800" dirty="0">
                <a:latin typeface="Arial" panose="020B0604020202020204" pitchFamily="34" charset="0"/>
                <a:cs typeface="Arial" panose="020B0604020202020204" pitchFamily="34" charset="0"/>
              </a:rPr>
              <a:t>A nivel estatal, el Estado de México, la Ciudad de México, Morelos, Puebla y Tlaxcala concentran la peor calidad comunitaria. De igual modo, Tabasco, Campeche y Quintana Roo se consideran estados con mala calidad comunitaria. Dichas entidades conjugan los porcentajes más altos de percepción de conflictos vecinales, niveles altos de percepción de inseguridad en el entorno inmediato a la vivienda, de prácticas asociadas a la inseguridad, así como niveles de satisfacción con la vivienda menores que el porcentaje nacional (BIARE, 2018; </a:t>
            </a:r>
            <a:r>
              <a:rPr lang="es-MX" sz="1800" dirty="0" err="1">
                <a:latin typeface="Arial" panose="020B0604020202020204" pitchFamily="34" charset="0"/>
                <a:cs typeface="Arial" panose="020B0604020202020204" pitchFamily="34" charset="0"/>
              </a:rPr>
              <a:t>Envipe</a:t>
            </a:r>
            <a:r>
              <a:rPr lang="es-MX" sz="1800" dirty="0">
                <a:latin typeface="Arial" panose="020B0604020202020204" pitchFamily="34" charset="0"/>
                <a:cs typeface="Arial" panose="020B0604020202020204" pitchFamily="34" charset="0"/>
              </a:rPr>
              <a:t> 2018). </a:t>
            </a:r>
          </a:p>
        </p:txBody>
      </p:sp>
      <p:sp>
        <p:nvSpPr>
          <p:cNvPr id="9" name="Rectángulo 5">
            <a:extLst>
              <a:ext uri="{FF2B5EF4-FFF2-40B4-BE49-F238E27FC236}">
                <a16:creationId xmlns:a16="http://schemas.microsoft.com/office/drawing/2014/main" id="{D17577B1-1879-49B4-8417-82D24C128F10}"/>
              </a:ext>
            </a:extLst>
          </p:cNvPr>
          <p:cNvSpPr>
            <a:spLocks noChangeArrowheads="1"/>
          </p:cNvSpPr>
          <p:nvPr/>
        </p:nvSpPr>
        <p:spPr bwMode="auto">
          <a:xfrm>
            <a:off x="10274629" y="4444752"/>
            <a:ext cx="2455577" cy="2373535"/>
          </a:xfrm>
          <a:prstGeom prst="rect">
            <a:avLst/>
          </a:prstGeom>
          <a:noFill/>
          <a:ln w="38100">
            <a:solidFill>
              <a:srgbClr val="FFC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07000"/>
              </a:lnSpc>
              <a:spcBef>
                <a:spcPts val="200"/>
              </a:spcBef>
            </a:pPr>
            <a:r>
              <a:rPr lang="es-MX" sz="2000" b="1" dirty="0"/>
              <a:t>Mejorar la calidad comunitaria principalmente en la región centro, sureste del país y zonas metropolitanas.</a:t>
            </a:r>
            <a:endParaRPr lang="es-MX" altLang="es-MX" sz="2000" b="1" dirty="0">
              <a:latin typeface="Arial" panose="020B0604020202020204" pitchFamily="34" charset="0"/>
              <a:ea typeface="Times New Roman" panose="02020603050405020304" pitchFamily="18" charset="0"/>
              <a:cs typeface="Arial" panose="020B0604020202020204" pitchFamily="34" charset="0"/>
            </a:endParaRPr>
          </a:p>
        </p:txBody>
      </p:sp>
      <p:sp>
        <p:nvSpPr>
          <p:cNvPr id="10" name="Flecha derecha 9">
            <a:extLst>
              <a:ext uri="{FF2B5EF4-FFF2-40B4-BE49-F238E27FC236}">
                <a16:creationId xmlns:a16="http://schemas.microsoft.com/office/drawing/2014/main" id="{687EF7A9-0F59-482B-8C72-D771BC8C9462}"/>
              </a:ext>
            </a:extLst>
          </p:cNvPr>
          <p:cNvSpPr/>
          <p:nvPr/>
        </p:nvSpPr>
        <p:spPr bwMode="auto">
          <a:xfrm>
            <a:off x="9166696" y="5410033"/>
            <a:ext cx="793889" cy="747712"/>
          </a:xfrm>
          <a:prstGeom prst="rightArrow">
            <a:avLst/>
          </a:prstGeom>
          <a:solidFill>
            <a:srgbClr val="FFC000"/>
          </a:solid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wrap="square" lIns="50800" tIns="50800" rIns="50800" bIns="50800" anchor="ctr">
            <a:spAutoFit/>
          </a:bodyPr>
          <a:lstStyle/>
          <a:p>
            <a:pPr algn="ctr" eaLnBrk="1">
              <a:defRPr/>
            </a:pPr>
            <a:endParaRPr lang="es-MX"/>
          </a:p>
        </p:txBody>
      </p:sp>
    </p:spTree>
    <p:extLst>
      <p:ext uri="{BB962C8B-B14F-4D97-AF65-F5344CB8AC3E}">
        <p14:creationId xmlns:p14="http://schemas.microsoft.com/office/powerpoint/2010/main" val="3315371950"/>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6">
            <a:extLst>
              <a:ext uri="{FF2B5EF4-FFF2-40B4-BE49-F238E27FC236}">
                <a16:creationId xmlns:a16="http://schemas.microsoft.com/office/drawing/2014/main" id="{CA0C7F7E-A60A-4955-B139-CDE5FC2A6B61}"/>
              </a:ext>
            </a:extLst>
          </p:cNvPr>
          <p:cNvSpPr>
            <a:spLocks/>
          </p:cNvSpPr>
          <p:nvPr/>
        </p:nvSpPr>
        <p:spPr bwMode="auto">
          <a:xfrm>
            <a:off x="453728" y="1411838"/>
            <a:ext cx="3744416"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Brechas</a:t>
            </a:r>
          </a:p>
        </p:txBody>
      </p:sp>
      <p:sp>
        <p:nvSpPr>
          <p:cNvPr id="4" name="Rectángulo 1">
            <a:extLst>
              <a:ext uri="{FF2B5EF4-FFF2-40B4-BE49-F238E27FC236}">
                <a16:creationId xmlns:a16="http://schemas.microsoft.com/office/drawing/2014/main" id="{23F54BA8-35E4-4C05-8BCA-6C723CA44C0C}"/>
              </a:ext>
            </a:extLst>
          </p:cNvPr>
          <p:cNvSpPr>
            <a:spLocks noChangeArrowheads="1"/>
          </p:cNvSpPr>
          <p:nvPr/>
        </p:nvSpPr>
        <p:spPr bwMode="auto">
          <a:xfrm>
            <a:off x="446237" y="2038425"/>
            <a:ext cx="922451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spcAft>
                <a:spcPts val="1050"/>
              </a:spcAft>
            </a:pPr>
            <a:endParaRPr lang="es-MX" sz="16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2" name="Rectángulo 1"/>
          <p:cNvSpPr/>
          <p:nvPr/>
        </p:nvSpPr>
        <p:spPr>
          <a:xfrm>
            <a:off x="597744" y="2068488"/>
            <a:ext cx="11953328" cy="677108"/>
          </a:xfrm>
          <a:prstGeom prst="rect">
            <a:avLst/>
          </a:prstGeom>
        </p:spPr>
        <p:txBody>
          <a:bodyPr wrap="square">
            <a:spAutoFit/>
          </a:bodyPr>
          <a:lstStyle/>
          <a:p>
            <a:pPr algn="just">
              <a:spcAft>
                <a:spcPts val="1050"/>
              </a:spcAft>
            </a:pPr>
            <a:r>
              <a:rPr lang="es-MX" sz="1900" dirty="0">
                <a:latin typeface="Arial" panose="020B0604020202020204" pitchFamily="34" charset="0"/>
                <a:ea typeface="Times New Roman" panose="02020603050405020304" pitchFamily="18" charset="0"/>
                <a:cs typeface="Times New Roman" panose="02020603050405020304" pitchFamily="18" charset="0"/>
              </a:rPr>
              <a:t>Destaca, de manera sistemática, la condición de mayor precariedad de la </a:t>
            </a:r>
            <a:r>
              <a:rPr lang="es-MX" sz="1900" b="1"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población indígena </a:t>
            </a:r>
            <a:r>
              <a:rPr lang="es-MX" sz="1900" dirty="0">
                <a:latin typeface="Arial" panose="020B0604020202020204" pitchFamily="34" charset="0"/>
                <a:ea typeface="Times New Roman" panose="02020603050405020304" pitchFamily="18" charset="0"/>
                <a:cs typeface="Times New Roman" panose="02020603050405020304" pitchFamily="18" charset="0"/>
              </a:rPr>
              <a:t>en comparación con el resto de la población mexicana.   </a:t>
            </a:r>
          </a:p>
        </p:txBody>
      </p:sp>
      <p:sp>
        <p:nvSpPr>
          <p:cNvPr id="3" name="Rectángulo 2"/>
          <p:cNvSpPr/>
          <p:nvPr/>
        </p:nvSpPr>
        <p:spPr>
          <a:xfrm>
            <a:off x="562968" y="2954310"/>
            <a:ext cx="11953328" cy="5632311"/>
          </a:xfrm>
          <a:prstGeom prst="rect">
            <a:avLst/>
          </a:prstGeom>
        </p:spPr>
        <p:txBody>
          <a:bodyPr wrap="square">
            <a:spAutoFit/>
          </a:bodyPr>
          <a:lstStyle/>
          <a:p>
            <a:pPr marL="285750" indent="-285750" algn="just">
              <a:buFont typeface="Wingdings" panose="05000000000000000000" pitchFamily="2" charset="2"/>
              <a:buChar char="v"/>
            </a:pPr>
            <a:r>
              <a:rPr lang="es-MX" sz="1800" dirty="0">
                <a:latin typeface="Arial" panose="020B0604020202020204" pitchFamily="34" charset="0"/>
                <a:ea typeface="Times New Roman" panose="02020603050405020304" pitchFamily="18" charset="0"/>
                <a:cs typeface="Arial" panose="020B0604020202020204" pitchFamily="34" charset="0"/>
              </a:rPr>
              <a:t>En las condiciones generales de la vivienda las brechas son importantes:</a:t>
            </a:r>
          </a:p>
          <a:p>
            <a:pPr marL="742950" lvl="1" indent="-285750" algn="just">
              <a:buFont typeface="Wingdings" panose="05000000000000000000" pitchFamily="2" charset="2"/>
              <a:buChar char="v"/>
            </a:pPr>
            <a:r>
              <a:rPr lang="es-MX" sz="1800" dirty="0">
                <a:latin typeface="Arial" panose="020B0604020202020204" pitchFamily="34" charset="0"/>
                <a:ea typeface="Times New Roman" panose="02020603050405020304" pitchFamily="18" charset="0"/>
                <a:cs typeface="Arial" panose="020B0604020202020204" pitchFamily="34" charset="0"/>
              </a:rPr>
              <a:t>Para el caso de </a:t>
            </a:r>
            <a:r>
              <a:rPr lang="es-MX" sz="1800" b="1" dirty="0">
                <a:latin typeface="Arial" panose="020B0604020202020204" pitchFamily="34" charset="0"/>
                <a:ea typeface="Times New Roman" panose="02020603050405020304" pitchFamily="18" charset="0"/>
                <a:cs typeface="Arial" panose="020B0604020202020204" pitchFamily="34" charset="0"/>
              </a:rPr>
              <a:t>rezago de vivienda </a:t>
            </a:r>
            <a:r>
              <a:rPr lang="es-MX" sz="1800" dirty="0">
                <a:latin typeface="Arial" panose="020B0604020202020204" pitchFamily="34" charset="0"/>
                <a:ea typeface="Times New Roman" panose="02020603050405020304" pitchFamily="18" charset="0"/>
                <a:cs typeface="Arial" panose="020B0604020202020204" pitchFamily="34" charset="0"/>
              </a:rPr>
              <a:t>el </a:t>
            </a:r>
            <a:r>
              <a:rPr lang="es-MX" sz="1800" b="1" dirty="0">
                <a:latin typeface="Arial" panose="020B0604020202020204" pitchFamily="34" charset="0"/>
                <a:ea typeface="Times New Roman" panose="02020603050405020304" pitchFamily="18" charset="0"/>
                <a:cs typeface="Arial" panose="020B0604020202020204" pitchFamily="34" charset="0"/>
              </a:rPr>
              <a:t>79.1% de la población indígena presenta esta situación </a:t>
            </a:r>
            <a:r>
              <a:rPr lang="es-MX" sz="1800" dirty="0">
                <a:latin typeface="Arial" panose="020B0604020202020204" pitchFamily="34" charset="0"/>
                <a:ea typeface="Times New Roman" panose="02020603050405020304" pitchFamily="18" charset="0"/>
                <a:cs typeface="Arial" panose="020B0604020202020204" pitchFamily="34" charset="0"/>
              </a:rPr>
              <a:t>contra el 44.7% reportado a nivel nacional (INEGI, 2015). </a:t>
            </a:r>
          </a:p>
          <a:p>
            <a:pPr marL="742950" lvl="1" indent="-285750" algn="just">
              <a:buFont typeface="Wingdings" panose="05000000000000000000" pitchFamily="2" charset="2"/>
              <a:buChar char="v"/>
            </a:pPr>
            <a:r>
              <a:rPr lang="es-MX" sz="1800" dirty="0">
                <a:latin typeface="Arial" panose="020B0604020202020204" pitchFamily="34" charset="0"/>
                <a:ea typeface="Times New Roman" panose="02020603050405020304" pitchFamily="18" charset="0"/>
                <a:cs typeface="Arial" panose="020B0604020202020204" pitchFamily="34" charset="0"/>
              </a:rPr>
              <a:t>Se identificó que, en 2016, </a:t>
            </a:r>
            <a:r>
              <a:rPr lang="es-MX" sz="1800" b="1" dirty="0">
                <a:latin typeface="Arial" panose="020B0604020202020204" pitchFamily="34" charset="0"/>
                <a:ea typeface="Times New Roman" panose="02020603050405020304" pitchFamily="18" charset="0"/>
                <a:cs typeface="Arial" panose="020B0604020202020204" pitchFamily="34" charset="0"/>
              </a:rPr>
              <a:t>30.2% de la población indígena presenta carencia en la calidad y espacios de su vivienda</a:t>
            </a:r>
            <a:r>
              <a:rPr lang="es-MX" sz="1800" dirty="0">
                <a:latin typeface="Arial" panose="020B0604020202020204" pitchFamily="34" charset="0"/>
                <a:ea typeface="Times New Roman" panose="02020603050405020304" pitchFamily="18" charset="0"/>
                <a:cs typeface="Arial" panose="020B0604020202020204" pitchFamily="34" charset="0"/>
              </a:rPr>
              <a:t>, en comparación con el 10.2% de la población no indígena (CONEVAL, 2017). </a:t>
            </a:r>
          </a:p>
          <a:p>
            <a:pPr marL="742950" lvl="1" indent="-285750" algn="just">
              <a:buFont typeface="Wingdings" panose="05000000000000000000" pitchFamily="2" charset="2"/>
              <a:buChar char="v"/>
            </a:pPr>
            <a:r>
              <a:rPr lang="es-MX" sz="1800" dirty="0">
                <a:latin typeface="Arial" panose="020B0604020202020204" pitchFamily="34" charset="0"/>
                <a:ea typeface="Times New Roman" panose="02020603050405020304" pitchFamily="18" charset="0"/>
                <a:cs typeface="Arial" panose="020B0604020202020204" pitchFamily="34" charset="0"/>
              </a:rPr>
              <a:t>Adicionalmente, </a:t>
            </a:r>
            <a:r>
              <a:rPr lang="es-MX" sz="1800" b="1" dirty="0">
                <a:latin typeface="Arial" panose="020B0604020202020204" pitchFamily="34" charset="0"/>
                <a:ea typeface="Times New Roman" panose="02020603050405020304" pitchFamily="18" charset="0"/>
                <a:cs typeface="Arial" panose="020B0604020202020204" pitchFamily="34" charset="0"/>
              </a:rPr>
              <a:t>56.3% de la población indígena presenta carencia por acceso a los servicios básicos en su vivienda</a:t>
            </a:r>
            <a:r>
              <a:rPr lang="es-MX" sz="1800" dirty="0">
                <a:latin typeface="Arial" panose="020B0604020202020204" pitchFamily="34" charset="0"/>
                <a:ea typeface="Times New Roman" panose="02020603050405020304" pitchFamily="18" charset="0"/>
                <a:cs typeface="Arial" panose="020B0604020202020204" pitchFamily="34" charset="0"/>
              </a:rPr>
              <a:t>, mientras que esta carencia la presenta el 15.5% de la población no indígena (CONEVAL, 2017). Lo anterior da cuenta de una mayor carencia en las condiciones físicas de la vivienda para esta población. </a:t>
            </a:r>
          </a:p>
          <a:p>
            <a:pPr marL="742950" lvl="1" indent="-285750" algn="just">
              <a:buFont typeface="Wingdings" panose="05000000000000000000" pitchFamily="2" charset="2"/>
              <a:buChar char="v"/>
            </a:pPr>
            <a:r>
              <a:rPr lang="es-MX" sz="1800" dirty="0">
                <a:latin typeface="Arial" panose="020B0604020202020204" pitchFamily="34" charset="0"/>
                <a:cs typeface="Arial" panose="020B0604020202020204" pitchFamily="34" charset="0"/>
              </a:rPr>
              <a:t>Al respecto de la </a:t>
            </a:r>
            <a:r>
              <a:rPr lang="es-MX" sz="1800" b="1" dirty="0">
                <a:latin typeface="Arial" panose="020B0604020202020204" pitchFamily="34" charset="0"/>
                <a:cs typeface="Arial" panose="020B0604020202020204" pitchFamily="34" charset="0"/>
              </a:rPr>
              <a:t>disponibilidad de infraestructura para servicios básicos y complementarios </a:t>
            </a:r>
            <a:r>
              <a:rPr lang="es-MX" sz="1800" dirty="0">
                <a:latin typeface="Arial" panose="020B0604020202020204" pitchFamily="34" charset="0"/>
                <a:cs typeface="Arial" panose="020B0604020202020204" pitchFamily="34" charset="0"/>
              </a:rPr>
              <a:t>se identificó de manera consistente una brecha, tal es el caso del acceso al drenaje sanitario (18.5), agua entubada (7.3) y en menor medida electricidad (3.4) para los servicios básicos (CDI, 2017; INEGI, 2015) y de servicio de algún tipo de telefonía (26.6) e internet (21.7) como ejemplo de los complementarios (INEGI, 2015).</a:t>
            </a:r>
          </a:p>
          <a:p>
            <a:pPr marL="285750" lvl="1" indent="-285750" algn="just">
              <a:buFont typeface="Wingdings" panose="05000000000000000000" pitchFamily="2" charset="2"/>
              <a:buChar char="v"/>
            </a:pPr>
            <a:r>
              <a:rPr lang="es-MX" sz="1800" dirty="0">
                <a:latin typeface="Arial" panose="020B0604020202020204" pitchFamily="34" charset="0"/>
                <a:cs typeface="Arial" panose="020B0604020202020204" pitchFamily="34" charset="0"/>
              </a:rPr>
              <a:t>Sobre la </a:t>
            </a:r>
            <a:r>
              <a:rPr lang="es-MX" sz="1800" b="1" dirty="0">
                <a:latin typeface="Arial" panose="020B0604020202020204" pitchFamily="34" charset="0"/>
                <a:cs typeface="Arial" panose="020B0604020202020204" pitchFamily="34" charset="0"/>
              </a:rPr>
              <a:t>seguridad de la tenencia, la brecha es de más de 7 puntos porcentuales</a:t>
            </a:r>
            <a:r>
              <a:rPr lang="es-MX" sz="1800" dirty="0">
                <a:latin typeface="Arial" panose="020B0604020202020204" pitchFamily="34" charset="0"/>
                <a:cs typeface="Arial" panose="020B0604020202020204" pitchFamily="34" charset="0"/>
              </a:rPr>
              <a:t>, situación agudamente pronunciada en el caso de las mujeres indígenas con más de 10 puntos porcentuales en relación al porcentaje nacional. </a:t>
            </a:r>
            <a:r>
              <a:rPr lang="es-MX" altLang="es-MX" sz="1800" dirty="0">
                <a:latin typeface="Arial" panose="020B0604020202020204" pitchFamily="34" charset="0"/>
                <a:ea typeface="Times New Roman" panose="02020603050405020304" pitchFamily="18" charset="0"/>
                <a:cs typeface="Arial" panose="020B0604020202020204" pitchFamily="34" charset="0"/>
              </a:rPr>
              <a:t>Del total de viviendas propias a nivel nacional que cuentan con escrituras, el </a:t>
            </a:r>
            <a:r>
              <a:rPr lang="es-MX" altLang="es-MX" sz="1800" b="1" dirty="0">
                <a:latin typeface="Arial" panose="020B0604020202020204" pitchFamily="34" charset="0"/>
                <a:ea typeface="Times New Roman" panose="02020603050405020304" pitchFamily="18" charset="0"/>
                <a:cs typeface="Arial" panose="020B0604020202020204" pitchFamily="34" charset="0"/>
              </a:rPr>
              <a:t>40.8% tiene a una mujer como titular o </a:t>
            </a:r>
            <a:r>
              <a:rPr lang="es-MX" altLang="es-MX" sz="1800" b="1" dirty="0" err="1">
                <a:latin typeface="Arial" panose="020B0604020202020204" pitchFamily="34" charset="0"/>
                <a:ea typeface="Times New Roman" panose="02020603050405020304" pitchFamily="18" charset="0"/>
                <a:cs typeface="Arial" panose="020B0604020202020204" pitchFamily="34" charset="0"/>
              </a:rPr>
              <a:t>co</a:t>
            </a:r>
            <a:r>
              <a:rPr lang="es-MX" altLang="es-MX" sz="1800" b="1" dirty="0">
                <a:latin typeface="Arial" panose="020B0604020202020204" pitchFamily="34" charset="0"/>
                <a:ea typeface="Times New Roman" panose="02020603050405020304" pitchFamily="18" charset="0"/>
                <a:cs typeface="Arial" panose="020B0604020202020204" pitchFamily="34" charset="0"/>
              </a:rPr>
              <a:t>-titular de la propiedad</a:t>
            </a:r>
            <a:r>
              <a:rPr lang="es-MX" altLang="es-MX" sz="1800" dirty="0">
                <a:latin typeface="Arial" panose="020B0604020202020204" pitchFamily="34" charset="0"/>
                <a:ea typeface="Times New Roman" panose="02020603050405020304" pitchFamily="18" charset="0"/>
                <a:cs typeface="Arial" panose="020B0604020202020204" pitchFamily="34" charset="0"/>
              </a:rPr>
              <a:t>, 43.5% en el ámbito urbano y 30.8% en el rural; mientras que en el caso de las viviendas habitadas por </a:t>
            </a:r>
            <a:r>
              <a:rPr lang="es-MX" altLang="es-MX" sz="1800" b="1" dirty="0">
                <a:latin typeface="Arial" panose="020B0604020202020204" pitchFamily="34" charset="0"/>
                <a:ea typeface="Times New Roman" panose="02020603050405020304" pitchFamily="18" charset="0"/>
                <a:cs typeface="Arial" panose="020B0604020202020204" pitchFamily="34" charset="0"/>
              </a:rPr>
              <a:t>población indígena solo el 30.9% cuentan con escrituras a nombre de una mujer </a:t>
            </a:r>
            <a:r>
              <a:rPr lang="es-MX" altLang="es-MX" sz="1800" dirty="0">
                <a:latin typeface="Arial" panose="020B0604020202020204" pitchFamily="34" charset="0"/>
                <a:ea typeface="Times New Roman" panose="02020603050405020304" pitchFamily="18" charset="0"/>
                <a:cs typeface="Arial" panose="020B0604020202020204" pitchFamily="34" charset="0"/>
              </a:rPr>
              <a:t>(INEGI, 2015).</a:t>
            </a:r>
            <a:endParaRPr lang="es-MX" sz="1800" dirty="0">
              <a:latin typeface="Arial" panose="020B0604020202020204" pitchFamily="34" charset="0"/>
              <a:cs typeface="Arial" panose="020B0604020202020204" pitchFamily="34" charset="0"/>
            </a:endParaRPr>
          </a:p>
        </p:txBody>
      </p:sp>
      <p:sp>
        <p:nvSpPr>
          <p:cNvPr id="8" name="CuadroTexto 7"/>
          <p:cNvSpPr txBox="1"/>
          <p:nvPr/>
        </p:nvSpPr>
        <p:spPr>
          <a:xfrm>
            <a:off x="18595" y="9053264"/>
            <a:ext cx="9912424" cy="276999"/>
          </a:xfrm>
          <a:prstGeom prst="rect">
            <a:avLst/>
          </a:prstGeom>
          <a:noFill/>
        </p:spPr>
        <p:txBody>
          <a:bodyPr wrap="square" rtlCol="0">
            <a:spAutoFit/>
          </a:bodyPr>
          <a:lstStyle/>
          <a:p>
            <a:r>
              <a:rPr lang="es-MX" sz="1200" dirty="0">
                <a:solidFill>
                  <a:schemeClr val="bg1"/>
                </a:solidFill>
                <a:latin typeface="Arial" panose="020B0604020202020204" pitchFamily="34" charset="0"/>
                <a:cs typeface="Arial" panose="020B0604020202020204" pitchFamily="34" charset="0"/>
              </a:rPr>
              <a:t>P: Elemento considerado en la Medición Multidimensional de la Pobreza</a:t>
            </a:r>
          </a:p>
        </p:txBody>
      </p:sp>
      <p:sp>
        <p:nvSpPr>
          <p:cNvPr id="10" name="Rectángulo 9"/>
          <p:cNvSpPr/>
          <p:nvPr/>
        </p:nvSpPr>
        <p:spPr>
          <a:xfrm>
            <a:off x="885776" y="3178387"/>
            <a:ext cx="356188" cy="400110"/>
          </a:xfrm>
          <a:prstGeom prst="rect">
            <a:avLst/>
          </a:prstGeom>
          <a:noFill/>
        </p:spPr>
        <p:txBody>
          <a:bodyPr wrap="none" lIns="91440" tIns="45720" rIns="91440" bIns="45720">
            <a:spAutoFit/>
          </a:bodyPr>
          <a:lstStyle/>
          <a:p>
            <a:pPr algn="ctr"/>
            <a:r>
              <a:rPr lang="es-ES" sz="20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0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11" name="Rectángulo 10"/>
          <p:cNvSpPr/>
          <p:nvPr/>
        </p:nvSpPr>
        <p:spPr>
          <a:xfrm>
            <a:off x="885776" y="3690796"/>
            <a:ext cx="356188" cy="400110"/>
          </a:xfrm>
          <a:prstGeom prst="rect">
            <a:avLst/>
          </a:prstGeom>
          <a:noFill/>
        </p:spPr>
        <p:txBody>
          <a:bodyPr wrap="none" lIns="91440" tIns="45720" rIns="91440" bIns="45720">
            <a:spAutoFit/>
          </a:bodyPr>
          <a:lstStyle/>
          <a:p>
            <a:pPr algn="ctr"/>
            <a:r>
              <a:rPr lang="es-ES" sz="20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0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12" name="Rectángulo 11"/>
          <p:cNvSpPr/>
          <p:nvPr/>
        </p:nvSpPr>
        <p:spPr>
          <a:xfrm>
            <a:off x="885776" y="4203205"/>
            <a:ext cx="356188" cy="400110"/>
          </a:xfrm>
          <a:prstGeom prst="rect">
            <a:avLst/>
          </a:prstGeom>
          <a:noFill/>
        </p:spPr>
        <p:txBody>
          <a:bodyPr wrap="none" lIns="91440" tIns="45720" rIns="91440" bIns="45720">
            <a:spAutoFit/>
          </a:bodyPr>
          <a:lstStyle/>
          <a:p>
            <a:pPr algn="ctr"/>
            <a:r>
              <a:rPr lang="es-ES" sz="20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0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13" name="Rectángulo 12"/>
          <p:cNvSpPr/>
          <p:nvPr/>
        </p:nvSpPr>
        <p:spPr>
          <a:xfrm>
            <a:off x="882456" y="5340304"/>
            <a:ext cx="356188" cy="400110"/>
          </a:xfrm>
          <a:prstGeom prst="rect">
            <a:avLst/>
          </a:prstGeom>
          <a:noFill/>
        </p:spPr>
        <p:txBody>
          <a:bodyPr wrap="none" lIns="91440" tIns="45720" rIns="91440" bIns="45720">
            <a:spAutoFit/>
          </a:bodyPr>
          <a:lstStyle/>
          <a:p>
            <a:pPr algn="ctr"/>
            <a:r>
              <a:rPr lang="es-ES" sz="20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0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9662002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3EE0C5D9-1BD3-4FB0-A520-7EE70ED55138}"/>
              </a:ext>
            </a:extLst>
          </p:cNvPr>
          <p:cNvSpPr>
            <a:spLocks/>
          </p:cNvSpPr>
          <p:nvPr/>
        </p:nvSpPr>
        <p:spPr bwMode="auto">
          <a:xfrm>
            <a:off x="355600" y="1308100"/>
            <a:ext cx="16224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Contenido</a:t>
            </a:r>
          </a:p>
        </p:txBody>
      </p:sp>
      <p:sp>
        <p:nvSpPr>
          <p:cNvPr id="7" name="Rectángulo 1"/>
          <p:cNvSpPr>
            <a:spLocks noChangeArrowheads="1"/>
          </p:cNvSpPr>
          <p:nvPr/>
        </p:nvSpPr>
        <p:spPr bwMode="auto">
          <a:xfrm>
            <a:off x="885776" y="2655915"/>
            <a:ext cx="11449272"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a:defRPr sz="3600">
                <a:solidFill>
                  <a:srgbClr val="000000"/>
                </a:solidFill>
                <a:latin typeface="Helvetica Light" charset="0"/>
                <a:ea typeface="Helvetica Light" charset="0"/>
                <a:cs typeface="Helvetica Light" charset="0"/>
                <a:sym typeface="Helvetica Light" charset="0"/>
              </a:defRPr>
            </a:lvl1pPr>
            <a:lvl2pPr marL="914400" indent="-457200">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buFont typeface="Helvetica Light" charset="0"/>
              <a:buAutoNum type="arabicPeriod"/>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Consideraciones del Diagnóstico</a:t>
            </a:r>
          </a:p>
          <a:p>
            <a:pPr defTabSz="914400" eaLnBrk="1">
              <a:buFont typeface="Helvetica Light" charset="0"/>
              <a:buAutoNum type="arabicPeriod"/>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Fundamento normativo del derecho </a:t>
            </a:r>
          </a:p>
          <a:p>
            <a:pPr defTabSz="914400" eaLnBrk="1">
              <a:buFont typeface="Helvetica Light" charset="0"/>
              <a:buAutoNum type="arabicPeriod"/>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Definición del derecho</a:t>
            </a:r>
          </a:p>
          <a:p>
            <a:pPr defTabSz="914400" eaLnBrk="1">
              <a:buFont typeface="Helvetica Light" charset="0"/>
              <a:buAutoNum type="arabicPeriod"/>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Dimensiones de análisis</a:t>
            </a:r>
          </a:p>
          <a:p>
            <a:pPr lvl="1" defTabSz="914400" eaLnBrk="1">
              <a:buFont typeface="Helvetica Light" charset="0"/>
              <a:buAutoNum type="alphaLcParenR"/>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Disponibilidad</a:t>
            </a:r>
          </a:p>
          <a:p>
            <a:pPr lvl="1" defTabSz="914400" eaLnBrk="1">
              <a:buFont typeface="Helvetica Light" charset="0"/>
              <a:buAutoNum type="alphaLcParenR"/>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Accesibilidad</a:t>
            </a:r>
          </a:p>
          <a:p>
            <a:pPr lvl="1" defTabSz="914400" eaLnBrk="1">
              <a:buFont typeface="Helvetica Light" charset="0"/>
              <a:buAutoNum type="alphaLcParenR"/>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Calidad</a:t>
            </a:r>
          </a:p>
          <a:p>
            <a:pPr defTabSz="914400" eaLnBrk="1">
              <a:buFont typeface="Helvetica Light" charset="0"/>
              <a:buAutoNum type="arabicPeriod"/>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Diagnóstico del estado actual del derecho</a:t>
            </a:r>
          </a:p>
          <a:p>
            <a:pPr lvl="1" defTabSz="914400" eaLnBrk="1">
              <a:buFont typeface="Helvetica Light" charset="0"/>
              <a:buAutoNum type="alphaLcPeriod"/>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Hallazgos generales</a:t>
            </a:r>
          </a:p>
          <a:p>
            <a:pPr defTabSz="914400" eaLnBrk="1">
              <a:buFont typeface="Helvetica Light" charset="0"/>
              <a:buAutoNum type="arabicPeriod"/>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Referencias</a:t>
            </a:r>
          </a:p>
          <a:p>
            <a:pPr marL="0" indent="0" defTabSz="914400" eaLnBrk="1"/>
            <a:endPar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0" indent="0" defTabSz="914400" eaLnBrk="1"/>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Anexo: Prioridades de atención, objetivos, acciones y actores relevantes</a:t>
            </a:r>
          </a:p>
        </p:txBody>
      </p:sp>
    </p:spTree>
    <p:extLst>
      <p:ext uri="{BB962C8B-B14F-4D97-AF65-F5344CB8AC3E}">
        <p14:creationId xmlns:p14="http://schemas.microsoft.com/office/powerpoint/2010/main" val="4286510891"/>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6">
            <a:extLst>
              <a:ext uri="{FF2B5EF4-FFF2-40B4-BE49-F238E27FC236}">
                <a16:creationId xmlns:a16="http://schemas.microsoft.com/office/drawing/2014/main" id="{CA0C7F7E-A60A-4955-B139-CDE5FC2A6B61}"/>
              </a:ext>
            </a:extLst>
          </p:cNvPr>
          <p:cNvSpPr>
            <a:spLocks/>
          </p:cNvSpPr>
          <p:nvPr/>
        </p:nvSpPr>
        <p:spPr bwMode="auto">
          <a:xfrm>
            <a:off x="453728" y="1411838"/>
            <a:ext cx="1319272"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Brechas</a:t>
            </a:r>
          </a:p>
        </p:txBody>
      </p:sp>
      <p:sp>
        <p:nvSpPr>
          <p:cNvPr id="4" name="Rectángulo 1">
            <a:extLst>
              <a:ext uri="{FF2B5EF4-FFF2-40B4-BE49-F238E27FC236}">
                <a16:creationId xmlns:a16="http://schemas.microsoft.com/office/drawing/2014/main" id="{23F54BA8-35E4-4C05-8BCA-6C723CA44C0C}"/>
              </a:ext>
            </a:extLst>
          </p:cNvPr>
          <p:cNvSpPr>
            <a:spLocks noChangeArrowheads="1"/>
          </p:cNvSpPr>
          <p:nvPr/>
        </p:nvSpPr>
        <p:spPr bwMode="auto">
          <a:xfrm>
            <a:off x="446237" y="2038425"/>
            <a:ext cx="922451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spcAft>
                <a:spcPts val="1050"/>
              </a:spcAft>
            </a:pPr>
            <a:endParaRPr lang="es-MX" sz="16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2" name="Rectángulo 1"/>
          <p:cNvSpPr/>
          <p:nvPr/>
        </p:nvSpPr>
        <p:spPr>
          <a:xfrm>
            <a:off x="597744" y="2068488"/>
            <a:ext cx="11953328" cy="677108"/>
          </a:xfrm>
          <a:prstGeom prst="rect">
            <a:avLst/>
          </a:prstGeom>
        </p:spPr>
        <p:txBody>
          <a:bodyPr wrap="square">
            <a:spAutoFit/>
          </a:bodyPr>
          <a:lstStyle/>
          <a:p>
            <a:pPr algn="just">
              <a:spcAft>
                <a:spcPts val="1050"/>
              </a:spcAft>
            </a:pPr>
            <a:r>
              <a:rPr lang="es-MX" sz="1900" dirty="0">
                <a:latin typeface="Arial" panose="020B0604020202020204" pitchFamily="34" charset="0"/>
                <a:ea typeface="Times New Roman" panose="02020603050405020304" pitchFamily="18" charset="0"/>
                <a:cs typeface="Times New Roman" panose="02020603050405020304" pitchFamily="18" charset="0"/>
              </a:rPr>
              <a:t>También se identificó una condición de mayor precariedad de la </a:t>
            </a:r>
            <a:r>
              <a:rPr lang="es-MX" sz="1900" b="1"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población que habita en el entorno rural </a:t>
            </a:r>
            <a:r>
              <a:rPr lang="es-MX" sz="1900" dirty="0">
                <a:latin typeface="Arial" panose="020B0604020202020204" pitchFamily="34" charset="0"/>
                <a:ea typeface="Times New Roman" panose="02020603050405020304" pitchFamily="18" charset="0"/>
                <a:cs typeface="Times New Roman" panose="02020603050405020304" pitchFamily="18" charset="0"/>
              </a:rPr>
              <a:t>en comparación con la población que habita en el entorno urbano.   </a:t>
            </a:r>
          </a:p>
        </p:txBody>
      </p:sp>
      <p:sp>
        <p:nvSpPr>
          <p:cNvPr id="3" name="Rectángulo 2"/>
          <p:cNvSpPr/>
          <p:nvPr/>
        </p:nvSpPr>
        <p:spPr>
          <a:xfrm>
            <a:off x="562968" y="2954310"/>
            <a:ext cx="11953328" cy="5078313"/>
          </a:xfrm>
          <a:prstGeom prst="rect">
            <a:avLst/>
          </a:prstGeom>
        </p:spPr>
        <p:txBody>
          <a:bodyPr wrap="square">
            <a:spAutoFit/>
          </a:bodyPr>
          <a:lstStyle/>
          <a:p>
            <a:pPr marL="285750" indent="-285750" algn="just">
              <a:buFont typeface="Wingdings" panose="05000000000000000000" pitchFamily="2" charset="2"/>
              <a:buChar char="v"/>
            </a:pPr>
            <a:r>
              <a:rPr lang="es-MX" sz="1800" dirty="0">
                <a:latin typeface="Arial" panose="020B0604020202020204" pitchFamily="34" charset="0"/>
                <a:cs typeface="Arial" panose="020B0604020202020204" pitchFamily="34" charset="0"/>
              </a:rPr>
              <a:t>En términos de </a:t>
            </a:r>
            <a:r>
              <a:rPr lang="es-MX" sz="1800" b="1" dirty="0">
                <a:latin typeface="Arial" panose="020B0604020202020204" pitchFamily="34" charset="0"/>
                <a:cs typeface="Arial" panose="020B0604020202020204" pitchFamily="34" charset="0"/>
              </a:rPr>
              <a:t>rezago de vivienda</a:t>
            </a:r>
            <a:r>
              <a:rPr lang="es-MX" sz="1800" dirty="0">
                <a:latin typeface="Arial" panose="020B0604020202020204" pitchFamily="34" charset="0"/>
                <a:cs typeface="Arial" panose="020B0604020202020204" pitchFamily="34" charset="0"/>
              </a:rPr>
              <a:t>, éste se concentra en mayor medida en las zonas rurales del país, al presentarse en un </a:t>
            </a:r>
            <a:r>
              <a:rPr lang="es-MX" sz="1800" b="1" dirty="0">
                <a:latin typeface="Arial" panose="020B0604020202020204" pitchFamily="34" charset="0"/>
                <a:cs typeface="Arial" panose="020B0604020202020204" pitchFamily="34" charset="0"/>
              </a:rPr>
              <a:t>78.3% de las viviendas</a:t>
            </a:r>
            <a:r>
              <a:rPr lang="es-MX" sz="1800" dirty="0">
                <a:latin typeface="Arial" panose="020B0604020202020204" pitchFamily="34" charset="0"/>
                <a:cs typeface="Arial" panose="020B0604020202020204" pitchFamily="34" charset="0"/>
              </a:rPr>
              <a:t>, lo cual contrasta con una incidencia del 35.4% en zonas urbanas. </a:t>
            </a:r>
          </a:p>
          <a:p>
            <a:pPr marL="742950" lvl="1" indent="-285750" algn="just">
              <a:buFont typeface="Wingdings" panose="05000000000000000000" pitchFamily="2" charset="2"/>
              <a:buChar char="v"/>
            </a:pPr>
            <a:r>
              <a:rPr lang="es-MX" sz="1800" dirty="0">
                <a:latin typeface="Arial" panose="020B0604020202020204" pitchFamily="34" charset="0"/>
                <a:cs typeface="Arial" panose="020B0604020202020204" pitchFamily="34" charset="0"/>
              </a:rPr>
              <a:t>Resulta particularmente alarmante la proporción de viviendas que presentan rezago en el sector rural de Chiapas, al presentar un 96.5% de rezago de vivienda.</a:t>
            </a:r>
          </a:p>
          <a:p>
            <a:pPr marL="285750" indent="-285750" algn="just">
              <a:buFont typeface="Wingdings" panose="05000000000000000000" pitchFamily="2" charset="2"/>
              <a:buChar char="v"/>
            </a:pPr>
            <a:r>
              <a:rPr lang="es-MX" sz="1800" dirty="0">
                <a:latin typeface="Arial" panose="020B0604020202020204" pitchFamily="34" charset="0"/>
                <a:cs typeface="Arial" panose="020B0604020202020204" pitchFamily="34" charset="0"/>
              </a:rPr>
              <a:t>De las viviendas propias, se estima que 13% </a:t>
            </a:r>
            <a:r>
              <a:rPr lang="es-MX" sz="1800" b="1" dirty="0">
                <a:latin typeface="Arial" panose="020B0604020202020204" pitchFamily="34" charset="0"/>
                <a:cs typeface="Arial" panose="020B0604020202020204" pitchFamily="34" charset="0"/>
              </a:rPr>
              <a:t>no cuentan con escrituras</a:t>
            </a:r>
            <a:r>
              <a:rPr lang="es-MX" sz="1800" dirty="0">
                <a:latin typeface="Arial" panose="020B0604020202020204" pitchFamily="34" charset="0"/>
                <a:cs typeface="Arial" panose="020B0604020202020204" pitchFamily="34" charset="0"/>
              </a:rPr>
              <a:t>: 9.7% en el ámbito urbano y </a:t>
            </a:r>
            <a:r>
              <a:rPr lang="es-MX" sz="1800" b="1" dirty="0">
                <a:latin typeface="Arial" panose="020B0604020202020204" pitchFamily="34" charset="0"/>
                <a:cs typeface="Arial" panose="020B0604020202020204" pitchFamily="34" charset="0"/>
              </a:rPr>
              <a:t>22.4% en el rural </a:t>
            </a:r>
            <a:r>
              <a:rPr lang="es-MX" sz="1800" dirty="0">
                <a:latin typeface="Arial" panose="020B0604020202020204" pitchFamily="34" charset="0"/>
                <a:cs typeface="Arial" panose="020B0604020202020204" pitchFamily="34" charset="0"/>
              </a:rPr>
              <a:t>(INEGI, 2015).</a:t>
            </a:r>
          </a:p>
          <a:p>
            <a:pPr marL="285750" indent="-285750" algn="just">
              <a:buFont typeface="Wingdings" panose="05000000000000000000" pitchFamily="2" charset="2"/>
              <a:buChar char="v"/>
            </a:pPr>
            <a:r>
              <a:rPr lang="es-MX" altLang="es-MX" sz="1800" dirty="0">
                <a:latin typeface="Arial" panose="020B0604020202020204" pitchFamily="34" charset="0"/>
                <a:ea typeface="Times New Roman" panose="02020603050405020304" pitchFamily="18" charset="0"/>
                <a:cs typeface="Arial" panose="020B0604020202020204" pitchFamily="34" charset="0"/>
              </a:rPr>
              <a:t>En el 2010, </a:t>
            </a:r>
            <a:r>
              <a:rPr lang="es-MX" altLang="es-MX" sz="1800" b="1" dirty="0">
                <a:latin typeface="Arial" panose="020B0604020202020204" pitchFamily="34" charset="0"/>
                <a:ea typeface="Times New Roman" panose="02020603050405020304" pitchFamily="18" charset="0"/>
                <a:cs typeface="Arial" panose="020B0604020202020204" pitchFamily="34" charset="0"/>
              </a:rPr>
              <a:t>18.1% de la personas (20.3 millones) habitaban localidades rurales en condiciones de aislamiento</a:t>
            </a:r>
            <a:r>
              <a:rPr lang="es-MX" altLang="es-MX" sz="1800" baseline="30000" dirty="0">
                <a:latin typeface="Arial" panose="020B0604020202020204" pitchFamily="34" charset="0"/>
                <a:ea typeface="Times New Roman" panose="02020603050405020304" pitchFamily="18" charset="0"/>
                <a:cs typeface="Arial" panose="020B0604020202020204" pitchFamily="34" charset="0"/>
              </a:rPr>
              <a:t>*</a:t>
            </a:r>
            <a:r>
              <a:rPr lang="es-MX" altLang="es-MX" sz="1800" dirty="0">
                <a:latin typeface="Arial" panose="020B0604020202020204" pitchFamily="34" charset="0"/>
                <a:ea typeface="Times New Roman" panose="02020603050405020304" pitchFamily="18" charset="0"/>
                <a:cs typeface="Arial" panose="020B0604020202020204" pitchFamily="34" charset="0"/>
              </a:rPr>
              <a:t> (CONAPO, 2017); lo cual, se traduce en que un importante número de personas en el país que no gozan en sus viviendas de los bienes, servicios y del equipamiento que ofrecen los centros urbanos, mediante los cuales se materializa el derecho a la vivienda.</a:t>
            </a:r>
          </a:p>
          <a:p>
            <a:pPr marL="742950" lvl="1" indent="-285750" algn="just">
              <a:buFont typeface="Wingdings" panose="05000000000000000000" pitchFamily="2" charset="2"/>
              <a:buChar char="v"/>
            </a:pPr>
            <a:r>
              <a:rPr lang="es-MX" sz="1800" dirty="0">
                <a:latin typeface="Arial" panose="020B0604020202020204" pitchFamily="34" charset="0"/>
                <a:cs typeface="Arial" panose="020B0604020202020204" pitchFamily="34" charset="0"/>
              </a:rPr>
              <a:t>El </a:t>
            </a:r>
            <a:r>
              <a:rPr lang="es-MX" sz="1800" b="1" dirty="0">
                <a:latin typeface="Arial" panose="020B0604020202020204" pitchFamily="34" charset="0"/>
                <a:cs typeface="Arial" panose="020B0604020202020204" pitchFamily="34" charset="0"/>
              </a:rPr>
              <a:t>aislamiento de la población rural se concentra en estados </a:t>
            </a:r>
            <a:r>
              <a:rPr lang="es-MX" sz="1800" dirty="0">
                <a:latin typeface="Arial" panose="020B0604020202020204" pitchFamily="34" charset="0"/>
                <a:cs typeface="Arial" panose="020B0604020202020204" pitchFamily="34" charset="0"/>
              </a:rPr>
              <a:t>como Chiapas (46.2%), Oaxaca (45.8%) y Guerrero (37.5%). En el caso de Chiapas y Oaxaca, una cuarta parte de su población total vive en localidades rurales aisladas, y una parte importante de ella está conformada por comunidades indígenas (CONAPO, 2017).</a:t>
            </a:r>
          </a:p>
          <a:p>
            <a:pPr marL="742950" lvl="1" indent="-285750" algn="just">
              <a:buFont typeface="Wingdings" panose="05000000000000000000" pitchFamily="2" charset="2"/>
              <a:buChar char="v"/>
            </a:pPr>
            <a:r>
              <a:rPr lang="es-MX" sz="1800" dirty="0">
                <a:latin typeface="Arial" panose="020B0604020202020204" pitchFamily="34" charset="0"/>
                <a:cs typeface="Arial" panose="020B0604020202020204" pitchFamily="34" charset="0"/>
              </a:rPr>
              <a:t>En este sentido, en 2016, el 21.4% de la población que habita en localidades rurales presentó carencia por calidad y espacios de la vivienda y 53.1% carencia por acceso a los servicios básicos en la vivienda, mientras que en ámbito urbano, estas carencias las presentaron el 9.2% y el 9.1% respectivamente (CONEVAL, 2017).</a:t>
            </a:r>
          </a:p>
        </p:txBody>
      </p:sp>
      <p:sp>
        <p:nvSpPr>
          <p:cNvPr id="7" name="CuadroTexto 6"/>
          <p:cNvSpPr txBox="1"/>
          <p:nvPr/>
        </p:nvSpPr>
        <p:spPr>
          <a:xfrm>
            <a:off x="18595" y="9053264"/>
            <a:ext cx="9912424" cy="276999"/>
          </a:xfrm>
          <a:prstGeom prst="rect">
            <a:avLst/>
          </a:prstGeom>
          <a:noFill/>
        </p:spPr>
        <p:txBody>
          <a:bodyPr wrap="square" rtlCol="0">
            <a:spAutoFit/>
          </a:bodyPr>
          <a:lstStyle/>
          <a:p>
            <a:r>
              <a:rPr lang="es-MX" sz="1200" dirty="0">
                <a:solidFill>
                  <a:schemeClr val="bg1"/>
                </a:solidFill>
                <a:latin typeface="Arial" panose="020B0604020202020204" pitchFamily="34" charset="0"/>
                <a:cs typeface="Arial" panose="020B0604020202020204" pitchFamily="34" charset="0"/>
              </a:rPr>
              <a:t>P: Elemento considerado en la Medición Multidimensional de la Pobreza</a:t>
            </a:r>
          </a:p>
        </p:txBody>
      </p:sp>
      <p:sp>
        <p:nvSpPr>
          <p:cNvPr id="8" name="Rectángulo 7"/>
          <p:cNvSpPr/>
          <p:nvPr/>
        </p:nvSpPr>
        <p:spPr>
          <a:xfrm>
            <a:off x="384874" y="2900587"/>
            <a:ext cx="356188" cy="400110"/>
          </a:xfrm>
          <a:prstGeom prst="rect">
            <a:avLst/>
          </a:prstGeom>
          <a:noFill/>
        </p:spPr>
        <p:txBody>
          <a:bodyPr wrap="none" lIns="91440" tIns="45720" rIns="91440" bIns="45720">
            <a:spAutoFit/>
          </a:bodyPr>
          <a:lstStyle/>
          <a:p>
            <a:pPr algn="ctr"/>
            <a:r>
              <a:rPr lang="es-ES" sz="20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0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9" name="Rectángulo 8"/>
          <p:cNvSpPr/>
          <p:nvPr/>
        </p:nvSpPr>
        <p:spPr>
          <a:xfrm>
            <a:off x="885776" y="6749008"/>
            <a:ext cx="356188" cy="400110"/>
          </a:xfrm>
          <a:prstGeom prst="rect">
            <a:avLst/>
          </a:prstGeom>
          <a:noFill/>
        </p:spPr>
        <p:txBody>
          <a:bodyPr wrap="none" lIns="91440" tIns="45720" rIns="91440" bIns="45720">
            <a:spAutoFit/>
          </a:bodyPr>
          <a:lstStyle/>
          <a:p>
            <a:pPr algn="ctr"/>
            <a:r>
              <a:rPr lang="es-ES" sz="20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0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42268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6">
            <a:extLst>
              <a:ext uri="{FF2B5EF4-FFF2-40B4-BE49-F238E27FC236}">
                <a16:creationId xmlns:a16="http://schemas.microsoft.com/office/drawing/2014/main" id="{CA0C7F7E-A60A-4955-B139-CDE5FC2A6B61}"/>
              </a:ext>
            </a:extLst>
          </p:cNvPr>
          <p:cNvSpPr>
            <a:spLocks/>
          </p:cNvSpPr>
          <p:nvPr/>
        </p:nvSpPr>
        <p:spPr bwMode="auto">
          <a:xfrm>
            <a:off x="453728" y="1411838"/>
            <a:ext cx="1319272"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Brechas</a:t>
            </a:r>
          </a:p>
        </p:txBody>
      </p:sp>
      <p:sp>
        <p:nvSpPr>
          <p:cNvPr id="4" name="Rectángulo 1">
            <a:extLst>
              <a:ext uri="{FF2B5EF4-FFF2-40B4-BE49-F238E27FC236}">
                <a16:creationId xmlns:a16="http://schemas.microsoft.com/office/drawing/2014/main" id="{23F54BA8-35E4-4C05-8BCA-6C723CA44C0C}"/>
              </a:ext>
            </a:extLst>
          </p:cNvPr>
          <p:cNvSpPr>
            <a:spLocks noChangeArrowheads="1"/>
          </p:cNvSpPr>
          <p:nvPr/>
        </p:nvSpPr>
        <p:spPr bwMode="auto">
          <a:xfrm>
            <a:off x="446237" y="2038425"/>
            <a:ext cx="922451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spcAft>
                <a:spcPts val="1050"/>
              </a:spcAft>
            </a:pPr>
            <a:endParaRPr lang="es-MX" sz="16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2" name="Rectángulo 1"/>
          <p:cNvSpPr/>
          <p:nvPr/>
        </p:nvSpPr>
        <p:spPr>
          <a:xfrm>
            <a:off x="597744" y="2068488"/>
            <a:ext cx="11953328" cy="677108"/>
          </a:xfrm>
          <a:prstGeom prst="rect">
            <a:avLst/>
          </a:prstGeom>
        </p:spPr>
        <p:txBody>
          <a:bodyPr wrap="square">
            <a:spAutoFit/>
          </a:bodyPr>
          <a:lstStyle/>
          <a:p>
            <a:pPr algn="just">
              <a:spcAft>
                <a:spcPts val="1050"/>
              </a:spcAft>
            </a:pPr>
            <a:r>
              <a:rPr lang="es-MX" sz="1900" dirty="0">
                <a:latin typeface="Arial" panose="020B0604020202020204" pitchFamily="34" charset="0"/>
                <a:ea typeface="Times New Roman" panose="02020603050405020304" pitchFamily="18" charset="0"/>
                <a:cs typeface="Times New Roman" panose="02020603050405020304" pitchFamily="18" charset="0"/>
              </a:rPr>
              <a:t>Se detectó una relación importante en términos de la </a:t>
            </a:r>
            <a:r>
              <a:rPr lang="es-MX" sz="1900" b="1" dirty="0">
                <a:latin typeface="Arial" panose="020B0604020202020204" pitchFamily="34" charset="0"/>
                <a:ea typeface="Times New Roman" panose="02020603050405020304" pitchFamily="18" charset="0"/>
                <a:cs typeface="Times New Roman" panose="02020603050405020304" pitchFamily="18" charset="0"/>
              </a:rPr>
              <a:t>condición económica </a:t>
            </a:r>
            <a:r>
              <a:rPr lang="es-MX" sz="1900" dirty="0">
                <a:latin typeface="Arial" panose="020B0604020202020204" pitchFamily="34" charset="0"/>
                <a:ea typeface="Times New Roman" panose="02020603050405020304" pitchFamily="18" charset="0"/>
                <a:cs typeface="Times New Roman" panose="02020603050405020304" pitchFamily="18" charset="0"/>
              </a:rPr>
              <a:t>de las personas y el ejercicio efectivo del derecho a la vivienda, sobre todo en términos de accesibilidad económica.   </a:t>
            </a:r>
          </a:p>
        </p:txBody>
      </p:sp>
      <p:sp>
        <p:nvSpPr>
          <p:cNvPr id="3" name="Rectángulo 2"/>
          <p:cNvSpPr/>
          <p:nvPr/>
        </p:nvSpPr>
        <p:spPr>
          <a:xfrm>
            <a:off x="562968" y="2954310"/>
            <a:ext cx="11953328" cy="5909310"/>
          </a:xfrm>
          <a:prstGeom prst="rect">
            <a:avLst/>
          </a:prstGeom>
        </p:spPr>
        <p:txBody>
          <a:bodyPr wrap="square">
            <a:spAutoFit/>
          </a:bodyPr>
          <a:lstStyle/>
          <a:p>
            <a:pPr marL="285750" indent="-285750" algn="just">
              <a:buFont typeface="Wingdings" panose="05000000000000000000" pitchFamily="2" charset="2"/>
              <a:buChar char="v"/>
            </a:pPr>
            <a:r>
              <a:rPr lang="es-MX" sz="1800" dirty="0">
                <a:latin typeface="Arial" panose="020B0604020202020204" pitchFamily="34" charset="0"/>
                <a:cs typeface="Arial" panose="020B0604020202020204" pitchFamily="34" charset="0"/>
              </a:rPr>
              <a:t>En México, </a:t>
            </a:r>
            <a:r>
              <a:rPr lang="es-MX" sz="1800" b="1" dirty="0">
                <a:latin typeface="Arial" panose="020B0604020202020204" pitchFamily="34" charset="0"/>
                <a:cs typeface="Arial" panose="020B0604020202020204" pitchFamily="34" charset="0"/>
              </a:rPr>
              <a:t>más de la mitad de las personas</a:t>
            </a:r>
            <a:r>
              <a:rPr lang="es-MX" sz="1800" dirty="0">
                <a:latin typeface="Arial" panose="020B0604020202020204" pitchFamily="34" charset="0"/>
                <a:cs typeface="Arial" panose="020B0604020202020204" pitchFamily="34" charset="0"/>
              </a:rPr>
              <a:t>, -50.6%- (CONEVAL, 2017), </a:t>
            </a:r>
            <a:r>
              <a:rPr lang="es-MX" sz="1800" b="1" dirty="0">
                <a:latin typeface="Arial" panose="020B0604020202020204" pitchFamily="34" charset="0"/>
                <a:cs typeface="Arial" panose="020B0604020202020204" pitchFamily="34" charset="0"/>
              </a:rPr>
              <a:t>se encuentra por debajo de la línea de pobreza por ingresos</a:t>
            </a:r>
            <a:r>
              <a:rPr lang="es-MX" sz="1800" dirty="0">
                <a:latin typeface="Arial" panose="020B0604020202020204" pitchFamily="34" charset="0"/>
                <a:cs typeface="Arial" panose="020B0604020202020204" pitchFamily="34" charset="0"/>
              </a:rPr>
              <a:t>, lo cual de manera definitiva sitúa a la mayoría de los mexicanos en una situación de inasequibilidad económica para satisfacer su necesidad de vivienda. </a:t>
            </a:r>
          </a:p>
          <a:p>
            <a:pPr marL="285750" indent="-285750" algn="just">
              <a:buFont typeface="Wingdings" panose="05000000000000000000" pitchFamily="2" charset="2"/>
              <a:buChar char="v"/>
            </a:pPr>
            <a:r>
              <a:rPr lang="es-MX" sz="1800" dirty="0">
                <a:latin typeface="Arial" panose="020B0604020202020204" pitchFamily="34" charset="0"/>
                <a:cs typeface="Arial" panose="020B0604020202020204" pitchFamily="34" charset="0"/>
              </a:rPr>
              <a:t>El </a:t>
            </a:r>
            <a:r>
              <a:rPr lang="es-MX" sz="1800" b="1" dirty="0">
                <a:latin typeface="Arial" panose="020B0604020202020204" pitchFamily="34" charset="0"/>
                <a:cs typeface="Arial" panose="020B0604020202020204" pitchFamily="34" charset="0"/>
              </a:rPr>
              <a:t>57.9% de los hogares que se ubican en los primeros 4 deciles </a:t>
            </a:r>
            <a:r>
              <a:rPr lang="es-MX" sz="1800" dirty="0">
                <a:latin typeface="Arial" panose="020B0604020202020204" pitchFamily="34" charset="0"/>
                <a:cs typeface="Arial" panose="020B0604020202020204" pitchFamily="34" charset="0"/>
              </a:rPr>
              <a:t>económicos (mismos que en su totalidad cuentan con ingresos por debajo de la línea de pobreza por ingresos), </a:t>
            </a:r>
            <a:r>
              <a:rPr lang="es-MX" sz="1800" b="1" dirty="0">
                <a:latin typeface="Arial" panose="020B0604020202020204" pitchFamily="34" charset="0"/>
                <a:cs typeface="Arial" panose="020B0604020202020204" pitchFamily="34" charset="0"/>
              </a:rPr>
              <a:t>presentan rezago de vivienda</a:t>
            </a:r>
            <a:r>
              <a:rPr lang="es-MX" sz="1800" dirty="0">
                <a:latin typeface="Arial" panose="020B0604020202020204" pitchFamily="34" charset="0"/>
                <a:cs typeface="Arial" panose="020B0604020202020204" pitchFamily="34" charset="0"/>
              </a:rPr>
              <a:t>, entendido como necesidad de vivienda nueva debido a la presencia de hacinamiento, o bien, como necesidad de ampliaciones y mejoras a causa de un déficit en los materiales y en los espacios.</a:t>
            </a:r>
          </a:p>
          <a:p>
            <a:pPr marL="285750" indent="-285750" algn="just">
              <a:buFont typeface="Wingdings" panose="05000000000000000000" pitchFamily="2" charset="2"/>
              <a:buChar char="v"/>
            </a:pPr>
            <a:r>
              <a:rPr lang="es-MX" sz="1800" dirty="0">
                <a:latin typeface="Arial" panose="020B0604020202020204" pitchFamily="34" charset="0"/>
                <a:cs typeface="Arial" panose="020B0604020202020204" pitchFamily="34" charset="0"/>
              </a:rPr>
              <a:t>Los primeros </a:t>
            </a:r>
            <a:r>
              <a:rPr lang="es-MX" sz="1800" b="1" dirty="0">
                <a:latin typeface="Arial" panose="020B0604020202020204" pitchFamily="34" charset="0"/>
                <a:cs typeface="Arial" panose="020B0604020202020204" pitchFamily="34" charset="0"/>
              </a:rPr>
              <a:t>6 deciles de la población, aproximadamente 73.6 millones de mexicanos, se encuentran prácticamente excluidos del mercado formal de vivienda </a:t>
            </a:r>
            <a:r>
              <a:rPr lang="es-MX" sz="1800" dirty="0">
                <a:latin typeface="Arial" panose="020B0604020202020204" pitchFamily="34" charset="0"/>
                <a:cs typeface="Arial" panose="020B0604020202020204" pitchFamily="34" charset="0"/>
              </a:rPr>
              <a:t>al no percibir ingresos por hogar equivalentes a más de 5 salarios mínimos (</a:t>
            </a:r>
            <a:r>
              <a:rPr lang="es-MX" sz="1800" dirty="0"/>
              <a:t>MEC 2016 del MCS-ENIGH</a:t>
            </a:r>
            <a:r>
              <a:rPr lang="es-MX" sz="1800" dirty="0">
                <a:latin typeface="Arial" panose="020B0604020202020204" pitchFamily="34" charset="0"/>
                <a:cs typeface="Arial" panose="020B0604020202020204" pitchFamily="34" charset="0"/>
              </a:rPr>
              <a:t>; CNSM, 2014; Habitat, 2017). </a:t>
            </a:r>
          </a:p>
          <a:p>
            <a:pPr marL="285750" indent="-285750" algn="just">
              <a:buFont typeface="Wingdings" panose="05000000000000000000" pitchFamily="2" charset="2"/>
              <a:buChar char="v"/>
            </a:pPr>
            <a:r>
              <a:rPr lang="es-MX" sz="1800" dirty="0">
                <a:latin typeface="Arial" panose="020B0604020202020204" pitchFamily="34" charset="0"/>
                <a:cs typeface="Arial" panose="020B0604020202020204" pitchFamily="34" charset="0"/>
              </a:rPr>
              <a:t>En cuanto a los subsidios públicos para vivienda otorgados por CONAVI, INFONAVIT y FOVISSSTE, en el año 2015 se otorgaron 201,223 subsidios en todo el país, para autoproducción, construcción en lotes con servicio, mejoramiento de vivienda, compra de vivienda nueva o usada, y otros; alrededor de </a:t>
            </a:r>
            <a:r>
              <a:rPr lang="es-MX" sz="1800" b="1" dirty="0">
                <a:latin typeface="Arial" panose="020B0604020202020204" pitchFamily="34" charset="0"/>
                <a:cs typeface="Arial" panose="020B0604020202020204" pitchFamily="34" charset="0"/>
              </a:rPr>
              <a:t>42.8% de los subsidios se otorgaron a viviendas pertenecientes a los 5 deciles superiores de ingreso</a:t>
            </a:r>
            <a:r>
              <a:rPr lang="es-MX" sz="1800" dirty="0">
                <a:latin typeface="Arial" panose="020B0604020202020204" pitchFamily="34" charset="0"/>
                <a:cs typeface="Arial" panose="020B0604020202020204" pitchFamily="34" charset="0"/>
              </a:rPr>
              <a:t>; mientras que entre el </a:t>
            </a:r>
            <a:r>
              <a:rPr lang="es-MX" sz="1800" b="1" dirty="0">
                <a:latin typeface="Arial" panose="020B0604020202020204" pitchFamily="34" charset="0"/>
                <a:cs typeface="Arial" panose="020B0604020202020204" pitchFamily="34" charset="0"/>
              </a:rPr>
              <a:t>3.3% y 4.9% del total de viviendas ubicadas en los primeros 4 deciles recibieron subsidios </a:t>
            </a:r>
            <a:r>
              <a:rPr lang="es-MX" sz="1800" dirty="0">
                <a:latin typeface="Arial" panose="020B0604020202020204" pitchFamily="34" charset="0"/>
                <a:cs typeface="Arial" panose="020B0604020202020204" pitchFamily="34" charset="0"/>
              </a:rPr>
              <a:t>(SIIVN, 2017).</a:t>
            </a:r>
          </a:p>
          <a:p>
            <a:pPr marL="285750" indent="-285750" algn="just">
              <a:buFont typeface="Wingdings" panose="05000000000000000000" pitchFamily="2" charset="2"/>
              <a:buChar char="v"/>
            </a:pPr>
            <a:r>
              <a:rPr lang="es-MX" sz="1800" dirty="0">
                <a:latin typeface="Arial" panose="020B0604020202020204" pitchFamily="34" charset="0"/>
                <a:cs typeface="Arial" panose="020B0604020202020204" pitchFamily="34" charset="0"/>
              </a:rPr>
              <a:t>Las personas ubicadas en </a:t>
            </a:r>
            <a:r>
              <a:rPr lang="es-MX" sz="1800" b="1" dirty="0">
                <a:latin typeface="Arial" panose="020B0604020202020204" pitchFamily="34" charset="0"/>
                <a:cs typeface="Arial" panose="020B0604020202020204" pitchFamily="34" charset="0"/>
              </a:rPr>
              <a:t>los primeros 3 deciles de ingreso destinan una proporción de sus ingresos al pago de la renta de su vivienda de 61% para el primer decil y 34% para los siguientes dos</a:t>
            </a:r>
            <a:r>
              <a:rPr lang="es-MX" sz="1800" dirty="0">
                <a:latin typeface="Arial" panose="020B0604020202020204" pitchFamily="34" charset="0"/>
                <a:cs typeface="Arial" panose="020B0604020202020204" pitchFamily="34" charset="0"/>
              </a:rPr>
              <a:t>, lo cual excede el estándar internacional de ONU-Hábitat, por lo que se encuentran vulnerando la satisfacción de otras necesidades básicas (INEGI, 2014). </a:t>
            </a:r>
          </a:p>
          <a:p>
            <a:pPr marL="285750" indent="-285750"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endParaRPr lang="es-MX" sz="1800" dirty="0">
              <a:latin typeface="Arial" panose="020B0604020202020204" pitchFamily="34" charset="0"/>
              <a:cs typeface="Arial" panose="020B0604020202020204" pitchFamily="34" charset="0"/>
            </a:endParaRPr>
          </a:p>
        </p:txBody>
      </p:sp>
      <p:sp>
        <p:nvSpPr>
          <p:cNvPr id="7" name="Rectángulo 6"/>
          <p:cNvSpPr/>
          <p:nvPr/>
        </p:nvSpPr>
        <p:spPr>
          <a:xfrm>
            <a:off x="384874" y="2900587"/>
            <a:ext cx="356188" cy="400110"/>
          </a:xfrm>
          <a:prstGeom prst="rect">
            <a:avLst/>
          </a:prstGeom>
          <a:noFill/>
        </p:spPr>
        <p:txBody>
          <a:bodyPr wrap="none" lIns="91440" tIns="45720" rIns="91440" bIns="45720">
            <a:spAutoFit/>
          </a:bodyPr>
          <a:lstStyle/>
          <a:p>
            <a:pPr algn="ctr"/>
            <a:r>
              <a:rPr lang="es-ES" sz="20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0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8" name="CuadroTexto 7"/>
          <p:cNvSpPr txBox="1"/>
          <p:nvPr/>
        </p:nvSpPr>
        <p:spPr>
          <a:xfrm>
            <a:off x="18595" y="9053264"/>
            <a:ext cx="9912424" cy="276999"/>
          </a:xfrm>
          <a:prstGeom prst="rect">
            <a:avLst/>
          </a:prstGeom>
          <a:noFill/>
        </p:spPr>
        <p:txBody>
          <a:bodyPr wrap="square" rtlCol="0">
            <a:spAutoFit/>
          </a:bodyPr>
          <a:lstStyle/>
          <a:p>
            <a:r>
              <a:rPr lang="es-MX" sz="1200" dirty="0">
                <a:solidFill>
                  <a:schemeClr val="bg1"/>
                </a:solidFill>
                <a:latin typeface="Arial" panose="020B0604020202020204" pitchFamily="34" charset="0"/>
                <a:cs typeface="Arial" panose="020B0604020202020204" pitchFamily="34" charset="0"/>
              </a:rPr>
              <a:t>P: Elemento considerado en la Medición Multidimensional de la Pobreza</a:t>
            </a:r>
          </a:p>
        </p:txBody>
      </p:sp>
      <p:sp>
        <p:nvSpPr>
          <p:cNvPr id="9" name="Rectángulo 8"/>
          <p:cNvSpPr/>
          <p:nvPr/>
        </p:nvSpPr>
        <p:spPr>
          <a:xfrm>
            <a:off x="393215" y="3725853"/>
            <a:ext cx="356188" cy="400110"/>
          </a:xfrm>
          <a:prstGeom prst="rect">
            <a:avLst/>
          </a:prstGeom>
          <a:noFill/>
        </p:spPr>
        <p:txBody>
          <a:bodyPr wrap="none" lIns="91440" tIns="45720" rIns="91440" bIns="45720">
            <a:spAutoFit/>
          </a:bodyPr>
          <a:lstStyle/>
          <a:p>
            <a:pPr algn="ctr"/>
            <a:r>
              <a:rPr lang="es-ES" sz="20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0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86157833"/>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6">
            <a:extLst>
              <a:ext uri="{FF2B5EF4-FFF2-40B4-BE49-F238E27FC236}">
                <a16:creationId xmlns:a16="http://schemas.microsoft.com/office/drawing/2014/main" id="{CA0C7F7E-A60A-4955-B139-CDE5FC2A6B61}"/>
              </a:ext>
            </a:extLst>
          </p:cNvPr>
          <p:cNvSpPr>
            <a:spLocks/>
          </p:cNvSpPr>
          <p:nvPr/>
        </p:nvSpPr>
        <p:spPr bwMode="auto">
          <a:xfrm>
            <a:off x="486781" y="846641"/>
            <a:ext cx="3129062" cy="6565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b="1" dirty="0">
                <a:solidFill>
                  <a:srgbClr val="53585F"/>
                </a:solidFill>
                <a:latin typeface="Arial" panose="020B0604020202020204" pitchFamily="34" charset="0"/>
                <a:cs typeface="Arial" panose="020B0604020202020204" pitchFamily="34" charset="0"/>
                <a:sym typeface="Arial" panose="020B0604020202020204" pitchFamily="34" charset="0"/>
              </a:rPr>
              <a:t>Conclusiones</a:t>
            </a:r>
          </a:p>
        </p:txBody>
      </p:sp>
      <p:sp>
        <p:nvSpPr>
          <p:cNvPr id="4" name="Rectángulo 1">
            <a:extLst>
              <a:ext uri="{FF2B5EF4-FFF2-40B4-BE49-F238E27FC236}">
                <a16:creationId xmlns:a16="http://schemas.microsoft.com/office/drawing/2014/main" id="{23F54BA8-35E4-4C05-8BCA-6C723CA44C0C}"/>
              </a:ext>
            </a:extLst>
          </p:cNvPr>
          <p:cNvSpPr>
            <a:spLocks noChangeArrowheads="1"/>
          </p:cNvSpPr>
          <p:nvPr/>
        </p:nvSpPr>
        <p:spPr bwMode="auto">
          <a:xfrm>
            <a:off x="446237" y="2038425"/>
            <a:ext cx="92245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spcAft>
                <a:spcPts val="1050"/>
              </a:spcAft>
            </a:pPr>
            <a:endParaRPr lang="es-MX"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2" name="Rectángulo 1"/>
          <p:cNvSpPr/>
          <p:nvPr/>
        </p:nvSpPr>
        <p:spPr>
          <a:xfrm>
            <a:off x="525736" y="1730714"/>
            <a:ext cx="11953328" cy="954107"/>
          </a:xfrm>
          <a:prstGeom prst="rect">
            <a:avLst/>
          </a:prstGeom>
        </p:spPr>
        <p:txBody>
          <a:bodyPr wrap="square">
            <a:spAutoFit/>
          </a:bodyPr>
          <a:lstStyle/>
          <a:p>
            <a:pPr algn="just">
              <a:spcAft>
                <a:spcPts val="1050"/>
              </a:spcAft>
            </a:pPr>
            <a:r>
              <a:rPr lang="es-MX" sz="2800" dirty="0">
                <a:latin typeface="Arial" panose="020B0604020202020204" pitchFamily="34" charset="0"/>
                <a:ea typeface="Times New Roman" panose="02020603050405020304" pitchFamily="18" charset="0"/>
                <a:cs typeface="Times New Roman" panose="02020603050405020304" pitchFamily="18" charset="0"/>
              </a:rPr>
              <a:t>Existen algunos retos para avanzar en la garantía del derecho a la vivienda, como son:</a:t>
            </a:r>
          </a:p>
        </p:txBody>
      </p:sp>
      <p:sp>
        <p:nvSpPr>
          <p:cNvPr id="3" name="Rectángulo 2"/>
          <p:cNvSpPr/>
          <p:nvPr/>
        </p:nvSpPr>
        <p:spPr>
          <a:xfrm>
            <a:off x="595005" y="2774622"/>
            <a:ext cx="11814790" cy="6555641"/>
          </a:xfrm>
          <a:prstGeom prst="rect">
            <a:avLst/>
          </a:prstGeom>
        </p:spPr>
        <p:txBody>
          <a:bodyPr wrap="square">
            <a:spAutoFit/>
          </a:bodyPr>
          <a:lstStyle/>
          <a:p>
            <a:pPr marL="571500" indent="-571500">
              <a:lnSpc>
                <a:spcPct val="150000"/>
              </a:lnSpc>
              <a:buFont typeface="Arial" panose="020B0604020202020204" pitchFamily="34" charset="0"/>
              <a:buChar char="•"/>
            </a:pPr>
            <a:r>
              <a:rPr lang="es-MX" sz="2800" dirty="0">
                <a:latin typeface="Arial" panose="020B0604020202020204" pitchFamily="34" charset="0"/>
                <a:cs typeface="Arial" panose="020B0604020202020204" pitchFamily="34" charset="0"/>
              </a:rPr>
              <a:t>Mejorar el acceso y las características materiales de la vivienda.</a:t>
            </a:r>
          </a:p>
          <a:p>
            <a:pPr marL="571500" indent="-571500">
              <a:lnSpc>
                <a:spcPct val="150000"/>
              </a:lnSpc>
              <a:buFont typeface="Arial" panose="020B0604020202020204" pitchFamily="34" charset="0"/>
              <a:buChar char="•"/>
            </a:pPr>
            <a:r>
              <a:rPr lang="es-MX" sz="2800" dirty="0">
                <a:latin typeface="Arial" panose="020B0604020202020204" pitchFamily="34" charset="0"/>
                <a:cs typeface="Arial" panose="020B0604020202020204" pitchFamily="34" charset="0"/>
              </a:rPr>
              <a:t>Mejorar el acceso y disponibilidad de infraestructura básica y complementaria.</a:t>
            </a:r>
          </a:p>
          <a:p>
            <a:pPr marL="571500" indent="-571500">
              <a:lnSpc>
                <a:spcPct val="150000"/>
              </a:lnSpc>
              <a:buFont typeface="Arial" panose="020B0604020202020204" pitchFamily="34" charset="0"/>
              <a:buChar char="•"/>
            </a:pPr>
            <a:r>
              <a:rPr lang="es-MX" sz="2800" dirty="0">
                <a:latin typeface="Arial" panose="020B0604020202020204" pitchFamily="34" charset="0"/>
                <a:cs typeface="Arial" panose="020B0604020202020204" pitchFamily="34" charset="0"/>
              </a:rPr>
              <a:t>Mejorar la seguridad jurídica de la tenencia de la vivienda.</a:t>
            </a:r>
          </a:p>
          <a:p>
            <a:pPr marL="571500" indent="-571500">
              <a:lnSpc>
                <a:spcPct val="150000"/>
              </a:lnSpc>
              <a:buFont typeface="Arial" panose="020B0604020202020204" pitchFamily="34" charset="0"/>
              <a:buChar char="•"/>
            </a:pPr>
            <a:r>
              <a:rPr lang="es-MX" sz="2800" dirty="0">
                <a:latin typeface="Arial" panose="020B0604020202020204" pitchFamily="34" charset="0"/>
                <a:cs typeface="Arial" panose="020B0604020202020204" pitchFamily="34" charset="0"/>
              </a:rPr>
              <a:t>Incluir el enfoque de sustentabilidad en la planeación y ordenamiento territorial.</a:t>
            </a:r>
          </a:p>
          <a:p>
            <a:pPr marL="571500" indent="-571500">
              <a:lnSpc>
                <a:spcPct val="150000"/>
              </a:lnSpc>
              <a:buFont typeface="Arial" panose="020B0604020202020204" pitchFamily="34" charset="0"/>
              <a:buChar char="•"/>
            </a:pPr>
            <a:r>
              <a:rPr lang="es-MX" sz="2800" dirty="0">
                <a:latin typeface="Arial" panose="020B0604020202020204" pitchFamily="34" charset="0"/>
                <a:cs typeface="Arial" panose="020B0604020202020204" pitchFamily="34" charset="0"/>
              </a:rPr>
              <a:t>Mejorar la calidad comunitaria principalmente en la región centro, sureste del país y zonas metropolitanas.</a:t>
            </a:r>
          </a:p>
          <a:p>
            <a:pPr marL="285750" indent="-285750" algn="just">
              <a:lnSpc>
                <a:spcPct val="150000"/>
              </a:lnSpc>
              <a:buFont typeface="Wingdings" panose="05000000000000000000" pitchFamily="2" charset="2"/>
              <a:buChar char="v"/>
            </a:pPr>
            <a:endParaRPr lang="es-MX" altLang="es-MX" sz="2800"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v"/>
            </a:pP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31928434"/>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6">
            <a:extLst>
              <a:ext uri="{FF2B5EF4-FFF2-40B4-BE49-F238E27FC236}">
                <a16:creationId xmlns:a16="http://schemas.microsoft.com/office/drawing/2014/main" id="{16CF1DEA-2195-4B09-8A3B-A71051CCCAA4}"/>
              </a:ext>
            </a:extLst>
          </p:cNvPr>
          <p:cNvSpPr>
            <a:spLocks/>
          </p:cNvSpPr>
          <p:nvPr/>
        </p:nvSpPr>
        <p:spPr bwMode="auto">
          <a:xfrm>
            <a:off x="572777" y="844352"/>
            <a:ext cx="11859245"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Referencias bibliográficas</a:t>
            </a:r>
          </a:p>
        </p:txBody>
      </p:sp>
      <p:sp>
        <p:nvSpPr>
          <p:cNvPr id="4" name="Rectángulo 1">
            <a:extLst>
              <a:ext uri="{FF2B5EF4-FFF2-40B4-BE49-F238E27FC236}">
                <a16:creationId xmlns:a16="http://schemas.microsoft.com/office/drawing/2014/main" id="{698B9B4B-F36A-458C-B1E3-6678620426C7}"/>
              </a:ext>
            </a:extLst>
          </p:cNvPr>
          <p:cNvSpPr>
            <a:spLocks noChangeArrowheads="1"/>
          </p:cNvSpPr>
          <p:nvPr/>
        </p:nvSpPr>
        <p:spPr bwMode="auto">
          <a:xfrm>
            <a:off x="396043" y="1348408"/>
            <a:ext cx="12212712" cy="7725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spcAft>
                <a:spcPts val="600"/>
              </a:spcAft>
              <a:buFont typeface="Wingdings" panose="05000000000000000000" pitchFamily="2" charset="2"/>
              <a:buChar char="v"/>
            </a:pPr>
            <a:r>
              <a:rPr lang="es-MX" sz="1200" dirty="0">
                <a:solidFill>
                  <a:schemeClr val="tx1"/>
                </a:solidFill>
                <a:latin typeface="Arial" panose="020B0604020202020204" pitchFamily="34" charset="0"/>
                <a:cs typeface="Arial" panose="020B0604020202020204" pitchFamily="34" charset="0"/>
              </a:rPr>
              <a:t>Blanco, A., Fretes, V. y Muñoz, A. (2014). Busco casa en arriendo. Promover el alquiler tiene sentido. Recuperado el 17 de agosto de 2017 de https://webimages.iadb.org/publications/spanish/document/Busco-casa-enarriendo-Promover-el-alquiler-tiene-sentido.pdf</a:t>
            </a:r>
          </a:p>
          <a:p>
            <a:pPr marL="285750" indent="-285750" algn="just">
              <a:spcAft>
                <a:spcPts val="600"/>
              </a:spcAft>
              <a:buFont typeface="Wingdings" panose="05000000000000000000" pitchFamily="2" charset="2"/>
              <a:buChar char="v"/>
            </a:pPr>
            <a:r>
              <a:rPr lang="es-MX" sz="1200" dirty="0">
                <a:latin typeface="Arial" panose="020B0604020202020204" pitchFamily="34" charset="0"/>
                <a:cs typeface="Arial" panose="020B0604020202020204" pitchFamily="34" charset="0"/>
              </a:rPr>
              <a:t>Comisión de Derechos Humanos del Distrito Federal (CDHDF). (2011) Fundamentos teóricos de los derechos humanos, Curso del Programa de Capacitación y Formación Profesional en Derechos Humanos</a:t>
            </a:r>
            <a:endParaRPr lang="es-MX" altLang="es-MX" sz="12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altLang="es-MX" sz="1200" dirty="0">
                <a:solidFill>
                  <a:schemeClr val="tx1"/>
                </a:solidFill>
                <a:latin typeface="Arial" panose="020B0604020202020204" pitchFamily="34" charset="0"/>
                <a:cs typeface="Arial" panose="020B0604020202020204" pitchFamily="34" charset="0"/>
              </a:rPr>
              <a:t>Comisión Nacional de Vivienda (CONAVI) (2015a) Vivienda. Revista Julio-Septiembre. SEDATU-CONAVI. Consultada el 20 de junio en: </a:t>
            </a:r>
            <a:r>
              <a:rPr lang="es-MX" altLang="es-MX" sz="1200" dirty="0">
                <a:solidFill>
                  <a:schemeClr val="tx1"/>
                </a:solidFill>
                <a:latin typeface="Arial" panose="020B0604020202020204" pitchFamily="34" charset="0"/>
                <a:cs typeface="Arial" panose="020B0604020202020204" pitchFamily="34" charset="0"/>
                <a:hlinkClick r:id="rId3"/>
              </a:rPr>
              <a:t>http://sniiv.conavi.gob.mx/Docs/RepTrim/Vivienda_Jul_Sep_2015.pdf</a:t>
            </a:r>
            <a:endParaRPr lang="es-MX" altLang="es-MX" sz="12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altLang="es-MX" sz="1200" dirty="0">
                <a:solidFill>
                  <a:schemeClr val="tx1"/>
                </a:solidFill>
                <a:latin typeface="Arial" panose="020B0604020202020204" pitchFamily="34" charset="0"/>
                <a:cs typeface="Arial" panose="020B0604020202020204" pitchFamily="34" charset="0"/>
              </a:rPr>
              <a:t>_____ (2015b) Modelo Geoestadístico para la Actualización de los Perímetros de Contención Urbana 2015. Disponible en: http://www.sedatu.gob.mx/sraweb/datastore/programas/2015/lineamientos/MODELO_PCU_ACTUALIZACION_2015.pdf</a:t>
            </a:r>
          </a:p>
          <a:p>
            <a:pPr marL="285750" indent="-285750" algn="just">
              <a:spcAft>
                <a:spcPts val="600"/>
              </a:spcAft>
              <a:buFont typeface="Wingdings" panose="05000000000000000000" pitchFamily="2" charset="2"/>
              <a:buChar char="v"/>
            </a:pPr>
            <a:r>
              <a:rPr lang="es-MX" sz="1200" dirty="0">
                <a:solidFill>
                  <a:schemeClr val="tx1"/>
                </a:solidFill>
                <a:latin typeface="Arial" panose="020B0604020202020204" pitchFamily="34" charset="0"/>
                <a:cs typeface="Arial" panose="020B0604020202020204" pitchFamily="34" charset="0"/>
              </a:rPr>
              <a:t>Comisión Nacional del Agua (Conagua) (2017) Situación del subsector Agua Potable, Alcantarillado y Saneamiento. Edición 2017. Recuperado de http://files.conagua.gob.mx/conagua/publicaciones/Publicaciones/SGAPDS4-17.pdf</a:t>
            </a:r>
            <a:endParaRPr lang="es-MX" altLang="es-MX" sz="12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altLang="es-MX" sz="1200" dirty="0">
                <a:solidFill>
                  <a:schemeClr val="tx1"/>
                </a:solidFill>
                <a:latin typeface="Arial" panose="020B0604020202020204" pitchFamily="34" charset="0"/>
                <a:cs typeface="Arial" panose="020B0604020202020204" pitchFamily="34" charset="0"/>
              </a:rPr>
              <a:t>Consejo Nacional de Evaluación de la Política de Desarrollo Social (CONEVAL) (2017). Medición de la Pobreza, 2016. Recuperado de </a:t>
            </a:r>
            <a:r>
              <a:rPr lang="es-MX" altLang="es-MX" sz="1200" dirty="0">
                <a:solidFill>
                  <a:schemeClr val="tx1"/>
                </a:solidFill>
                <a:latin typeface="Arial" panose="020B0604020202020204" pitchFamily="34" charset="0"/>
                <a:cs typeface="Arial" panose="020B0604020202020204" pitchFamily="34" charset="0"/>
                <a:hlinkClick r:id="rId4"/>
              </a:rPr>
              <a:t>http://www.coneval.org.mx/Medicion/MP/Documents/Pobreza_16/AE_nacional_2010_2016.zip</a:t>
            </a:r>
            <a:endParaRPr lang="es-MX" altLang="es-MX" sz="12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sz="1200" dirty="0">
                <a:solidFill>
                  <a:schemeClr val="tx1"/>
                </a:solidFill>
                <a:latin typeface="Arial" panose="020B0604020202020204" pitchFamily="34" charset="0"/>
                <a:cs typeface="Arial" panose="020B0604020202020204" pitchFamily="34" charset="0"/>
              </a:rPr>
              <a:t>Consejo Nacional de Evaluación de la Política de Desarrollo Social e Instituto Nacional de Estadística y Geografía (2016). Modelo Estadístico 2016 para la continuidad del Módulo de Condiciones Socioeconómicas de la Encuesta Nacional de Ingresos y Gastos de los Hogares. Recuperado de https://www.coneval.org.mx/Medicion/FI/PMP/Paginas/Modulo-deCondiciones-Socioeconomicas.aspx</a:t>
            </a:r>
            <a:endParaRPr lang="es-MX" altLang="es-MX" sz="12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altLang="es-MX" sz="1200" dirty="0">
                <a:solidFill>
                  <a:schemeClr val="tx1"/>
                </a:solidFill>
                <a:latin typeface="Arial" panose="020B0604020202020204" pitchFamily="34" charset="0"/>
                <a:cs typeface="Arial" panose="020B0604020202020204" pitchFamily="34" charset="0"/>
              </a:rPr>
              <a:t>Consejo Nacional de Población (CONAPO) (2017). La condición de ubicación geográfica de las localidades menores a 2 500 habitantes en México. Disponible en: https://www.gob.mx/conapo/documentos/la-condicion-de-ubicacion-geografica-de-las-localidades-menores-a-2-500-habitantes-en-mexico</a:t>
            </a:r>
          </a:p>
          <a:p>
            <a:pPr marL="285750" indent="-285750" algn="just">
              <a:spcAft>
                <a:spcPts val="600"/>
              </a:spcAft>
              <a:buFont typeface="Wingdings" panose="05000000000000000000" pitchFamily="2" charset="2"/>
              <a:buChar char="v"/>
            </a:pPr>
            <a:r>
              <a:rPr lang="es-MX" altLang="es-MX" sz="1200" dirty="0">
                <a:solidFill>
                  <a:schemeClr val="tx1"/>
                </a:solidFill>
                <a:latin typeface="Arial" panose="020B0604020202020204" pitchFamily="34" charset="0"/>
                <a:cs typeface="Arial" panose="020B0604020202020204" pitchFamily="34" charset="0"/>
              </a:rPr>
              <a:t>Instituto Nacional de Estadística y Geografía (INEGI) (2010a). Infraestructura y características socioeconómicas de las localidades con menos de 5 mil habitantes 2010. Disponible en: </a:t>
            </a:r>
            <a:r>
              <a:rPr lang="es-MX" altLang="es-MX" sz="1200" dirty="0">
                <a:solidFill>
                  <a:schemeClr val="tx1"/>
                </a:solidFill>
                <a:latin typeface="Arial" panose="020B0604020202020204" pitchFamily="34" charset="0"/>
                <a:cs typeface="Arial" panose="020B0604020202020204" pitchFamily="34" charset="0"/>
                <a:hlinkClick r:id="rId5"/>
              </a:rPr>
              <a:t>http://www.inegi.org.mx/sistemas/consulta_resultados/m5mh.aspx?c=28004</a:t>
            </a:r>
            <a:endParaRPr lang="es-MX" altLang="es-MX" sz="12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sz="1200" dirty="0">
                <a:solidFill>
                  <a:schemeClr val="tx1"/>
                </a:solidFill>
                <a:latin typeface="Arial" panose="020B0604020202020204" pitchFamily="34" charset="0"/>
                <a:cs typeface="Arial" panose="020B0604020202020204" pitchFamily="34" charset="0"/>
              </a:rPr>
              <a:t>_____ (2010b). Infraestructura y características socioeconómicas del entorno urbano 2010 (ICSEU).</a:t>
            </a:r>
            <a:endParaRPr lang="es-MX" altLang="es-MX" sz="12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altLang="es-MX" sz="1200" dirty="0">
                <a:solidFill>
                  <a:schemeClr val="tx1"/>
                </a:solidFill>
                <a:latin typeface="Arial" panose="020B0604020202020204" pitchFamily="34" charset="0"/>
                <a:cs typeface="Arial" panose="020B0604020202020204" pitchFamily="34" charset="0"/>
              </a:rPr>
              <a:t>_____ (2014a). Encuesta Nacional de Vivienda 2014. Disponible en: http://www.beta.inegi.org.mx/proyectos/enchogares/especiales/envi/</a:t>
            </a:r>
          </a:p>
          <a:p>
            <a:pPr marL="285750" indent="-285750" algn="just">
              <a:spcAft>
                <a:spcPts val="600"/>
              </a:spcAft>
              <a:buFont typeface="Wingdings" panose="05000000000000000000" pitchFamily="2" charset="2"/>
              <a:buChar char="v"/>
            </a:pPr>
            <a:r>
              <a:rPr lang="es-MX" altLang="es-MX" sz="1200" dirty="0">
                <a:solidFill>
                  <a:schemeClr val="tx1"/>
                </a:solidFill>
                <a:latin typeface="Arial" panose="020B0604020202020204" pitchFamily="34" charset="0"/>
                <a:cs typeface="Arial" panose="020B0604020202020204" pitchFamily="34" charset="0"/>
              </a:rPr>
              <a:t>_____ (2014b). Módulo de Bienestar </a:t>
            </a:r>
            <a:r>
              <a:rPr lang="es-MX" altLang="es-MX" sz="1200" dirty="0" err="1">
                <a:solidFill>
                  <a:schemeClr val="tx1"/>
                </a:solidFill>
                <a:latin typeface="Arial" panose="020B0604020202020204" pitchFamily="34" charset="0"/>
                <a:cs typeface="Arial" panose="020B0604020202020204" pitchFamily="34" charset="0"/>
              </a:rPr>
              <a:t>Autorreportado</a:t>
            </a:r>
            <a:r>
              <a:rPr lang="es-MX" altLang="es-MX" sz="1200" dirty="0">
                <a:solidFill>
                  <a:schemeClr val="tx1"/>
                </a:solidFill>
                <a:latin typeface="Arial" panose="020B0604020202020204" pitchFamily="34" charset="0"/>
                <a:cs typeface="Arial" panose="020B0604020202020204" pitchFamily="34" charset="0"/>
              </a:rPr>
              <a:t>. Disponible en: http://www.beta.inegi.org.mx/proyectos/investigacion/bienestar/piloto/</a:t>
            </a:r>
          </a:p>
          <a:p>
            <a:pPr marL="285750" indent="-285750" algn="just">
              <a:spcAft>
                <a:spcPts val="600"/>
              </a:spcAft>
              <a:buFont typeface="Wingdings" panose="05000000000000000000" pitchFamily="2" charset="2"/>
              <a:buChar char="v"/>
            </a:pPr>
            <a:r>
              <a:rPr lang="es-MX" altLang="es-MX" sz="1200" dirty="0">
                <a:solidFill>
                  <a:schemeClr val="tx1"/>
                </a:solidFill>
                <a:latin typeface="Arial" panose="020B0604020202020204" pitchFamily="34" charset="0"/>
                <a:cs typeface="Arial" panose="020B0604020202020204" pitchFamily="34" charset="0"/>
              </a:rPr>
              <a:t>_____(2015a). Encuesta </a:t>
            </a:r>
            <a:r>
              <a:rPr lang="es-MX" altLang="es-MX" sz="1200" dirty="0" err="1">
                <a:solidFill>
                  <a:schemeClr val="tx1"/>
                </a:solidFill>
                <a:latin typeface="Arial" panose="020B0604020202020204" pitchFamily="34" charset="0"/>
                <a:cs typeface="Arial" panose="020B0604020202020204" pitchFamily="34" charset="0"/>
              </a:rPr>
              <a:t>Intercensal</a:t>
            </a:r>
            <a:r>
              <a:rPr lang="es-MX" altLang="es-MX" sz="1200" dirty="0">
                <a:solidFill>
                  <a:schemeClr val="tx1"/>
                </a:solidFill>
                <a:latin typeface="Arial" panose="020B0604020202020204" pitchFamily="34" charset="0"/>
                <a:cs typeface="Arial" panose="020B0604020202020204" pitchFamily="34" charset="0"/>
              </a:rPr>
              <a:t> 2015. Disponible en: </a:t>
            </a:r>
            <a:r>
              <a:rPr lang="es-MX" altLang="es-MX" sz="1200" dirty="0">
                <a:solidFill>
                  <a:schemeClr val="tx1"/>
                </a:solidFill>
                <a:latin typeface="Arial" panose="020B0604020202020204" pitchFamily="34" charset="0"/>
                <a:cs typeface="Arial" panose="020B0604020202020204" pitchFamily="34" charset="0"/>
                <a:hlinkClick r:id="rId6"/>
              </a:rPr>
              <a:t>http://www.beta.inegi.org.mx/proyectos/enchogares/especiales/intercensal/</a:t>
            </a:r>
            <a:endParaRPr lang="es-MX" altLang="es-MX" sz="12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sz="1200" dirty="0">
                <a:solidFill>
                  <a:schemeClr val="tx1"/>
                </a:solidFill>
                <a:latin typeface="Arial" panose="020B0604020202020204" pitchFamily="34" charset="0"/>
                <a:cs typeface="Arial" panose="020B0604020202020204" pitchFamily="34" charset="0"/>
              </a:rPr>
              <a:t>_____ (2015b). Cartografía Geoestadística Urbana y Rural Amanzanada. Planeación de la Encuesta Intercensal 2015 (CGURA-EIC). México.</a:t>
            </a:r>
            <a:endParaRPr lang="es-MX" altLang="es-MX" sz="12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altLang="es-MX" sz="1200" dirty="0">
                <a:solidFill>
                  <a:schemeClr val="tx1"/>
                </a:solidFill>
                <a:latin typeface="Arial" panose="020B0604020202020204" pitchFamily="34" charset="0"/>
                <a:cs typeface="Arial" panose="020B0604020202020204" pitchFamily="34" charset="0"/>
              </a:rPr>
              <a:t>_____ (2016). Cartografía </a:t>
            </a:r>
            <a:r>
              <a:rPr lang="es-MX" altLang="es-MX" sz="1200" dirty="0" err="1">
                <a:solidFill>
                  <a:schemeClr val="tx1"/>
                </a:solidFill>
                <a:latin typeface="Arial" panose="020B0604020202020204" pitchFamily="34" charset="0"/>
                <a:cs typeface="Arial" panose="020B0604020202020204" pitchFamily="34" charset="0"/>
              </a:rPr>
              <a:t>Geoestadística</a:t>
            </a:r>
            <a:r>
              <a:rPr lang="es-MX" altLang="es-MX" sz="1200" dirty="0">
                <a:solidFill>
                  <a:schemeClr val="tx1"/>
                </a:solidFill>
                <a:latin typeface="Arial" panose="020B0604020202020204" pitchFamily="34" charset="0"/>
                <a:cs typeface="Arial" panose="020B0604020202020204" pitchFamily="34" charset="0"/>
              </a:rPr>
              <a:t> Urbana y Rural Amanzanada. Disponible en: https://datos.gob.mx/busca/dataset/cartografia-geoestadistica-urbana-y-rural-amanzanada-planeacion-de-la-encuesta-intercensal-2015</a:t>
            </a:r>
          </a:p>
          <a:p>
            <a:pPr marL="285750" indent="-285750" algn="just">
              <a:spcAft>
                <a:spcPts val="600"/>
              </a:spcAft>
              <a:buFont typeface="Wingdings" panose="05000000000000000000" pitchFamily="2" charset="2"/>
              <a:buChar char="v"/>
            </a:pPr>
            <a:r>
              <a:rPr lang="es-MX" altLang="es-MX" sz="1200" dirty="0">
                <a:solidFill>
                  <a:schemeClr val="tx1"/>
                </a:solidFill>
                <a:latin typeface="Arial" panose="020B0604020202020204" pitchFamily="34" charset="0"/>
                <a:cs typeface="Arial" panose="020B0604020202020204" pitchFamily="34" charset="0"/>
              </a:rPr>
              <a:t>_____ (2016). Encuesta Nacional de Ingresos y Gastos de los Hogares 2016. Disponible en: </a:t>
            </a:r>
            <a:r>
              <a:rPr lang="es-MX" altLang="es-MX" sz="1200" dirty="0">
                <a:solidFill>
                  <a:schemeClr val="tx1"/>
                </a:solidFill>
                <a:latin typeface="Arial" panose="020B0604020202020204" pitchFamily="34" charset="0"/>
                <a:cs typeface="Arial" panose="020B0604020202020204" pitchFamily="34" charset="0"/>
                <a:hlinkClick r:id="rId7"/>
              </a:rPr>
              <a:t>http://www.beta.inegi.org.mx/proyectos/enchogares/regulares/enigh/nc/2016/</a:t>
            </a:r>
            <a:endParaRPr lang="es-MX" altLang="es-MX" sz="12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sz="1200" dirty="0">
                <a:solidFill>
                  <a:schemeClr val="tx1"/>
                </a:solidFill>
                <a:latin typeface="Arial" panose="020B0604020202020204" pitchFamily="34" charset="0"/>
                <a:cs typeface="Arial" panose="020B0604020202020204" pitchFamily="34" charset="0"/>
              </a:rPr>
              <a:t>_____ (2017). Directorio Estadístico Nacional de Unidades Económicas (DENUE). Recuperado el 20 de junio de 2017, de http://www.beta.inegi.org.mx/app/mapa/denue/</a:t>
            </a:r>
            <a:endParaRPr lang="es-MX" altLang="es-MX" sz="12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altLang="es-MX" sz="1200" dirty="0">
                <a:solidFill>
                  <a:schemeClr val="tx1"/>
                </a:solidFill>
                <a:latin typeface="Arial" panose="020B0604020202020204" pitchFamily="34" charset="0"/>
                <a:cs typeface="Arial" panose="020B0604020202020204" pitchFamily="34" charset="0"/>
              </a:rPr>
              <a:t>_____ (2018a). Encuesta Nacional de Victimización y Percepción Sobre Seguridad Pública (ENVIPE). Recuperado el 1 de octubre de 2018, de</a:t>
            </a:r>
          </a:p>
          <a:p>
            <a:pPr marL="285750" indent="-285750" algn="just">
              <a:spcAft>
                <a:spcPts val="600"/>
              </a:spcAft>
              <a:buFont typeface="Wingdings" panose="05000000000000000000" pitchFamily="2" charset="2"/>
              <a:buChar char="v"/>
            </a:pPr>
            <a:r>
              <a:rPr lang="es-MX" altLang="es-MX" sz="1200" dirty="0">
                <a:solidFill>
                  <a:schemeClr val="tx1"/>
                </a:solidFill>
                <a:latin typeface="Arial" panose="020B0604020202020204" pitchFamily="34" charset="0"/>
                <a:cs typeface="Arial" panose="020B0604020202020204" pitchFamily="34" charset="0"/>
              </a:rPr>
              <a:t>https://www.inegi.org.mx/programas/envipe/2018/default.html</a:t>
            </a:r>
          </a:p>
          <a:p>
            <a:pPr marL="285750" indent="-285750" algn="just">
              <a:spcAft>
                <a:spcPts val="600"/>
              </a:spcAft>
              <a:buFont typeface="Wingdings" panose="05000000000000000000" pitchFamily="2" charset="2"/>
              <a:buChar char="v"/>
            </a:pPr>
            <a:r>
              <a:rPr lang="es-MX" altLang="es-MX" sz="1200" dirty="0">
                <a:solidFill>
                  <a:schemeClr val="tx1"/>
                </a:solidFill>
                <a:latin typeface="Arial" panose="020B0604020202020204" pitchFamily="34" charset="0"/>
                <a:cs typeface="Arial" panose="020B0604020202020204" pitchFamily="34" charset="0"/>
              </a:rPr>
              <a:t>_____ (2018b) Bienestar </a:t>
            </a:r>
            <a:r>
              <a:rPr lang="es-MX" altLang="es-MX" sz="1200" dirty="0" err="1">
                <a:solidFill>
                  <a:schemeClr val="tx1"/>
                </a:solidFill>
                <a:latin typeface="Arial" panose="020B0604020202020204" pitchFamily="34" charset="0"/>
                <a:cs typeface="Arial" panose="020B0604020202020204" pitchFamily="34" charset="0"/>
              </a:rPr>
              <a:t>Autorreportado</a:t>
            </a:r>
            <a:r>
              <a:rPr lang="es-MX" altLang="es-MX" sz="1200" dirty="0">
                <a:solidFill>
                  <a:schemeClr val="tx1"/>
                </a:solidFill>
                <a:latin typeface="Arial" panose="020B0604020202020204" pitchFamily="34" charset="0"/>
                <a:cs typeface="Arial" panose="020B0604020202020204" pitchFamily="34" charset="0"/>
              </a:rPr>
              <a:t>. (BIARE). Recuperado el 1 de octubre de 2018 de </a:t>
            </a:r>
            <a:r>
              <a:rPr lang="es-MX" altLang="es-MX" sz="1200" dirty="0">
                <a:solidFill>
                  <a:schemeClr val="tx1"/>
                </a:solidFill>
                <a:latin typeface="Arial" panose="020B0604020202020204" pitchFamily="34" charset="0"/>
                <a:cs typeface="Arial" panose="020B0604020202020204" pitchFamily="34" charset="0"/>
                <a:hlinkClick r:id="rId8"/>
              </a:rPr>
              <a:t>http://www.beta.inegi.org.mx/proyectos/investigacion/bienestar/basico/</a:t>
            </a:r>
            <a:endParaRPr lang="es-MX" altLang="es-MX" sz="12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sz="1200" dirty="0">
                <a:latin typeface="Arial" panose="020B0604020202020204" pitchFamily="34" charset="0"/>
                <a:cs typeface="Arial" panose="020B0604020202020204" pitchFamily="34" charset="0"/>
              </a:rPr>
              <a:t>Oficina del Alto Comisionado de las Naciones Unidas para los Derechos Humanos (OACNUDH) (1991) Observación General Número 4, consultada el 13 de agosto de 2017 en: http://www.acnur.org/t3/fileadmin/Documentos/BDL/2005/3594.pdf?view=1</a:t>
            </a:r>
            <a:endParaRPr lang="es-MX" altLang="es-MX" sz="1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0995111"/>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6">
            <a:extLst>
              <a:ext uri="{FF2B5EF4-FFF2-40B4-BE49-F238E27FC236}">
                <a16:creationId xmlns:a16="http://schemas.microsoft.com/office/drawing/2014/main" id="{16CF1DEA-2195-4B09-8A3B-A71051CCCAA4}"/>
              </a:ext>
            </a:extLst>
          </p:cNvPr>
          <p:cNvSpPr>
            <a:spLocks/>
          </p:cNvSpPr>
          <p:nvPr/>
        </p:nvSpPr>
        <p:spPr bwMode="auto">
          <a:xfrm>
            <a:off x="572777" y="844352"/>
            <a:ext cx="11859245"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Referencias bibliográficas</a:t>
            </a:r>
          </a:p>
        </p:txBody>
      </p:sp>
      <p:sp>
        <p:nvSpPr>
          <p:cNvPr id="4" name="Rectángulo 1">
            <a:extLst>
              <a:ext uri="{FF2B5EF4-FFF2-40B4-BE49-F238E27FC236}">
                <a16:creationId xmlns:a16="http://schemas.microsoft.com/office/drawing/2014/main" id="{698B9B4B-F36A-458C-B1E3-6678620426C7}"/>
              </a:ext>
            </a:extLst>
          </p:cNvPr>
          <p:cNvSpPr>
            <a:spLocks noChangeArrowheads="1"/>
          </p:cNvSpPr>
          <p:nvPr/>
        </p:nvSpPr>
        <p:spPr bwMode="auto">
          <a:xfrm>
            <a:off x="396043" y="1636440"/>
            <a:ext cx="12212712"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spcAft>
                <a:spcPts val="600"/>
              </a:spcAft>
              <a:buFont typeface="Wingdings" panose="05000000000000000000" pitchFamily="2" charset="2"/>
              <a:buChar char="v"/>
            </a:pPr>
            <a:r>
              <a:rPr lang="es-MX" sz="1200" dirty="0">
                <a:latin typeface="Arial" panose="020B0604020202020204" pitchFamily="34" charset="0"/>
                <a:cs typeface="Arial" panose="020B0604020202020204" pitchFamily="34" charset="0"/>
              </a:rPr>
              <a:t>Programa de las Naciones Unidas para el Desarrollo (PNUD). (2012) Integración de los Derechos Humanos en las Políticas y en los Programas de Desarrollo: Experiencias del PNUD. Recuperado el 1 de junio de 2017 de: http://www.undp.org/content/dam/undp/library/Poverty%20Reduction/Inclusive%20development/Human%20Rights%20issue%20briefs/Spanish_Web_draft6.pdf</a:t>
            </a:r>
            <a:endParaRPr lang="es-MX" altLang="es-MX" sz="12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altLang="es-MX" sz="1200" dirty="0">
                <a:solidFill>
                  <a:schemeClr val="tx1"/>
                </a:solidFill>
                <a:latin typeface="Arial" panose="020B0604020202020204" pitchFamily="34" charset="0"/>
                <a:cs typeface="Arial" panose="020B0604020202020204" pitchFamily="34" charset="0"/>
              </a:rPr>
              <a:t>Sistema Nacional de Información e Indicadores de Vivienda (SNIIV) (2017). Consulta Dinámica. Disponible en: http: //sniiv.conavi.gob.mx/organismos/cubo_infonavit.aspx</a:t>
            </a:r>
          </a:p>
          <a:p>
            <a:pPr marL="285750" indent="-285750" algn="just">
              <a:spcAft>
                <a:spcPts val="600"/>
              </a:spcAft>
              <a:buFont typeface="Wingdings" panose="05000000000000000000" pitchFamily="2" charset="2"/>
              <a:buChar char="v"/>
            </a:pPr>
            <a:r>
              <a:rPr lang="es-MX" altLang="es-MX" sz="1200" dirty="0">
                <a:solidFill>
                  <a:schemeClr val="tx1"/>
                </a:solidFill>
                <a:latin typeface="Arial" panose="020B0604020202020204" pitchFamily="34" charset="0"/>
                <a:cs typeface="Arial" panose="020B0604020202020204" pitchFamily="34" charset="0"/>
              </a:rPr>
              <a:t>Vázquez Daniel y Serrano Sandra. (2013) Principios y obligaciones de derechos humanos: los derechos en acción. Metodología para la enseñanza de la reforma constitucional en materia de derechos humanos. CDHDF, SCJN, OACNUDH, Folleto No. 5</a:t>
            </a:r>
          </a:p>
          <a:p>
            <a:pPr marL="285750" indent="-285750" algn="just">
              <a:spcAft>
                <a:spcPts val="600"/>
              </a:spcAft>
              <a:buFont typeface="Wingdings" panose="05000000000000000000" pitchFamily="2" charset="2"/>
              <a:buChar char="v"/>
            </a:pPr>
            <a:endParaRPr lang="es-MX" altLang="es-MX" sz="1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3018265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7CC38D64-5172-4D79-9520-5E6DCB867F6A}"/>
              </a:ext>
            </a:extLst>
          </p:cNvPr>
          <p:cNvSpPr/>
          <p:nvPr/>
        </p:nvSpPr>
        <p:spPr>
          <a:xfrm>
            <a:off x="741760" y="1687462"/>
            <a:ext cx="11233427" cy="6678751"/>
          </a:xfrm>
          <a:prstGeom prst="rect">
            <a:avLst/>
          </a:prstGeom>
          <a:ln w="38100">
            <a:solidFill>
              <a:srgbClr val="469999"/>
            </a:solidFill>
          </a:ln>
        </p:spPr>
        <p:txBody>
          <a:bodyPr wrap="square">
            <a:spAutoFit/>
          </a:bodyPr>
          <a:lstStyle/>
          <a:p>
            <a:pPr marL="342900" indent="-342900" algn="just">
              <a:spcBef>
                <a:spcPts val="600"/>
              </a:spcBef>
              <a:spcAft>
                <a:spcPts val="0"/>
              </a:spcAft>
              <a:buFont typeface="+mj-lt"/>
              <a:buAutoNum type="arabicParenR"/>
              <a:defRPr/>
            </a:pPr>
            <a:r>
              <a:rPr lang="es-ES_tradnl" sz="1600" dirty="0">
                <a:latin typeface="Arial" panose="020B0604020202020204" pitchFamily="34" charset="0"/>
                <a:cs typeface="Arial" panose="020B0604020202020204" pitchFamily="34" charset="0"/>
              </a:rPr>
              <a:t>En este estudio se planteó un </a:t>
            </a:r>
            <a:r>
              <a:rPr lang="es-ES_tradnl" sz="1600" b="1" dirty="0">
                <a:latin typeface="Arial" panose="020B0604020202020204" pitchFamily="34" charset="0"/>
                <a:cs typeface="Arial" panose="020B0604020202020204" pitchFamily="34" charset="0"/>
              </a:rPr>
              <a:t>modelo de análisis del derecho a la vivienda digna que contempla una serie de factores que inciden en las condiciones materiales y funcionales de la vivienda, en el entorno en el que está emplazada (barrio e incluso asentamiento) y en el clima social que se da en los barrios</a:t>
            </a:r>
            <a:r>
              <a:rPr lang="es-ES_tradnl" sz="1600" dirty="0">
                <a:latin typeface="Arial" panose="020B0604020202020204" pitchFamily="34" charset="0"/>
                <a:cs typeface="Arial" panose="020B0604020202020204" pitchFamily="34" charset="0"/>
              </a:rPr>
              <a:t>. </a:t>
            </a:r>
          </a:p>
          <a:p>
            <a:pPr marL="342900" indent="-342900" algn="just">
              <a:spcBef>
                <a:spcPts val="600"/>
              </a:spcBef>
              <a:spcAft>
                <a:spcPts val="0"/>
              </a:spcAft>
              <a:buFont typeface="+mj-lt"/>
              <a:buAutoNum type="arabicParenR"/>
              <a:defRPr/>
            </a:pPr>
            <a:r>
              <a:rPr lang="es-MX" sz="1600" dirty="0">
                <a:solidFill>
                  <a:schemeClr val="tx1"/>
                </a:solidFill>
                <a:latin typeface="Arial" panose="020B0604020202020204" pitchFamily="34" charset="0"/>
                <a:ea typeface="Calibri" panose="020F0502020204030204" pitchFamily="34" charset="0"/>
                <a:cs typeface="Arial" panose="020B0604020202020204" pitchFamily="34" charset="0"/>
              </a:rPr>
              <a:t>Se analizaron </a:t>
            </a:r>
            <a:r>
              <a:rPr lang="es-MX" sz="1600" b="1" dirty="0">
                <a:solidFill>
                  <a:schemeClr val="tx1"/>
                </a:solidFill>
                <a:latin typeface="Arial" panose="020B0604020202020204" pitchFamily="34" charset="0"/>
                <a:ea typeface="Calibri" panose="020F0502020204030204" pitchFamily="34" charset="0"/>
                <a:cs typeface="Arial" panose="020B0604020202020204" pitchFamily="34" charset="0"/>
              </a:rPr>
              <a:t>74 indicadores </a:t>
            </a:r>
            <a:r>
              <a:rPr lang="es-MX" sz="1600" dirty="0">
                <a:solidFill>
                  <a:schemeClr val="tx1"/>
                </a:solidFill>
                <a:latin typeface="Arial" panose="020B0604020202020204" pitchFamily="34" charset="0"/>
                <a:ea typeface="Calibri" panose="020F0502020204030204" pitchFamily="34" charset="0"/>
                <a:cs typeface="Arial" panose="020B0604020202020204" pitchFamily="34" charset="0"/>
              </a:rPr>
              <a:t>y se revisaron más de diez fuentes de información oficial, destacando la </a:t>
            </a:r>
            <a:r>
              <a:rPr lang="es-MX" sz="1600" b="1" dirty="0">
                <a:solidFill>
                  <a:schemeClr val="tx1"/>
                </a:solidFill>
                <a:latin typeface="Arial" panose="020B0604020202020204" pitchFamily="34" charset="0"/>
                <a:ea typeface="Calibri" panose="020F0502020204030204" pitchFamily="34" charset="0"/>
                <a:cs typeface="Arial" panose="020B0604020202020204" pitchFamily="34" charset="0"/>
              </a:rPr>
              <a:t>Encuesta </a:t>
            </a:r>
            <a:r>
              <a:rPr lang="es-MX" sz="1600" b="1" dirty="0" err="1">
                <a:solidFill>
                  <a:schemeClr val="tx1"/>
                </a:solidFill>
                <a:latin typeface="Arial" panose="020B0604020202020204" pitchFamily="34" charset="0"/>
                <a:ea typeface="Calibri" panose="020F0502020204030204" pitchFamily="34" charset="0"/>
                <a:cs typeface="Arial" panose="020B0604020202020204" pitchFamily="34" charset="0"/>
              </a:rPr>
              <a:t>Intercensal</a:t>
            </a:r>
            <a:r>
              <a:rPr lang="es-MX" sz="1600" b="1" dirty="0">
                <a:solidFill>
                  <a:schemeClr val="tx1"/>
                </a:solidFill>
                <a:latin typeface="Arial" panose="020B0604020202020204" pitchFamily="34" charset="0"/>
                <a:ea typeface="Calibri" panose="020F0502020204030204" pitchFamily="34" charset="0"/>
                <a:cs typeface="Arial" panose="020B0604020202020204" pitchFamily="34" charset="0"/>
              </a:rPr>
              <a:t> 2015, Sistema Nacional de Información e Indicadores de Vivienda (SNIIV) y la Encuesta Nacional de Vivienda 2014.</a:t>
            </a:r>
          </a:p>
          <a:p>
            <a:pPr marL="342900" indent="-342900" algn="just">
              <a:spcBef>
                <a:spcPts val="600"/>
              </a:spcBef>
              <a:spcAft>
                <a:spcPts val="0"/>
              </a:spcAft>
              <a:buFont typeface="+mj-lt"/>
              <a:buAutoNum type="arabicParenR"/>
              <a:defRPr/>
            </a:pPr>
            <a:r>
              <a:rPr lang="es-MX" sz="1600" dirty="0">
                <a:solidFill>
                  <a:schemeClr val="tx1"/>
                </a:solidFill>
                <a:latin typeface="Arial" panose="020B0604020202020204" pitchFamily="34" charset="0"/>
                <a:ea typeface="Calibri" panose="020F0502020204030204" pitchFamily="34" charset="0"/>
                <a:cs typeface="Arial" panose="020B0604020202020204" pitchFamily="34" charset="0"/>
              </a:rPr>
              <a:t> Se </a:t>
            </a:r>
            <a:r>
              <a:rPr lang="es-MX" sz="1600" b="1" dirty="0">
                <a:solidFill>
                  <a:schemeClr val="tx1"/>
                </a:solidFill>
                <a:latin typeface="Arial" panose="020B0604020202020204" pitchFamily="34" charset="0"/>
                <a:ea typeface="Calibri" panose="020F0502020204030204" pitchFamily="34" charset="0"/>
                <a:cs typeface="Arial" panose="020B0604020202020204" pitchFamily="34" charset="0"/>
              </a:rPr>
              <a:t>cuenta con información representativa </a:t>
            </a:r>
            <a:r>
              <a:rPr lang="es-MX" sz="1600" dirty="0">
                <a:solidFill>
                  <a:schemeClr val="tx1"/>
                </a:solidFill>
                <a:latin typeface="Arial" panose="020B0604020202020204" pitchFamily="34" charset="0"/>
                <a:ea typeface="Calibri" panose="020F0502020204030204" pitchFamily="34" charset="0"/>
                <a:cs typeface="Arial" panose="020B0604020202020204" pitchFamily="34" charset="0"/>
              </a:rPr>
              <a:t>captada mediante el Censo Nacional de Población y Encuestas Nacionales </a:t>
            </a:r>
            <a:r>
              <a:rPr lang="es-MX" sz="1600" b="1" dirty="0">
                <a:solidFill>
                  <a:schemeClr val="tx1"/>
                </a:solidFill>
                <a:latin typeface="Arial" panose="020B0604020202020204" pitchFamily="34" charset="0"/>
                <a:ea typeface="Calibri" panose="020F0502020204030204" pitchFamily="34" charset="0"/>
                <a:cs typeface="Arial" panose="020B0604020202020204" pitchFamily="34" charset="0"/>
              </a:rPr>
              <a:t>sobre varios de los elementos planteados en el modelo analítico</a:t>
            </a:r>
            <a:r>
              <a:rPr lang="es-MX" sz="1600" dirty="0">
                <a:solidFill>
                  <a:schemeClr val="tx1"/>
                </a:solidFill>
                <a:latin typeface="Arial" panose="020B0604020202020204" pitchFamily="34" charset="0"/>
                <a:ea typeface="Calibri" panose="020F0502020204030204" pitchFamily="34" charset="0"/>
                <a:cs typeface="Arial" panose="020B0604020202020204" pitchFamily="34" charset="0"/>
              </a:rPr>
              <a:t>; por ejemplo:</a:t>
            </a:r>
          </a:p>
          <a:p>
            <a:pPr marL="800100" lvl="1" indent="-342900" algn="just">
              <a:spcBef>
                <a:spcPts val="600"/>
              </a:spcBef>
              <a:spcAft>
                <a:spcPts val="600"/>
              </a:spcAft>
              <a:buFont typeface="Arial" panose="020B0604020202020204" pitchFamily="34" charset="0"/>
              <a:buChar char="•"/>
              <a:defRPr/>
            </a:pPr>
            <a:r>
              <a:rPr lang="es-ES_tradnl" sz="1500" dirty="0">
                <a:solidFill>
                  <a:schemeClr val="tx1"/>
                </a:solidFill>
                <a:latin typeface="Arial" panose="020B0604020202020204" pitchFamily="34" charset="0"/>
                <a:cs typeface="Arial" panose="020B0604020202020204" pitchFamily="34" charset="0"/>
              </a:rPr>
              <a:t>Rezago de vivienda en el país; porcentaje de ingresos que los mexicanos destinan a la adquisición o arrendamiento de sus viviendas; porcentaje de individuos que cuentan con títulos de propiedad o contratos de arrendamiento; porcentaje de titularidad de las viviendas por género; disponibilidad de servicios básicos y complementarios; la disponibilidad y calidad de la ubicación de las reservas territoriales para vivienda; la calidad de los materiales de los techos, pisos, muros y de los espacios de las viviendas; la incorporación de ecotecnias relacionadas con el consumo energético en las viviendas; nivel </a:t>
            </a:r>
            <a:r>
              <a:rPr lang="es-ES_tradnl" sz="1500" dirty="0">
                <a:latin typeface="Arial" panose="020B0604020202020204" pitchFamily="34" charset="0"/>
                <a:cs typeface="Arial" panose="020B0604020202020204" pitchFamily="34" charset="0"/>
              </a:rPr>
              <a:t>de satisfacción con la vivienda; nivel de inseguridad percibido en el entorno inmediato a las viviendas; el nivel de satisfacción con el vecindario; entre otros.</a:t>
            </a:r>
            <a:endParaRPr lang="es-MX" sz="1500" dirty="0">
              <a:latin typeface="Arial" panose="020B0604020202020204" pitchFamily="34" charset="0"/>
              <a:cs typeface="Arial" panose="020B0604020202020204" pitchFamily="34" charset="0"/>
            </a:endParaRPr>
          </a:p>
          <a:p>
            <a:pPr marL="342900" indent="-342900" algn="just">
              <a:spcBef>
                <a:spcPts val="600"/>
              </a:spcBef>
              <a:spcAft>
                <a:spcPts val="0"/>
              </a:spcAft>
              <a:buFont typeface="+mj-lt"/>
              <a:buAutoNum type="arabicParenR"/>
              <a:defRPr/>
            </a:pPr>
            <a:r>
              <a:rPr lang="es-MX" sz="1600" dirty="0">
                <a:latin typeface="Arial" panose="020B0604020202020204" pitchFamily="34" charset="0"/>
                <a:ea typeface="Calibri" panose="020F0502020204030204" pitchFamily="34" charset="0"/>
                <a:cs typeface="Arial" panose="020B0604020202020204" pitchFamily="34" charset="0"/>
              </a:rPr>
              <a:t>Sin embargo, </a:t>
            </a:r>
            <a:r>
              <a:rPr lang="es-MX" sz="1600" b="1" dirty="0">
                <a:latin typeface="Arial" panose="020B0604020202020204" pitchFamily="34" charset="0"/>
                <a:ea typeface="Calibri" panose="020F0502020204030204" pitchFamily="34" charset="0"/>
                <a:cs typeface="Arial" panose="020B0604020202020204" pitchFamily="34" charset="0"/>
              </a:rPr>
              <a:t>se identificó una insuficiencia de información para otros elementos del modelo </a:t>
            </a:r>
            <a:r>
              <a:rPr lang="es-MX" sz="1600" dirty="0">
                <a:latin typeface="Arial" panose="020B0604020202020204" pitchFamily="34" charset="0"/>
                <a:ea typeface="Calibri" panose="020F0502020204030204" pitchFamily="34" charset="0"/>
                <a:cs typeface="Arial" panose="020B0604020202020204" pitchFamily="34" charset="0"/>
              </a:rPr>
              <a:t>que sería pertinente que recolecte el actual sistema de información estadística nacional; por ejemplo:</a:t>
            </a:r>
          </a:p>
          <a:p>
            <a:pPr marL="800100" lvl="1" indent="-342900" algn="just">
              <a:spcBef>
                <a:spcPts val="600"/>
              </a:spcBef>
              <a:spcAft>
                <a:spcPts val="600"/>
              </a:spcAft>
              <a:buFont typeface="Arial" panose="020B0604020202020204" pitchFamily="34" charset="0"/>
              <a:buChar char="•"/>
              <a:defRPr/>
            </a:pPr>
            <a:r>
              <a:rPr lang="es-ES_tradnl" sz="1500" dirty="0">
                <a:latin typeface="Arial" panose="020B0604020202020204" pitchFamily="34" charset="0"/>
                <a:cs typeface="Arial" panose="020B0604020202020204" pitchFamily="34" charset="0"/>
              </a:rPr>
              <a:t>Incidencia de discriminación en el acceso a la vivienda; la calidad de la ubicación de las viviendas del país; calidad del diseño de las viviendas incluyendo aspectos como la funcionalidad, la suficiencia de los espacios y otros aspectos relacionados con ambientes saludables; adecuación cultural de las viviendas y los barrios; incorporación de ecotecnias adicionales a las relacionadas con el consumo energético; la incorporación de elementos que den cuenta de la adaptabilidad de las viviendas y los barrios; entre otros. </a:t>
            </a:r>
            <a:endParaRPr lang="es-MX" sz="1500" dirty="0">
              <a:latin typeface="Arial" panose="020B0604020202020204" pitchFamily="34" charset="0"/>
              <a:cs typeface="Arial" panose="020B0604020202020204" pitchFamily="34" charset="0"/>
            </a:endParaRPr>
          </a:p>
          <a:p>
            <a:pPr marL="342900" lvl="1" indent="-342900" algn="just">
              <a:spcBef>
                <a:spcPts val="600"/>
              </a:spcBef>
              <a:spcAft>
                <a:spcPts val="600"/>
              </a:spcAft>
              <a:buFont typeface="+mj-lt"/>
              <a:buAutoNum type="arabicParenR" startAt="5"/>
              <a:defRPr/>
            </a:pPr>
            <a:r>
              <a:rPr lang="es-ES_tradnl" sz="1600" b="1" dirty="0">
                <a:latin typeface="Arial" panose="020B0604020202020204" pitchFamily="34" charset="0"/>
                <a:cs typeface="Arial" panose="020B0604020202020204" pitchFamily="34" charset="0"/>
              </a:rPr>
              <a:t>La información disponible permitió analizar el estado del ejercicio del derecho a la vivienda para distintos grupos poblacionales, para el ámbito rural y el urbano, así como por entidad federativa (en algunos casos a nivel localidad).</a:t>
            </a:r>
          </a:p>
        </p:txBody>
      </p:sp>
      <p:sp>
        <p:nvSpPr>
          <p:cNvPr id="7" name="Rectangle 6">
            <a:extLst>
              <a:ext uri="{FF2B5EF4-FFF2-40B4-BE49-F238E27FC236}">
                <a16:creationId xmlns:a16="http://schemas.microsoft.com/office/drawing/2014/main" id="{46D5DF5F-ADAE-45F0-B844-63195CC5F664}"/>
              </a:ext>
            </a:extLst>
          </p:cNvPr>
          <p:cNvSpPr>
            <a:spLocks/>
          </p:cNvSpPr>
          <p:nvPr/>
        </p:nvSpPr>
        <p:spPr bwMode="auto">
          <a:xfrm>
            <a:off x="165100" y="1132384"/>
            <a:ext cx="12342813"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rPr>
              <a:t>Consideraciones del Diagnóstico del Diagnóstico del Derecho a la Vivienda</a:t>
            </a:r>
          </a:p>
        </p:txBody>
      </p:sp>
    </p:spTree>
    <p:extLst>
      <p:ext uri="{BB962C8B-B14F-4D97-AF65-F5344CB8AC3E}">
        <p14:creationId xmlns:p14="http://schemas.microsoft.com/office/powerpoint/2010/main" val="156769416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7CC38D64-5172-4D79-9520-5E6DCB867F6A}"/>
              </a:ext>
            </a:extLst>
          </p:cNvPr>
          <p:cNvSpPr/>
          <p:nvPr/>
        </p:nvSpPr>
        <p:spPr>
          <a:xfrm>
            <a:off x="597744" y="2068488"/>
            <a:ext cx="11837833" cy="5616922"/>
          </a:xfrm>
          <a:prstGeom prst="rect">
            <a:avLst/>
          </a:prstGeom>
          <a:ln w="38100">
            <a:solidFill>
              <a:srgbClr val="469999"/>
            </a:solidFill>
          </a:ln>
        </p:spPr>
        <p:txBody>
          <a:bodyPr wrap="square">
            <a:spAutoFit/>
          </a:bodyPr>
          <a:lstStyle/>
          <a:p>
            <a:pPr marL="342900" indent="-342900" algn="just">
              <a:spcBef>
                <a:spcPts val="600"/>
              </a:spcBef>
              <a:spcAft>
                <a:spcPts val="0"/>
              </a:spcAft>
              <a:buFont typeface="+mj-lt"/>
              <a:buAutoNum type="arabicParenR" startAt="6"/>
              <a:defRPr/>
            </a:pPr>
            <a:r>
              <a:rPr lang="es-ES_tradnl" sz="1800" dirty="0">
                <a:latin typeface="Arial" panose="020B0604020202020204" pitchFamily="34" charset="0"/>
                <a:cs typeface="Arial" panose="020B0604020202020204" pitchFamily="34" charset="0"/>
              </a:rPr>
              <a:t>De ello se identificaron como </a:t>
            </a:r>
            <a:r>
              <a:rPr lang="es-ES_tradnl" sz="1800" b="1" dirty="0">
                <a:latin typeface="Arial" panose="020B0604020202020204" pitchFamily="34" charset="0"/>
                <a:cs typeface="Arial" panose="020B0604020202020204" pitchFamily="34" charset="0"/>
              </a:rPr>
              <a:t>grupos en situación de vulnerabilidad </a:t>
            </a:r>
            <a:r>
              <a:rPr lang="es-ES_tradnl" sz="1800" dirty="0">
                <a:latin typeface="Arial" panose="020B0604020202020204" pitchFamily="34" charset="0"/>
                <a:cs typeface="Arial" panose="020B0604020202020204" pitchFamily="34" charset="0"/>
              </a:rPr>
              <a:t>en cuanto a su ejercicio del derecho a la vivienda a la </a:t>
            </a:r>
            <a:r>
              <a:rPr lang="es-ES_tradnl" sz="1800" b="1" dirty="0">
                <a:latin typeface="Arial" panose="020B0604020202020204" pitchFamily="34" charset="0"/>
                <a:cs typeface="Arial" panose="020B0604020202020204" pitchFamily="34" charset="0"/>
              </a:rPr>
              <a:t>población indígena, la población rural, así como la población en situación de pobreza</a:t>
            </a:r>
            <a:r>
              <a:rPr lang="es-ES_tradnl" sz="1800" dirty="0">
                <a:latin typeface="Arial" panose="020B0604020202020204" pitchFamily="34" charset="0"/>
                <a:cs typeface="Arial" panose="020B0604020202020204" pitchFamily="34" charset="0"/>
              </a:rPr>
              <a:t>. </a:t>
            </a:r>
          </a:p>
          <a:p>
            <a:pPr marL="342900" indent="-342900" algn="just">
              <a:spcBef>
                <a:spcPts val="600"/>
              </a:spcBef>
              <a:spcAft>
                <a:spcPts val="0"/>
              </a:spcAft>
              <a:buFont typeface="+mj-lt"/>
              <a:buAutoNum type="arabicParenR" startAt="6"/>
              <a:defRPr/>
            </a:pPr>
            <a:r>
              <a:rPr lang="es-ES_tradnl" sz="1800" dirty="0">
                <a:latin typeface="Arial" panose="020B0604020202020204" pitchFamily="34" charset="0"/>
                <a:cs typeface="Arial" panose="020B0604020202020204" pitchFamily="34" charset="0"/>
              </a:rPr>
              <a:t>En términos territoriales</a:t>
            </a:r>
            <a:r>
              <a:rPr lang="es-ES_tradnl" sz="1800" b="1" dirty="0">
                <a:latin typeface="Arial" panose="020B0604020202020204" pitchFamily="34" charset="0"/>
                <a:cs typeface="Arial" panose="020B0604020202020204" pitchFamily="34" charset="0"/>
              </a:rPr>
              <a:t>, la población que habita en</a:t>
            </a:r>
            <a:r>
              <a:rPr lang="es-ES_tradnl" sz="1800" dirty="0">
                <a:latin typeface="Arial" panose="020B0604020202020204" pitchFamily="34" charset="0"/>
                <a:cs typeface="Arial" panose="020B0604020202020204" pitchFamily="34" charset="0"/>
              </a:rPr>
              <a:t> las entidades del sur del país (</a:t>
            </a:r>
            <a:r>
              <a:rPr lang="es-ES_tradnl" sz="1800" b="1" dirty="0">
                <a:latin typeface="Arial" panose="020B0604020202020204" pitchFamily="34" charset="0"/>
                <a:cs typeface="Arial" panose="020B0604020202020204" pitchFamily="34" charset="0"/>
              </a:rPr>
              <a:t>Guerrero, Oaxaca y Chiapas</a:t>
            </a:r>
            <a:r>
              <a:rPr lang="es-ES_tradnl" sz="1800" dirty="0">
                <a:latin typeface="Arial" panose="020B0604020202020204" pitchFamily="34" charset="0"/>
                <a:cs typeface="Arial" panose="020B0604020202020204" pitchFamily="34" charset="0"/>
              </a:rPr>
              <a:t>) presentan los </a:t>
            </a:r>
            <a:r>
              <a:rPr lang="es-ES_tradnl" sz="1800" b="1" dirty="0">
                <a:latin typeface="Arial" panose="020B0604020202020204" pitchFamily="34" charset="0"/>
                <a:cs typeface="Arial" panose="020B0604020202020204" pitchFamily="34" charset="0"/>
              </a:rPr>
              <a:t>mayores rezagos </a:t>
            </a:r>
            <a:r>
              <a:rPr lang="es-ES_tradnl" sz="1800" dirty="0">
                <a:latin typeface="Arial" panose="020B0604020202020204" pitchFamily="34" charset="0"/>
                <a:cs typeface="Arial" panose="020B0604020202020204" pitchFamily="34" charset="0"/>
              </a:rPr>
              <a:t>en prácticamente todos los elementos del derecho analizados.</a:t>
            </a:r>
            <a:endParaRPr lang="es-ES_tradnl" sz="1800" spc="25" dirty="0">
              <a:latin typeface="Arial" panose="020B0604020202020204" pitchFamily="34" charset="0"/>
              <a:ea typeface="Calibri" panose="020F0502020204030204" pitchFamily="34" charset="0"/>
              <a:cs typeface="Arial" panose="020B0604020202020204" pitchFamily="34" charset="0"/>
            </a:endParaRPr>
          </a:p>
          <a:p>
            <a:pPr marL="342900" indent="-342900" algn="just">
              <a:spcBef>
                <a:spcPts val="600"/>
              </a:spcBef>
              <a:spcAft>
                <a:spcPts val="600"/>
              </a:spcAft>
              <a:buFont typeface="+mj-lt"/>
              <a:buAutoNum type="arabicParenR" startAt="6"/>
              <a:defRPr/>
            </a:pPr>
            <a:r>
              <a:rPr lang="es-ES_tradnl" sz="1800" spc="25" dirty="0">
                <a:latin typeface="Arial" panose="020B0604020202020204" pitchFamily="34" charset="0"/>
                <a:ea typeface="Calibri" panose="020F0502020204030204" pitchFamily="34" charset="0"/>
                <a:cs typeface="Arial" panose="020B0604020202020204" pitchFamily="34" charset="0"/>
              </a:rPr>
              <a:t>En términos generales, el diagnóstico dio cuenta que:</a:t>
            </a:r>
          </a:p>
          <a:p>
            <a:pPr marL="800100" lvl="1" indent="-342900" algn="just">
              <a:spcBef>
                <a:spcPts val="600"/>
              </a:spcBef>
              <a:spcAft>
                <a:spcPts val="0"/>
              </a:spcAft>
              <a:buFont typeface="Arial" panose="020B0604020202020204" pitchFamily="34" charset="0"/>
              <a:buChar char="•"/>
              <a:defRPr/>
            </a:pPr>
            <a:r>
              <a:rPr lang="es-ES_tradnl" sz="1600" b="1" spc="25" dirty="0">
                <a:latin typeface="Arial" panose="020B0604020202020204" pitchFamily="34" charset="0"/>
                <a:ea typeface="Calibri" panose="020F0502020204030204" pitchFamily="34" charset="0"/>
                <a:cs typeface="Arial" panose="020B0604020202020204" pitchFamily="34" charset="0"/>
              </a:rPr>
              <a:t>El acceso a la vivienda es un problema preponderante en México</a:t>
            </a:r>
            <a:r>
              <a:rPr lang="es-ES_tradnl" sz="1600" spc="25" dirty="0">
                <a:latin typeface="Arial" panose="020B0604020202020204" pitchFamily="34" charset="0"/>
                <a:ea typeface="Calibri" panose="020F0502020204030204" pitchFamily="34" charset="0"/>
                <a:cs typeface="Arial" panose="020B0604020202020204" pitchFamily="34" charset="0"/>
              </a:rPr>
              <a:t>. Los resultados de este diagnóstico muestran que no se está solucionando el problema pese a los esfuerzos realizados mediante acciones gubernamentales. </a:t>
            </a:r>
          </a:p>
          <a:p>
            <a:pPr marL="800100" lvl="1" indent="-342900" algn="just">
              <a:spcBef>
                <a:spcPts val="600"/>
              </a:spcBef>
              <a:spcAft>
                <a:spcPts val="0"/>
              </a:spcAft>
              <a:buFont typeface="Arial" panose="020B0604020202020204" pitchFamily="34" charset="0"/>
              <a:buChar char="•"/>
              <a:defRPr/>
            </a:pPr>
            <a:r>
              <a:rPr lang="es-ES_tradnl" sz="1600" spc="25" dirty="0">
                <a:latin typeface="Arial" panose="020B0604020202020204" pitchFamily="34" charset="0"/>
                <a:ea typeface="Calibri" panose="020F0502020204030204" pitchFamily="34" charset="0"/>
                <a:cs typeface="Arial" panose="020B0604020202020204" pitchFamily="34" charset="0"/>
              </a:rPr>
              <a:t>Respecto de la </a:t>
            </a:r>
            <a:r>
              <a:rPr lang="es-ES_tradnl" sz="1600" b="1" spc="25" dirty="0">
                <a:latin typeface="Arial" panose="020B0604020202020204" pitchFamily="34" charset="0"/>
                <a:ea typeface="Calibri" panose="020F0502020204030204" pitchFamily="34" charset="0"/>
                <a:cs typeface="Arial" panose="020B0604020202020204" pitchFamily="34" charset="0"/>
              </a:rPr>
              <a:t>disponibilidad de infraestructura básica y complementaria*</a:t>
            </a:r>
            <a:r>
              <a:rPr lang="es-ES_tradnl" sz="1600" spc="25" dirty="0">
                <a:latin typeface="Arial" panose="020B0604020202020204" pitchFamily="34" charset="0"/>
                <a:ea typeface="Calibri" panose="020F0502020204030204" pitchFamily="34" charset="0"/>
                <a:cs typeface="Arial" panose="020B0604020202020204" pitchFamily="34" charset="0"/>
              </a:rPr>
              <a:t>, se identificó una </a:t>
            </a:r>
            <a:r>
              <a:rPr lang="es-ES_tradnl" sz="1600" b="1" spc="25" dirty="0">
                <a:latin typeface="Arial" panose="020B0604020202020204" pitchFamily="34" charset="0"/>
                <a:ea typeface="Calibri" panose="020F0502020204030204" pitchFamily="34" charset="0"/>
                <a:cs typeface="Arial" panose="020B0604020202020204" pitchFamily="34" charset="0"/>
              </a:rPr>
              <a:t>desigualdad territorial y mayores carencias en comunidades indígenas</a:t>
            </a:r>
            <a:r>
              <a:rPr lang="es-ES_tradnl" sz="1600" spc="25" dirty="0">
                <a:latin typeface="Arial" panose="020B0604020202020204" pitchFamily="34" charset="0"/>
                <a:ea typeface="Calibri" panose="020F0502020204030204" pitchFamily="34" charset="0"/>
                <a:cs typeface="Arial" panose="020B0604020202020204" pitchFamily="34" charset="0"/>
              </a:rPr>
              <a:t> que no está siendo atendida de manera adecuada.</a:t>
            </a:r>
          </a:p>
          <a:p>
            <a:pPr marL="800100" lvl="1" indent="-342900" algn="just">
              <a:spcBef>
                <a:spcPts val="600"/>
              </a:spcBef>
              <a:spcAft>
                <a:spcPts val="0"/>
              </a:spcAft>
              <a:buFont typeface="Arial" panose="020B0604020202020204" pitchFamily="34" charset="0"/>
              <a:buChar char="•"/>
              <a:defRPr/>
            </a:pPr>
            <a:r>
              <a:rPr lang="es-MX" sz="1600" spc="25" dirty="0">
                <a:latin typeface="Arial" panose="020B0604020202020204" pitchFamily="34" charset="0"/>
                <a:ea typeface="Calibri" panose="020F0502020204030204" pitchFamily="34" charset="0"/>
                <a:cs typeface="Arial" panose="020B0604020202020204" pitchFamily="34" charset="0"/>
              </a:rPr>
              <a:t>Si bien el Enfoque Basado en Derechos (EBD) y los planteamientos de la ONU respecto de la vivienda adecuada enfatizan </a:t>
            </a:r>
            <a:r>
              <a:rPr lang="es-MX" sz="1600" b="1" spc="25" dirty="0">
                <a:latin typeface="Arial" panose="020B0604020202020204" pitchFamily="34" charset="0"/>
                <a:ea typeface="Calibri" panose="020F0502020204030204" pitchFamily="34" charset="0"/>
                <a:cs typeface="Arial" panose="020B0604020202020204" pitchFamily="34" charset="0"/>
              </a:rPr>
              <a:t>la seguridad en la tenencia como un elemento fundamental para el disfrute del derecho</a:t>
            </a:r>
            <a:r>
              <a:rPr lang="es-MX" sz="1600" spc="25" dirty="0">
                <a:latin typeface="Arial" panose="020B0604020202020204" pitchFamily="34" charset="0"/>
                <a:ea typeface="Calibri" panose="020F0502020204030204" pitchFamily="34" charset="0"/>
                <a:cs typeface="Arial" panose="020B0604020202020204" pitchFamily="34" charset="0"/>
              </a:rPr>
              <a:t>, se encontró que </a:t>
            </a:r>
            <a:r>
              <a:rPr lang="es-MX" sz="1600" b="1" spc="25" dirty="0">
                <a:latin typeface="Arial" panose="020B0604020202020204" pitchFamily="34" charset="0"/>
                <a:ea typeface="Calibri" panose="020F0502020204030204" pitchFamily="34" charset="0"/>
                <a:cs typeface="Arial" panose="020B0604020202020204" pitchFamily="34" charset="0"/>
              </a:rPr>
              <a:t>en el país existen dificultades por solventar al respecto</a:t>
            </a:r>
            <a:r>
              <a:rPr lang="es-MX" sz="1600" spc="25" dirty="0">
                <a:latin typeface="Arial" panose="020B0604020202020204" pitchFamily="34" charset="0"/>
                <a:ea typeface="Calibri" panose="020F0502020204030204" pitchFamily="34" charset="0"/>
                <a:cs typeface="Arial" panose="020B0604020202020204" pitchFamily="34" charset="0"/>
              </a:rPr>
              <a:t>.</a:t>
            </a:r>
          </a:p>
          <a:p>
            <a:pPr marL="800100" lvl="1" indent="-342900" algn="just">
              <a:spcBef>
                <a:spcPts val="600"/>
              </a:spcBef>
              <a:spcAft>
                <a:spcPts val="0"/>
              </a:spcAft>
              <a:buFont typeface="Arial" panose="020B0604020202020204" pitchFamily="34" charset="0"/>
              <a:buChar char="•"/>
              <a:defRPr/>
            </a:pPr>
            <a:r>
              <a:rPr lang="es-ES_tradnl" sz="1600" spc="25" dirty="0">
                <a:latin typeface="Arial" panose="020B0604020202020204" pitchFamily="34" charset="0"/>
                <a:ea typeface="Calibri" panose="020F0502020204030204" pitchFamily="34" charset="0"/>
                <a:cs typeface="Arial" panose="020B0604020202020204" pitchFamily="34" charset="0"/>
              </a:rPr>
              <a:t>La </a:t>
            </a:r>
            <a:r>
              <a:rPr lang="es-ES_tradnl" sz="1600" b="1" spc="25" dirty="0">
                <a:latin typeface="Arial" panose="020B0604020202020204" pitchFamily="34" charset="0"/>
                <a:ea typeface="Calibri" panose="020F0502020204030204" pitchFamily="34" charset="0"/>
                <a:cs typeface="Arial" panose="020B0604020202020204" pitchFamily="34" charset="0"/>
              </a:rPr>
              <a:t>calidad comunitaria </a:t>
            </a:r>
            <a:r>
              <a:rPr lang="es-ES_tradnl" sz="1600" spc="25" dirty="0">
                <a:latin typeface="Arial" panose="020B0604020202020204" pitchFamily="34" charset="0"/>
                <a:ea typeface="Calibri" panose="020F0502020204030204" pitchFamily="34" charset="0"/>
                <a:cs typeface="Arial" panose="020B0604020202020204" pitchFamily="34" charset="0"/>
              </a:rPr>
              <a:t>(definida en este estudio a partir de elementos asociados con las relaciones vecinales, la percepción de seguridad en el barrio y la satisfacción con el vecindario) parece ir </a:t>
            </a:r>
            <a:r>
              <a:rPr lang="es-ES_tradnl" sz="1600" b="1" spc="25" dirty="0">
                <a:latin typeface="Arial" panose="020B0604020202020204" pitchFamily="34" charset="0"/>
                <a:ea typeface="Calibri" panose="020F0502020204030204" pitchFamily="34" charset="0"/>
                <a:cs typeface="Arial" panose="020B0604020202020204" pitchFamily="34" charset="0"/>
              </a:rPr>
              <a:t>en detrimento en las entidades más urbanizadas</a:t>
            </a:r>
            <a:r>
              <a:rPr lang="es-ES_tradnl" sz="1600" spc="25" dirty="0">
                <a:latin typeface="Arial" panose="020B0604020202020204" pitchFamily="34" charset="0"/>
                <a:ea typeface="Calibri" panose="020F0502020204030204" pitchFamily="34" charset="0"/>
                <a:cs typeface="Arial" panose="020B0604020202020204" pitchFamily="34" charset="0"/>
              </a:rPr>
              <a:t> y con una tendencia a la tipología de vivienda en departamento.</a:t>
            </a:r>
            <a:endParaRPr lang="es-MX" sz="1600" dirty="0">
              <a:latin typeface="Arial" panose="020B0604020202020204" pitchFamily="34" charset="0"/>
              <a:ea typeface="Calibri" panose="020F0502020204030204" pitchFamily="34" charset="0"/>
              <a:cs typeface="Arial" panose="020B0604020202020204" pitchFamily="34" charset="0"/>
            </a:endParaRPr>
          </a:p>
          <a:p>
            <a:pPr marL="800100" lvl="1" indent="-342900" algn="just">
              <a:spcBef>
                <a:spcPts val="600"/>
              </a:spcBef>
              <a:spcAft>
                <a:spcPts val="0"/>
              </a:spcAft>
              <a:buFont typeface="Arial" panose="020B0604020202020204" pitchFamily="34" charset="0"/>
              <a:buChar char="•"/>
              <a:defRPr/>
            </a:pPr>
            <a:r>
              <a:rPr lang="es-MX" sz="1600" spc="25" dirty="0">
                <a:latin typeface="Arial" panose="020B0604020202020204" pitchFamily="34" charset="0"/>
                <a:ea typeface="Calibri" panose="020F0502020204030204" pitchFamily="34" charset="0"/>
                <a:cs typeface="Arial" panose="020B0604020202020204" pitchFamily="34" charset="0"/>
              </a:rPr>
              <a:t>Se deberá situar a los individuos y su bienestar, y a la vivienda como parte de un sistema más amplio y ligada a la planeación urbana como aspectos centrales; de manera que </a:t>
            </a:r>
            <a:r>
              <a:rPr lang="es-MX" sz="1600" b="1" spc="25" dirty="0">
                <a:latin typeface="Arial" panose="020B0604020202020204" pitchFamily="34" charset="0"/>
                <a:ea typeface="Calibri" panose="020F0502020204030204" pitchFamily="34" charset="0"/>
                <a:cs typeface="Arial" panose="020B0604020202020204" pitchFamily="34" charset="0"/>
              </a:rPr>
              <a:t>al producir vivienda se tenga la concepción de producir ciudad en su sentido amplio e incluyente</a:t>
            </a:r>
            <a:r>
              <a:rPr lang="es-MX" sz="1600" spc="25" dirty="0">
                <a:latin typeface="Arial" panose="020B0604020202020204" pitchFamily="34" charset="0"/>
                <a:ea typeface="Calibri" panose="020F0502020204030204" pitchFamily="34" charset="0"/>
                <a:cs typeface="Arial" panose="020B0604020202020204" pitchFamily="34" charset="0"/>
              </a:rPr>
              <a:t>.</a:t>
            </a:r>
          </a:p>
          <a:p>
            <a:pPr marL="342900" lvl="1" indent="-342900" algn="just">
              <a:spcBef>
                <a:spcPts val="600"/>
              </a:spcBef>
              <a:spcAft>
                <a:spcPts val="0"/>
              </a:spcAft>
              <a:buFont typeface="+mj-lt"/>
              <a:buAutoNum type="arabicParenR" startAt="9"/>
              <a:defRPr/>
            </a:pPr>
            <a:r>
              <a:rPr lang="es-MX" sz="1800" spc="25" dirty="0">
                <a:solidFill>
                  <a:schemeClr val="tx1"/>
                </a:solidFill>
                <a:latin typeface="Arial" panose="020B0604020202020204" pitchFamily="34" charset="0"/>
                <a:ea typeface="Calibri" panose="020F0502020204030204" pitchFamily="34" charset="0"/>
                <a:cs typeface="Arial" panose="020B0604020202020204" pitchFamily="34" charset="0"/>
              </a:rPr>
              <a:t>Como resultado del diagnóstico se identificaron 5 retos para el cumplimiento del ejercicio del derecho.</a:t>
            </a:r>
          </a:p>
        </p:txBody>
      </p:sp>
      <p:sp>
        <p:nvSpPr>
          <p:cNvPr id="7" name="Rectangle 6">
            <a:extLst>
              <a:ext uri="{FF2B5EF4-FFF2-40B4-BE49-F238E27FC236}">
                <a16:creationId xmlns:a16="http://schemas.microsoft.com/office/drawing/2014/main" id="{46D5DF5F-ADAE-45F0-B844-63195CC5F664}"/>
              </a:ext>
            </a:extLst>
          </p:cNvPr>
          <p:cNvSpPr>
            <a:spLocks/>
          </p:cNvSpPr>
          <p:nvPr/>
        </p:nvSpPr>
        <p:spPr bwMode="auto">
          <a:xfrm>
            <a:off x="165100" y="916360"/>
            <a:ext cx="12342813"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rPr>
              <a:t>Consideraciones del Diagnóstico del Diagnóstico del Derecho a la Vivienda</a:t>
            </a:r>
          </a:p>
        </p:txBody>
      </p:sp>
      <p:sp>
        <p:nvSpPr>
          <p:cNvPr id="8" name="CuadroTexto 7"/>
          <p:cNvSpPr txBox="1"/>
          <p:nvPr/>
        </p:nvSpPr>
        <p:spPr>
          <a:xfrm>
            <a:off x="165100" y="9125272"/>
            <a:ext cx="12529988" cy="646331"/>
          </a:xfrm>
          <a:prstGeom prst="rect">
            <a:avLst/>
          </a:prstGeom>
          <a:noFill/>
        </p:spPr>
        <p:txBody>
          <a:bodyPr wrap="square" rtlCol="0">
            <a:spAutoFit/>
          </a:bodyPr>
          <a:lstStyle/>
          <a:p>
            <a:r>
              <a:rPr lang="es-MX" sz="1200" dirty="0">
                <a:solidFill>
                  <a:schemeClr val="bg1"/>
                </a:solidFill>
                <a:latin typeface="Arial" panose="020B0604020202020204" pitchFamily="34" charset="0"/>
                <a:cs typeface="Arial" panose="020B0604020202020204" pitchFamily="34" charset="0"/>
              </a:rPr>
              <a:t>* Se refiere a la infraestructura para la provisión de agua potable, drenaje sanitario, electricidad (servicios básicos); recolección de basura; alumbrado; pavimento; áreas verdes; combustible de uso cotidiano; servicios de comunicaciones (servicios complementarios) (CONEVAL, 2018).</a:t>
            </a:r>
          </a:p>
          <a:p>
            <a:endParaRPr lang="es-MX" sz="1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0704894"/>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0DFEF330-4A4A-4D96-B5B0-7048F5943E56}"/>
              </a:ext>
            </a:extLst>
          </p:cNvPr>
          <p:cNvSpPr>
            <a:spLocks/>
          </p:cNvSpPr>
          <p:nvPr/>
        </p:nvSpPr>
        <p:spPr bwMode="auto">
          <a:xfrm>
            <a:off x="36512" y="9073424"/>
            <a:ext cx="12968288" cy="2872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1200" dirty="0">
                <a:solidFill>
                  <a:srgbClr val="FFFFFF"/>
                </a:solidFill>
                <a:latin typeface="Arial" panose="020B0604020202020204" pitchFamily="34" charset="0"/>
                <a:cs typeface="Arial" panose="020B0604020202020204" pitchFamily="34" charset="0"/>
                <a:sym typeface="Arial" panose="020B0604020202020204" pitchFamily="34" charset="0"/>
              </a:rPr>
              <a:t>*Se señalan sólo los instrumentos normativos más relevantes; el derecho a la vivienda está plasmado también en otros documentos como son la Ley de Vivienda, por ejemplo. </a:t>
            </a:r>
          </a:p>
        </p:txBody>
      </p:sp>
      <p:sp>
        <p:nvSpPr>
          <p:cNvPr id="3" name="Rectángulo 2">
            <a:extLst>
              <a:ext uri="{FF2B5EF4-FFF2-40B4-BE49-F238E27FC236}">
                <a16:creationId xmlns:a16="http://schemas.microsoft.com/office/drawing/2014/main" id="{8128BF76-7385-40B9-9937-3D4F2B5E0C21}"/>
              </a:ext>
            </a:extLst>
          </p:cNvPr>
          <p:cNvSpPr/>
          <p:nvPr/>
        </p:nvSpPr>
        <p:spPr>
          <a:xfrm>
            <a:off x="429552" y="988368"/>
            <a:ext cx="12267480" cy="2601124"/>
          </a:xfrm>
          <a:prstGeom prst="rect">
            <a:avLst/>
          </a:prstGeom>
          <a:noFill/>
          <a:ln>
            <a:noFill/>
          </a:ln>
        </p:spPr>
      </p:sp>
      <p:sp>
        <p:nvSpPr>
          <p:cNvPr id="4" name="Forma libre: forma 3">
            <a:extLst>
              <a:ext uri="{FF2B5EF4-FFF2-40B4-BE49-F238E27FC236}">
                <a16:creationId xmlns:a16="http://schemas.microsoft.com/office/drawing/2014/main" id="{D7E4C911-AC91-43E8-AB6D-22E357EC8952}"/>
              </a:ext>
            </a:extLst>
          </p:cNvPr>
          <p:cNvSpPr/>
          <p:nvPr/>
        </p:nvSpPr>
        <p:spPr>
          <a:xfrm>
            <a:off x="434502" y="989378"/>
            <a:ext cx="12257579" cy="678222"/>
          </a:xfrm>
          <a:custGeom>
            <a:avLst/>
            <a:gdLst>
              <a:gd name="connsiteX0" fmla="*/ 0 w 12257579"/>
              <a:gd name="connsiteY0" fmla="*/ 67822 h 678222"/>
              <a:gd name="connsiteX1" fmla="*/ 67822 w 12257579"/>
              <a:gd name="connsiteY1" fmla="*/ 0 h 678222"/>
              <a:gd name="connsiteX2" fmla="*/ 12189757 w 12257579"/>
              <a:gd name="connsiteY2" fmla="*/ 0 h 678222"/>
              <a:gd name="connsiteX3" fmla="*/ 12257579 w 12257579"/>
              <a:gd name="connsiteY3" fmla="*/ 67822 h 678222"/>
              <a:gd name="connsiteX4" fmla="*/ 12257579 w 12257579"/>
              <a:gd name="connsiteY4" fmla="*/ 610400 h 678222"/>
              <a:gd name="connsiteX5" fmla="*/ 12189757 w 12257579"/>
              <a:gd name="connsiteY5" fmla="*/ 678222 h 678222"/>
              <a:gd name="connsiteX6" fmla="*/ 67822 w 12257579"/>
              <a:gd name="connsiteY6" fmla="*/ 678222 h 678222"/>
              <a:gd name="connsiteX7" fmla="*/ 0 w 12257579"/>
              <a:gd name="connsiteY7" fmla="*/ 610400 h 678222"/>
              <a:gd name="connsiteX8" fmla="*/ 0 w 12257579"/>
              <a:gd name="connsiteY8" fmla="*/ 67822 h 678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57579" h="678222">
                <a:moveTo>
                  <a:pt x="0" y="67822"/>
                </a:moveTo>
                <a:cubicBezTo>
                  <a:pt x="0" y="30365"/>
                  <a:pt x="30365" y="0"/>
                  <a:pt x="67822" y="0"/>
                </a:cubicBezTo>
                <a:lnTo>
                  <a:pt x="12189757" y="0"/>
                </a:lnTo>
                <a:cubicBezTo>
                  <a:pt x="12227214" y="0"/>
                  <a:pt x="12257579" y="30365"/>
                  <a:pt x="12257579" y="67822"/>
                </a:cubicBezTo>
                <a:lnTo>
                  <a:pt x="12257579" y="610400"/>
                </a:lnTo>
                <a:cubicBezTo>
                  <a:pt x="12257579" y="647857"/>
                  <a:pt x="12227214" y="678222"/>
                  <a:pt x="12189757" y="678222"/>
                </a:cubicBezTo>
                <a:lnTo>
                  <a:pt x="67822" y="678222"/>
                </a:lnTo>
                <a:cubicBezTo>
                  <a:pt x="30365" y="678222"/>
                  <a:pt x="0" y="647857"/>
                  <a:pt x="0" y="610400"/>
                </a:cubicBezTo>
                <a:lnTo>
                  <a:pt x="0" y="67822"/>
                </a:lnTo>
                <a:close/>
              </a:path>
            </a:pathLst>
          </a:custGeom>
          <a:no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72264" tIns="172264" rIns="172264" bIns="172264" numCol="1" spcCol="1270" anchor="ctr" anchorCtr="0">
            <a:noAutofit/>
          </a:bodyPr>
          <a:lstStyle/>
          <a:p>
            <a:pPr marL="0" lvl="0" indent="0" algn="ctr" defTabSz="1778000">
              <a:lnSpc>
                <a:spcPct val="90000"/>
              </a:lnSpc>
              <a:spcBef>
                <a:spcPct val="0"/>
              </a:spcBef>
              <a:spcAft>
                <a:spcPct val="35000"/>
              </a:spcAft>
              <a:buNone/>
            </a:pPr>
            <a:endParaRPr lang="es-MX" sz="4000" kern="1200" dirty="0">
              <a:latin typeface="Arial" panose="020B0604020202020204" pitchFamily="34" charset="0"/>
              <a:cs typeface="Arial" panose="020B0604020202020204" pitchFamily="34" charset="0"/>
            </a:endParaRPr>
          </a:p>
        </p:txBody>
      </p:sp>
      <p:sp>
        <p:nvSpPr>
          <p:cNvPr id="18" name="Forma libre: forma 17">
            <a:extLst>
              <a:ext uri="{FF2B5EF4-FFF2-40B4-BE49-F238E27FC236}">
                <a16:creationId xmlns:a16="http://schemas.microsoft.com/office/drawing/2014/main" id="{6838F53B-D15A-4D24-9B1A-5B2E3E100372}"/>
              </a:ext>
            </a:extLst>
          </p:cNvPr>
          <p:cNvSpPr/>
          <p:nvPr/>
        </p:nvSpPr>
        <p:spPr>
          <a:xfrm>
            <a:off x="492680" y="1843771"/>
            <a:ext cx="5993962" cy="561369"/>
          </a:xfrm>
          <a:custGeom>
            <a:avLst/>
            <a:gdLst>
              <a:gd name="connsiteX0" fmla="*/ 0 w 5993962"/>
              <a:gd name="connsiteY0" fmla="*/ 76313 h 763129"/>
              <a:gd name="connsiteX1" fmla="*/ 76313 w 5993962"/>
              <a:gd name="connsiteY1" fmla="*/ 0 h 763129"/>
              <a:gd name="connsiteX2" fmla="*/ 5917649 w 5993962"/>
              <a:gd name="connsiteY2" fmla="*/ 0 h 763129"/>
              <a:gd name="connsiteX3" fmla="*/ 5993962 w 5993962"/>
              <a:gd name="connsiteY3" fmla="*/ 76313 h 763129"/>
              <a:gd name="connsiteX4" fmla="*/ 5993962 w 5993962"/>
              <a:gd name="connsiteY4" fmla="*/ 686816 h 763129"/>
              <a:gd name="connsiteX5" fmla="*/ 5917649 w 5993962"/>
              <a:gd name="connsiteY5" fmla="*/ 763129 h 763129"/>
              <a:gd name="connsiteX6" fmla="*/ 76313 w 5993962"/>
              <a:gd name="connsiteY6" fmla="*/ 763129 h 763129"/>
              <a:gd name="connsiteX7" fmla="*/ 0 w 5993962"/>
              <a:gd name="connsiteY7" fmla="*/ 686816 h 763129"/>
              <a:gd name="connsiteX8" fmla="*/ 0 w 5993962"/>
              <a:gd name="connsiteY8" fmla="*/ 76313 h 763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93962" h="763129">
                <a:moveTo>
                  <a:pt x="0" y="76313"/>
                </a:moveTo>
                <a:cubicBezTo>
                  <a:pt x="0" y="34166"/>
                  <a:pt x="34166" y="0"/>
                  <a:pt x="76313" y="0"/>
                </a:cubicBezTo>
                <a:lnTo>
                  <a:pt x="5917649" y="0"/>
                </a:lnTo>
                <a:cubicBezTo>
                  <a:pt x="5959796" y="0"/>
                  <a:pt x="5993962" y="34166"/>
                  <a:pt x="5993962" y="76313"/>
                </a:cubicBezTo>
                <a:lnTo>
                  <a:pt x="5993962" y="686816"/>
                </a:lnTo>
                <a:cubicBezTo>
                  <a:pt x="5993962" y="728963"/>
                  <a:pt x="5959796" y="763129"/>
                  <a:pt x="5917649" y="763129"/>
                </a:cubicBezTo>
                <a:lnTo>
                  <a:pt x="76313" y="763129"/>
                </a:lnTo>
                <a:cubicBezTo>
                  <a:pt x="34166" y="763129"/>
                  <a:pt x="0" y="728963"/>
                  <a:pt x="0" y="686816"/>
                </a:cubicBezTo>
                <a:lnTo>
                  <a:pt x="0" y="76313"/>
                </a:lnTo>
                <a:close/>
              </a:path>
            </a:pathLst>
          </a:custGeom>
          <a:solidFill>
            <a:srgbClr val="469999"/>
          </a:solidFill>
          <a:ln>
            <a:solidFill>
              <a:schemeClr val="bg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74751" tIns="174751" rIns="174751" bIns="174751" numCol="1" spcCol="1270" anchor="ctr" anchorCtr="0">
            <a:noAutofit/>
          </a:bodyPr>
          <a:lstStyle/>
          <a:p>
            <a:pPr marL="0" lvl="0" indent="0" algn="ctr" defTabSz="1778000">
              <a:lnSpc>
                <a:spcPct val="90000"/>
              </a:lnSpc>
              <a:spcBef>
                <a:spcPct val="0"/>
              </a:spcBef>
              <a:spcAft>
                <a:spcPct val="35000"/>
              </a:spcAft>
              <a:buNone/>
            </a:pPr>
            <a:r>
              <a:rPr lang="es-MX" sz="4000" kern="1200" dirty="0">
                <a:latin typeface="Arial" panose="020B0604020202020204" pitchFamily="34" charset="0"/>
                <a:cs typeface="Arial" panose="020B0604020202020204" pitchFamily="34" charset="0"/>
              </a:rPr>
              <a:t>Internacional</a:t>
            </a:r>
          </a:p>
        </p:txBody>
      </p:sp>
      <p:sp>
        <p:nvSpPr>
          <p:cNvPr id="19" name="Forma libre: forma 18">
            <a:extLst>
              <a:ext uri="{FF2B5EF4-FFF2-40B4-BE49-F238E27FC236}">
                <a16:creationId xmlns:a16="http://schemas.microsoft.com/office/drawing/2014/main" id="{CE0443D3-AB22-4029-9A74-D5EEBB34E18D}"/>
              </a:ext>
            </a:extLst>
          </p:cNvPr>
          <p:cNvSpPr/>
          <p:nvPr/>
        </p:nvSpPr>
        <p:spPr>
          <a:xfrm>
            <a:off x="470098" y="2493122"/>
            <a:ext cx="2912484" cy="933128"/>
          </a:xfrm>
          <a:custGeom>
            <a:avLst/>
            <a:gdLst>
              <a:gd name="connsiteX0" fmla="*/ 0 w 2912484"/>
              <a:gd name="connsiteY0" fmla="*/ 79950 h 799502"/>
              <a:gd name="connsiteX1" fmla="*/ 79950 w 2912484"/>
              <a:gd name="connsiteY1" fmla="*/ 0 h 799502"/>
              <a:gd name="connsiteX2" fmla="*/ 2832534 w 2912484"/>
              <a:gd name="connsiteY2" fmla="*/ 0 h 799502"/>
              <a:gd name="connsiteX3" fmla="*/ 2912484 w 2912484"/>
              <a:gd name="connsiteY3" fmla="*/ 79950 h 799502"/>
              <a:gd name="connsiteX4" fmla="*/ 2912484 w 2912484"/>
              <a:gd name="connsiteY4" fmla="*/ 719552 h 799502"/>
              <a:gd name="connsiteX5" fmla="*/ 2832534 w 2912484"/>
              <a:gd name="connsiteY5" fmla="*/ 799502 h 799502"/>
              <a:gd name="connsiteX6" fmla="*/ 79950 w 2912484"/>
              <a:gd name="connsiteY6" fmla="*/ 799502 h 799502"/>
              <a:gd name="connsiteX7" fmla="*/ 0 w 2912484"/>
              <a:gd name="connsiteY7" fmla="*/ 719552 h 799502"/>
              <a:gd name="connsiteX8" fmla="*/ 0 w 2912484"/>
              <a:gd name="connsiteY8" fmla="*/ 79950 h 79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12484" h="799502">
                <a:moveTo>
                  <a:pt x="0" y="79950"/>
                </a:moveTo>
                <a:cubicBezTo>
                  <a:pt x="0" y="35795"/>
                  <a:pt x="35795" y="0"/>
                  <a:pt x="79950" y="0"/>
                </a:cubicBezTo>
                <a:lnTo>
                  <a:pt x="2832534" y="0"/>
                </a:lnTo>
                <a:cubicBezTo>
                  <a:pt x="2876689" y="0"/>
                  <a:pt x="2912484" y="35795"/>
                  <a:pt x="2912484" y="79950"/>
                </a:cubicBezTo>
                <a:lnTo>
                  <a:pt x="2912484" y="719552"/>
                </a:lnTo>
                <a:cubicBezTo>
                  <a:pt x="2912484" y="763707"/>
                  <a:pt x="2876689" y="799502"/>
                  <a:pt x="2832534" y="799502"/>
                </a:cubicBezTo>
                <a:lnTo>
                  <a:pt x="79950" y="799502"/>
                </a:lnTo>
                <a:cubicBezTo>
                  <a:pt x="35795" y="799502"/>
                  <a:pt x="0" y="763707"/>
                  <a:pt x="0" y="719552"/>
                </a:cubicBezTo>
                <a:lnTo>
                  <a:pt x="0" y="79950"/>
                </a:lnTo>
                <a:close/>
              </a:path>
            </a:pathLst>
          </a:custGeom>
          <a:solidFill>
            <a:srgbClr val="B4DEDD"/>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4377" tIns="84377" rIns="84377" bIns="84377"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Declaración Universal de los Derechos Humanos.</a:t>
            </a:r>
          </a:p>
        </p:txBody>
      </p:sp>
      <p:sp>
        <p:nvSpPr>
          <p:cNvPr id="20" name="Forma libre: forma 19">
            <a:extLst>
              <a:ext uri="{FF2B5EF4-FFF2-40B4-BE49-F238E27FC236}">
                <a16:creationId xmlns:a16="http://schemas.microsoft.com/office/drawing/2014/main" id="{45E08799-0B1C-41AB-BE5B-E0C69848E51F}"/>
              </a:ext>
            </a:extLst>
          </p:cNvPr>
          <p:cNvSpPr/>
          <p:nvPr/>
        </p:nvSpPr>
        <p:spPr>
          <a:xfrm>
            <a:off x="3504311" y="2493122"/>
            <a:ext cx="2912484" cy="933128"/>
          </a:xfrm>
          <a:custGeom>
            <a:avLst/>
            <a:gdLst>
              <a:gd name="connsiteX0" fmla="*/ 0 w 2912484"/>
              <a:gd name="connsiteY0" fmla="*/ 79950 h 799502"/>
              <a:gd name="connsiteX1" fmla="*/ 79950 w 2912484"/>
              <a:gd name="connsiteY1" fmla="*/ 0 h 799502"/>
              <a:gd name="connsiteX2" fmla="*/ 2832534 w 2912484"/>
              <a:gd name="connsiteY2" fmla="*/ 0 h 799502"/>
              <a:gd name="connsiteX3" fmla="*/ 2912484 w 2912484"/>
              <a:gd name="connsiteY3" fmla="*/ 79950 h 799502"/>
              <a:gd name="connsiteX4" fmla="*/ 2912484 w 2912484"/>
              <a:gd name="connsiteY4" fmla="*/ 719552 h 799502"/>
              <a:gd name="connsiteX5" fmla="*/ 2832534 w 2912484"/>
              <a:gd name="connsiteY5" fmla="*/ 799502 h 799502"/>
              <a:gd name="connsiteX6" fmla="*/ 79950 w 2912484"/>
              <a:gd name="connsiteY6" fmla="*/ 799502 h 799502"/>
              <a:gd name="connsiteX7" fmla="*/ 0 w 2912484"/>
              <a:gd name="connsiteY7" fmla="*/ 719552 h 799502"/>
              <a:gd name="connsiteX8" fmla="*/ 0 w 2912484"/>
              <a:gd name="connsiteY8" fmla="*/ 79950 h 79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12484" h="799502">
                <a:moveTo>
                  <a:pt x="0" y="79950"/>
                </a:moveTo>
                <a:cubicBezTo>
                  <a:pt x="0" y="35795"/>
                  <a:pt x="35795" y="0"/>
                  <a:pt x="79950" y="0"/>
                </a:cubicBezTo>
                <a:lnTo>
                  <a:pt x="2832534" y="0"/>
                </a:lnTo>
                <a:cubicBezTo>
                  <a:pt x="2876689" y="0"/>
                  <a:pt x="2912484" y="35795"/>
                  <a:pt x="2912484" y="79950"/>
                </a:cubicBezTo>
                <a:lnTo>
                  <a:pt x="2912484" y="719552"/>
                </a:lnTo>
                <a:cubicBezTo>
                  <a:pt x="2912484" y="763707"/>
                  <a:pt x="2876689" y="799502"/>
                  <a:pt x="2832534" y="799502"/>
                </a:cubicBezTo>
                <a:lnTo>
                  <a:pt x="79950" y="799502"/>
                </a:lnTo>
                <a:cubicBezTo>
                  <a:pt x="35795" y="799502"/>
                  <a:pt x="0" y="763707"/>
                  <a:pt x="0" y="719552"/>
                </a:cubicBezTo>
                <a:lnTo>
                  <a:pt x="0" y="79950"/>
                </a:lnTo>
                <a:close/>
              </a:path>
            </a:pathLst>
          </a:custGeom>
          <a:solidFill>
            <a:srgbClr val="7EC6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4377" tIns="84377" rIns="84377" bIns="84377"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Pacto Internacional de Derechos Económicos, Sociales y Culturales (PIDESC)</a:t>
            </a:r>
          </a:p>
        </p:txBody>
      </p:sp>
      <p:sp>
        <p:nvSpPr>
          <p:cNvPr id="21" name="Forma libre: forma 20">
            <a:extLst>
              <a:ext uri="{FF2B5EF4-FFF2-40B4-BE49-F238E27FC236}">
                <a16:creationId xmlns:a16="http://schemas.microsoft.com/office/drawing/2014/main" id="{675F4D76-85BE-4A55-9807-AB9018F5BB91}"/>
              </a:ext>
            </a:extLst>
          </p:cNvPr>
          <p:cNvSpPr/>
          <p:nvPr/>
        </p:nvSpPr>
        <p:spPr>
          <a:xfrm>
            <a:off x="6686275" y="1843771"/>
            <a:ext cx="5993841" cy="561369"/>
          </a:xfrm>
          <a:custGeom>
            <a:avLst/>
            <a:gdLst>
              <a:gd name="connsiteX0" fmla="*/ 0 w 5993841"/>
              <a:gd name="connsiteY0" fmla="*/ 76313 h 763129"/>
              <a:gd name="connsiteX1" fmla="*/ 76313 w 5993841"/>
              <a:gd name="connsiteY1" fmla="*/ 0 h 763129"/>
              <a:gd name="connsiteX2" fmla="*/ 5917528 w 5993841"/>
              <a:gd name="connsiteY2" fmla="*/ 0 h 763129"/>
              <a:gd name="connsiteX3" fmla="*/ 5993841 w 5993841"/>
              <a:gd name="connsiteY3" fmla="*/ 76313 h 763129"/>
              <a:gd name="connsiteX4" fmla="*/ 5993841 w 5993841"/>
              <a:gd name="connsiteY4" fmla="*/ 686816 h 763129"/>
              <a:gd name="connsiteX5" fmla="*/ 5917528 w 5993841"/>
              <a:gd name="connsiteY5" fmla="*/ 763129 h 763129"/>
              <a:gd name="connsiteX6" fmla="*/ 76313 w 5993841"/>
              <a:gd name="connsiteY6" fmla="*/ 763129 h 763129"/>
              <a:gd name="connsiteX7" fmla="*/ 0 w 5993841"/>
              <a:gd name="connsiteY7" fmla="*/ 686816 h 763129"/>
              <a:gd name="connsiteX8" fmla="*/ 0 w 5993841"/>
              <a:gd name="connsiteY8" fmla="*/ 76313 h 763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93841" h="763129">
                <a:moveTo>
                  <a:pt x="0" y="76313"/>
                </a:moveTo>
                <a:cubicBezTo>
                  <a:pt x="0" y="34166"/>
                  <a:pt x="34166" y="0"/>
                  <a:pt x="76313" y="0"/>
                </a:cubicBezTo>
                <a:lnTo>
                  <a:pt x="5917528" y="0"/>
                </a:lnTo>
                <a:cubicBezTo>
                  <a:pt x="5959675" y="0"/>
                  <a:pt x="5993841" y="34166"/>
                  <a:pt x="5993841" y="76313"/>
                </a:cubicBezTo>
                <a:lnTo>
                  <a:pt x="5993841" y="686816"/>
                </a:lnTo>
                <a:cubicBezTo>
                  <a:pt x="5993841" y="728963"/>
                  <a:pt x="5959675" y="763129"/>
                  <a:pt x="5917528" y="763129"/>
                </a:cubicBezTo>
                <a:lnTo>
                  <a:pt x="76313" y="763129"/>
                </a:lnTo>
                <a:cubicBezTo>
                  <a:pt x="34166" y="763129"/>
                  <a:pt x="0" y="728963"/>
                  <a:pt x="0" y="686816"/>
                </a:cubicBezTo>
                <a:lnTo>
                  <a:pt x="0" y="76313"/>
                </a:lnTo>
                <a:close/>
              </a:path>
            </a:pathLst>
          </a:custGeom>
          <a:solidFill>
            <a:srgbClr val="C12D77"/>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74751" tIns="174751" rIns="174751" bIns="174751" numCol="1" spcCol="1270" anchor="ctr" anchorCtr="0">
            <a:noAutofit/>
          </a:bodyPr>
          <a:lstStyle/>
          <a:p>
            <a:pPr marL="0" lvl="0" indent="0" algn="ctr" defTabSz="1778000">
              <a:lnSpc>
                <a:spcPct val="90000"/>
              </a:lnSpc>
              <a:spcBef>
                <a:spcPct val="0"/>
              </a:spcBef>
              <a:spcAft>
                <a:spcPct val="35000"/>
              </a:spcAft>
              <a:buNone/>
            </a:pPr>
            <a:r>
              <a:rPr lang="es-MX" sz="4000" kern="1200" dirty="0">
                <a:latin typeface="Arial" panose="020B0604020202020204" pitchFamily="34" charset="0"/>
                <a:cs typeface="Arial" panose="020B0604020202020204" pitchFamily="34" charset="0"/>
              </a:rPr>
              <a:t>Nacional</a:t>
            </a:r>
          </a:p>
        </p:txBody>
      </p:sp>
      <p:sp>
        <p:nvSpPr>
          <p:cNvPr id="22" name="Forma libre: forma 21">
            <a:extLst>
              <a:ext uri="{FF2B5EF4-FFF2-40B4-BE49-F238E27FC236}">
                <a16:creationId xmlns:a16="http://schemas.microsoft.com/office/drawing/2014/main" id="{25B1D040-BEB1-4114-B15F-BB941540CE64}"/>
              </a:ext>
            </a:extLst>
          </p:cNvPr>
          <p:cNvSpPr/>
          <p:nvPr/>
        </p:nvSpPr>
        <p:spPr>
          <a:xfrm>
            <a:off x="6709847" y="2493122"/>
            <a:ext cx="2912484" cy="933128"/>
          </a:xfrm>
          <a:custGeom>
            <a:avLst/>
            <a:gdLst>
              <a:gd name="connsiteX0" fmla="*/ 0 w 2912484"/>
              <a:gd name="connsiteY0" fmla="*/ 79950 h 799502"/>
              <a:gd name="connsiteX1" fmla="*/ 79950 w 2912484"/>
              <a:gd name="connsiteY1" fmla="*/ 0 h 799502"/>
              <a:gd name="connsiteX2" fmla="*/ 2832534 w 2912484"/>
              <a:gd name="connsiteY2" fmla="*/ 0 h 799502"/>
              <a:gd name="connsiteX3" fmla="*/ 2912484 w 2912484"/>
              <a:gd name="connsiteY3" fmla="*/ 79950 h 799502"/>
              <a:gd name="connsiteX4" fmla="*/ 2912484 w 2912484"/>
              <a:gd name="connsiteY4" fmla="*/ 719552 h 799502"/>
              <a:gd name="connsiteX5" fmla="*/ 2832534 w 2912484"/>
              <a:gd name="connsiteY5" fmla="*/ 799502 h 799502"/>
              <a:gd name="connsiteX6" fmla="*/ 79950 w 2912484"/>
              <a:gd name="connsiteY6" fmla="*/ 799502 h 799502"/>
              <a:gd name="connsiteX7" fmla="*/ 0 w 2912484"/>
              <a:gd name="connsiteY7" fmla="*/ 719552 h 799502"/>
              <a:gd name="connsiteX8" fmla="*/ 0 w 2912484"/>
              <a:gd name="connsiteY8" fmla="*/ 79950 h 79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12484" h="799502">
                <a:moveTo>
                  <a:pt x="0" y="79950"/>
                </a:moveTo>
                <a:cubicBezTo>
                  <a:pt x="0" y="35795"/>
                  <a:pt x="35795" y="0"/>
                  <a:pt x="79950" y="0"/>
                </a:cubicBezTo>
                <a:lnTo>
                  <a:pt x="2832534" y="0"/>
                </a:lnTo>
                <a:cubicBezTo>
                  <a:pt x="2876689" y="0"/>
                  <a:pt x="2912484" y="35795"/>
                  <a:pt x="2912484" y="79950"/>
                </a:cubicBezTo>
                <a:lnTo>
                  <a:pt x="2912484" y="719552"/>
                </a:lnTo>
                <a:cubicBezTo>
                  <a:pt x="2912484" y="763707"/>
                  <a:pt x="2876689" y="799502"/>
                  <a:pt x="2832534" y="799502"/>
                </a:cubicBezTo>
                <a:lnTo>
                  <a:pt x="79950" y="799502"/>
                </a:lnTo>
                <a:cubicBezTo>
                  <a:pt x="35795" y="799502"/>
                  <a:pt x="0" y="763707"/>
                  <a:pt x="0" y="719552"/>
                </a:cubicBezTo>
                <a:lnTo>
                  <a:pt x="0" y="79950"/>
                </a:lnTo>
                <a:close/>
              </a:path>
            </a:pathLst>
          </a:custGeom>
          <a:solidFill>
            <a:srgbClr val="E27EB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4377" tIns="84377" rIns="84377" bIns="84377"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Constitución Política de los Estados Unidos Mexicanos (CPEUM)</a:t>
            </a:r>
          </a:p>
        </p:txBody>
      </p:sp>
      <p:sp>
        <p:nvSpPr>
          <p:cNvPr id="23" name="Forma libre: forma 22">
            <a:extLst>
              <a:ext uri="{FF2B5EF4-FFF2-40B4-BE49-F238E27FC236}">
                <a16:creationId xmlns:a16="http://schemas.microsoft.com/office/drawing/2014/main" id="{F1D5CF64-20DD-40DC-9A03-22F608F457E9}"/>
              </a:ext>
            </a:extLst>
          </p:cNvPr>
          <p:cNvSpPr/>
          <p:nvPr/>
        </p:nvSpPr>
        <p:spPr>
          <a:xfrm>
            <a:off x="9744060" y="2486536"/>
            <a:ext cx="2912484" cy="933128"/>
          </a:xfrm>
          <a:custGeom>
            <a:avLst/>
            <a:gdLst>
              <a:gd name="connsiteX0" fmla="*/ 0 w 2912484"/>
              <a:gd name="connsiteY0" fmla="*/ 79950 h 799502"/>
              <a:gd name="connsiteX1" fmla="*/ 79950 w 2912484"/>
              <a:gd name="connsiteY1" fmla="*/ 0 h 799502"/>
              <a:gd name="connsiteX2" fmla="*/ 2832534 w 2912484"/>
              <a:gd name="connsiteY2" fmla="*/ 0 h 799502"/>
              <a:gd name="connsiteX3" fmla="*/ 2912484 w 2912484"/>
              <a:gd name="connsiteY3" fmla="*/ 79950 h 799502"/>
              <a:gd name="connsiteX4" fmla="*/ 2912484 w 2912484"/>
              <a:gd name="connsiteY4" fmla="*/ 719552 h 799502"/>
              <a:gd name="connsiteX5" fmla="*/ 2832534 w 2912484"/>
              <a:gd name="connsiteY5" fmla="*/ 799502 h 799502"/>
              <a:gd name="connsiteX6" fmla="*/ 79950 w 2912484"/>
              <a:gd name="connsiteY6" fmla="*/ 799502 h 799502"/>
              <a:gd name="connsiteX7" fmla="*/ 0 w 2912484"/>
              <a:gd name="connsiteY7" fmla="*/ 719552 h 799502"/>
              <a:gd name="connsiteX8" fmla="*/ 0 w 2912484"/>
              <a:gd name="connsiteY8" fmla="*/ 79950 h 79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12484" h="799502">
                <a:moveTo>
                  <a:pt x="0" y="79950"/>
                </a:moveTo>
                <a:cubicBezTo>
                  <a:pt x="0" y="35795"/>
                  <a:pt x="35795" y="0"/>
                  <a:pt x="79950" y="0"/>
                </a:cubicBezTo>
                <a:lnTo>
                  <a:pt x="2832534" y="0"/>
                </a:lnTo>
                <a:cubicBezTo>
                  <a:pt x="2876689" y="0"/>
                  <a:pt x="2912484" y="35795"/>
                  <a:pt x="2912484" y="79950"/>
                </a:cubicBezTo>
                <a:lnTo>
                  <a:pt x="2912484" y="719552"/>
                </a:lnTo>
                <a:cubicBezTo>
                  <a:pt x="2912484" y="763707"/>
                  <a:pt x="2876689" y="799502"/>
                  <a:pt x="2832534" y="799502"/>
                </a:cubicBezTo>
                <a:lnTo>
                  <a:pt x="79950" y="799502"/>
                </a:lnTo>
                <a:cubicBezTo>
                  <a:pt x="35795" y="799502"/>
                  <a:pt x="0" y="763707"/>
                  <a:pt x="0" y="719552"/>
                </a:cubicBezTo>
                <a:lnTo>
                  <a:pt x="0" y="79950"/>
                </a:lnTo>
                <a:close/>
              </a:path>
            </a:pathLst>
          </a:custGeom>
          <a:solidFill>
            <a:srgbClr val="EFB7D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4377" tIns="84377" rIns="84377" bIns="84377"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Ley General de Desarrollo Social</a:t>
            </a:r>
          </a:p>
        </p:txBody>
      </p:sp>
      <p:sp>
        <p:nvSpPr>
          <p:cNvPr id="7" name="Rectangle 2">
            <a:extLst>
              <a:ext uri="{FF2B5EF4-FFF2-40B4-BE49-F238E27FC236}">
                <a16:creationId xmlns:a16="http://schemas.microsoft.com/office/drawing/2014/main" id="{6B010A94-FD69-4ACB-B18D-02E2CBC58A44}"/>
              </a:ext>
            </a:extLst>
          </p:cNvPr>
          <p:cNvSpPr>
            <a:spLocks/>
          </p:cNvSpPr>
          <p:nvPr/>
        </p:nvSpPr>
        <p:spPr bwMode="auto">
          <a:xfrm>
            <a:off x="392112" y="804619"/>
            <a:ext cx="7243971"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Fundamento</a:t>
            </a:r>
            <a:r>
              <a:rPr lang="es-MX" altLang="es-MX" sz="2400" b="1" dirty="0">
                <a:solidFill>
                  <a:schemeClr val="bg1">
                    <a:lumMod val="50000"/>
                  </a:schemeClr>
                </a:solidFill>
                <a:latin typeface="Arial" panose="020B0604020202020204" pitchFamily="34" charset="0"/>
                <a:cs typeface="Arial" panose="020B0604020202020204" pitchFamily="34" charset="0"/>
                <a:sym typeface="Arial" panose="020B0604020202020204" pitchFamily="34" charset="0"/>
              </a:rPr>
              <a:t> </a:t>
            </a: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normativo del derecho* y definición</a:t>
            </a:r>
          </a:p>
        </p:txBody>
      </p:sp>
      <p:sp>
        <p:nvSpPr>
          <p:cNvPr id="8" name="Flecha abajo 7">
            <a:extLst>
              <a:ext uri="{FF2B5EF4-FFF2-40B4-BE49-F238E27FC236}">
                <a16:creationId xmlns:a16="http://schemas.microsoft.com/office/drawing/2014/main" id="{C10E255F-FFF5-4745-93B6-835DFE7329A3}"/>
              </a:ext>
            </a:extLst>
          </p:cNvPr>
          <p:cNvSpPr/>
          <p:nvPr/>
        </p:nvSpPr>
        <p:spPr bwMode="auto">
          <a:xfrm>
            <a:off x="4765676" y="3436640"/>
            <a:ext cx="431800" cy="457200"/>
          </a:xfrm>
          <a:prstGeom prst="downArrow">
            <a:avLst/>
          </a:prstGeom>
          <a:solidFill>
            <a:srgbClr val="FFC000"/>
          </a:solid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lIns="50800" tIns="50800" rIns="50800" bIns="50800" anchor="ctr">
            <a:spAutoFit/>
          </a:bodyPr>
          <a:lstStyle/>
          <a:p>
            <a:pPr algn="ctr" eaLnBrk="1">
              <a:defRPr/>
            </a:pPr>
            <a:endParaRPr lang="es-MX">
              <a:ln w="0"/>
              <a:solidFill>
                <a:schemeClr val="tx1"/>
              </a:solidFill>
              <a:effectLst>
                <a:outerShdw blurRad="38100" dist="19050" dir="2700000" algn="tl" rotWithShape="0">
                  <a:schemeClr val="dk1">
                    <a:alpha val="40000"/>
                  </a:schemeClr>
                </a:outerShdw>
              </a:effectLst>
            </a:endParaRPr>
          </a:p>
        </p:txBody>
      </p:sp>
      <p:sp>
        <p:nvSpPr>
          <p:cNvPr id="9" name="Flecha abajo 8">
            <a:extLst>
              <a:ext uri="{FF2B5EF4-FFF2-40B4-BE49-F238E27FC236}">
                <a16:creationId xmlns:a16="http://schemas.microsoft.com/office/drawing/2014/main" id="{D932B8DD-6E0A-47E3-9140-98D4190D03BE}"/>
              </a:ext>
            </a:extLst>
          </p:cNvPr>
          <p:cNvSpPr/>
          <p:nvPr/>
        </p:nvSpPr>
        <p:spPr bwMode="auto">
          <a:xfrm>
            <a:off x="8007351" y="3436640"/>
            <a:ext cx="431800" cy="457200"/>
          </a:xfrm>
          <a:prstGeom prst="downArrow">
            <a:avLst/>
          </a:prstGeom>
          <a:solidFill>
            <a:srgbClr val="FFC000"/>
          </a:solid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lIns="50800" tIns="50800" rIns="50800" bIns="50800" anchor="ctr">
            <a:spAutoFit/>
          </a:bodyPr>
          <a:lstStyle/>
          <a:p>
            <a:pPr algn="ctr" eaLnBrk="1">
              <a:defRPr/>
            </a:pPr>
            <a:endParaRPr lang="es-MX">
              <a:ln w="0"/>
              <a:solidFill>
                <a:schemeClr val="tx1"/>
              </a:solidFill>
              <a:effectLst>
                <a:outerShdw blurRad="38100" dist="19050" dir="2700000" algn="tl" rotWithShape="0">
                  <a:schemeClr val="dk1">
                    <a:alpha val="40000"/>
                  </a:schemeClr>
                </a:outerShdw>
              </a:effectLst>
            </a:endParaRPr>
          </a:p>
        </p:txBody>
      </p:sp>
      <p:sp>
        <p:nvSpPr>
          <p:cNvPr id="10" name="Rectángulo 9">
            <a:extLst>
              <a:ext uri="{FF2B5EF4-FFF2-40B4-BE49-F238E27FC236}">
                <a16:creationId xmlns:a16="http://schemas.microsoft.com/office/drawing/2014/main" id="{CB59723E-0506-4D28-98C6-BDE2B19B2306}"/>
              </a:ext>
            </a:extLst>
          </p:cNvPr>
          <p:cNvSpPr/>
          <p:nvPr/>
        </p:nvSpPr>
        <p:spPr>
          <a:xfrm>
            <a:off x="6651626" y="4022228"/>
            <a:ext cx="2938462" cy="1352615"/>
          </a:xfrm>
          <a:prstGeom prst="rect">
            <a:avLst/>
          </a:prstGeom>
          <a:noFill/>
          <a:ln w="9525">
            <a:solidFill>
              <a:srgbClr val="C12D77"/>
            </a:solidFill>
          </a:ln>
        </p:spPr>
        <p:style>
          <a:lnRef idx="0">
            <a:scrgbClr r="0" g="0" b="0"/>
          </a:lnRef>
          <a:fillRef idx="0">
            <a:scrgbClr r="0" g="0" b="0"/>
          </a:fillRef>
          <a:effectRef idx="0">
            <a:scrgbClr r="0" g="0" b="0"/>
          </a:effectRef>
          <a:fontRef idx="minor">
            <a:schemeClr val="lt1"/>
          </a:fontRef>
        </p:style>
        <p:txBody>
          <a:bodyPr lIns="22860" tIns="22860" rIns="22860" bIns="22860" spcCol="1270" anchor="ctr"/>
          <a:lstStyle/>
          <a:p>
            <a:pPr algn="ctr" defTabSz="266700">
              <a:lnSpc>
                <a:spcPct val="90000"/>
              </a:lnSpc>
              <a:spcAft>
                <a:spcPct val="35000"/>
              </a:spcAft>
              <a:defRPr/>
            </a:pPr>
            <a:r>
              <a:rPr lang="es-MX" sz="1600" dirty="0">
                <a:solidFill>
                  <a:schemeClr val="tx1"/>
                </a:solidFill>
                <a:latin typeface="Arial" panose="020B0604020202020204" pitchFamily="34" charset="0"/>
                <a:cs typeface="Arial" panose="020B0604020202020204" pitchFamily="34" charset="0"/>
              </a:rPr>
              <a:t>Art. 4, p. 7 </a:t>
            </a:r>
          </a:p>
          <a:p>
            <a:pPr algn="ctr" defTabSz="266700">
              <a:lnSpc>
                <a:spcPct val="90000"/>
              </a:lnSpc>
              <a:spcAft>
                <a:spcPct val="35000"/>
              </a:spcAft>
              <a:defRPr/>
            </a:pPr>
            <a:r>
              <a:rPr lang="es-MX" sz="1600" dirty="0">
                <a:solidFill>
                  <a:schemeClr val="tx1"/>
                </a:solidFill>
                <a:latin typeface="Arial" panose="020B0604020202020204" pitchFamily="34" charset="0"/>
                <a:cs typeface="Arial" panose="020B0604020202020204" pitchFamily="34" charset="0"/>
              </a:rPr>
              <a:t> “Toda familia tiene derecho a disfrutar de vivienda digna y decorosa”. </a:t>
            </a:r>
          </a:p>
        </p:txBody>
      </p:sp>
      <p:sp>
        <p:nvSpPr>
          <p:cNvPr id="11" name="Rectángulo 10">
            <a:extLst>
              <a:ext uri="{FF2B5EF4-FFF2-40B4-BE49-F238E27FC236}">
                <a16:creationId xmlns:a16="http://schemas.microsoft.com/office/drawing/2014/main" id="{6B6EECBB-AADC-4148-A25B-DABFE02D9BEC}"/>
              </a:ext>
            </a:extLst>
          </p:cNvPr>
          <p:cNvSpPr/>
          <p:nvPr/>
        </p:nvSpPr>
        <p:spPr>
          <a:xfrm>
            <a:off x="3614738" y="4012704"/>
            <a:ext cx="2760663" cy="1351836"/>
          </a:xfrm>
          <a:prstGeom prst="rect">
            <a:avLst/>
          </a:prstGeom>
          <a:noFill/>
          <a:ln w="9525">
            <a:solidFill>
              <a:srgbClr val="469999"/>
            </a:solidFill>
          </a:ln>
        </p:spPr>
        <p:style>
          <a:lnRef idx="0">
            <a:scrgbClr r="0" g="0" b="0"/>
          </a:lnRef>
          <a:fillRef idx="0">
            <a:scrgbClr r="0" g="0" b="0"/>
          </a:fillRef>
          <a:effectRef idx="0">
            <a:scrgbClr r="0" g="0" b="0"/>
          </a:effectRef>
          <a:fontRef idx="minor">
            <a:schemeClr val="lt1"/>
          </a:fontRef>
        </p:style>
        <p:txBody>
          <a:bodyPr lIns="22860" tIns="22860" rIns="22860" bIns="22860" spcCol="1270" anchor="ctr"/>
          <a:lstStyle/>
          <a:p>
            <a:pPr algn="ctr" defTabSz="266700">
              <a:lnSpc>
                <a:spcPct val="90000"/>
              </a:lnSpc>
              <a:spcAft>
                <a:spcPct val="35000"/>
              </a:spcAft>
              <a:defRPr/>
            </a:pPr>
            <a:r>
              <a:rPr lang="es-MX" sz="1600" dirty="0">
                <a:solidFill>
                  <a:schemeClr val="tx1"/>
                </a:solidFill>
                <a:latin typeface="Arial" panose="020B0604020202020204" pitchFamily="34" charset="0"/>
                <a:cs typeface="Arial" panose="020B0604020202020204" pitchFamily="34" charset="0"/>
              </a:rPr>
              <a:t>Art. 11 </a:t>
            </a:r>
          </a:p>
          <a:p>
            <a:pPr algn="ctr" defTabSz="266700">
              <a:lnSpc>
                <a:spcPct val="90000"/>
              </a:lnSpc>
              <a:spcAft>
                <a:spcPct val="35000"/>
              </a:spcAft>
              <a:defRPr/>
            </a:pPr>
            <a:r>
              <a:rPr lang="es-MX" sz="1600" dirty="0">
                <a:solidFill>
                  <a:schemeClr val="tx1"/>
                </a:solidFill>
                <a:latin typeface="Arial" panose="020B0604020202020204" pitchFamily="34" charset="0"/>
                <a:cs typeface="Arial" panose="020B0604020202020204" pitchFamily="34" charset="0"/>
              </a:rPr>
              <a:t>“El derecho de toda persona a un nivel de vida adecuado para sí misma y para su familia, incluyendo … vivienda adecuadas...”. </a:t>
            </a:r>
          </a:p>
        </p:txBody>
      </p:sp>
      <p:sp>
        <p:nvSpPr>
          <p:cNvPr id="12" name="Rectángulo 11">
            <a:extLst>
              <a:ext uri="{FF2B5EF4-FFF2-40B4-BE49-F238E27FC236}">
                <a16:creationId xmlns:a16="http://schemas.microsoft.com/office/drawing/2014/main" id="{CA40BE7F-F4A5-4747-BB97-AAC812CBB7CB}"/>
              </a:ext>
            </a:extLst>
          </p:cNvPr>
          <p:cNvSpPr/>
          <p:nvPr/>
        </p:nvSpPr>
        <p:spPr>
          <a:xfrm>
            <a:off x="9747251" y="4012704"/>
            <a:ext cx="2940050" cy="1351836"/>
          </a:xfrm>
          <a:prstGeom prst="rect">
            <a:avLst/>
          </a:prstGeom>
          <a:noFill/>
          <a:ln w="9525">
            <a:solidFill>
              <a:srgbClr val="C12D77"/>
            </a:solidFill>
          </a:ln>
        </p:spPr>
        <p:style>
          <a:lnRef idx="0">
            <a:scrgbClr r="0" g="0" b="0"/>
          </a:lnRef>
          <a:fillRef idx="0">
            <a:scrgbClr r="0" g="0" b="0"/>
          </a:fillRef>
          <a:effectRef idx="0">
            <a:scrgbClr r="0" g="0" b="0"/>
          </a:effectRef>
          <a:fontRef idx="minor">
            <a:schemeClr val="lt1"/>
          </a:fontRef>
        </p:style>
        <p:txBody>
          <a:bodyPr lIns="22860" tIns="22860" rIns="22860" bIns="22860" spcCol="1270" anchor="ctr"/>
          <a:lstStyle/>
          <a:p>
            <a:pPr algn="ctr">
              <a:defRPr/>
            </a:pPr>
            <a:r>
              <a:rPr lang="es-MX" sz="1600" dirty="0">
                <a:solidFill>
                  <a:schemeClr val="tx1"/>
                </a:solidFill>
                <a:latin typeface="Arial" panose="020B0604020202020204" pitchFamily="34" charset="0"/>
                <a:cs typeface="Arial" panose="020B0604020202020204" pitchFamily="34" charset="0"/>
              </a:rPr>
              <a:t>Art. 6</a:t>
            </a:r>
          </a:p>
          <a:p>
            <a:pPr algn="ctr">
              <a:defRPr/>
            </a:pPr>
            <a:r>
              <a:rPr lang="es-MX" sz="1600" dirty="0">
                <a:solidFill>
                  <a:schemeClr val="tx1"/>
                </a:solidFill>
                <a:latin typeface="Arial" panose="020B0604020202020204" pitchFamily="34" charset="0"/>
                <a:cs typeface="Arial" panose="020B0604020202020204" pitchFamily="34" charset="0"/>
              </a:rPr>
              <a:t> “Son derechos para el desarrollo social (…) la vivienda (…).</a:t>
            </a:r>
          </a:p>
        </p:txBody>
      </p:sp>
      <p:sp>
        <p:nvSpPr>
          <p:cNvPr id="13" name="Flecha abajo 12">
            <a:extLst>
              <a:ext uri="{FF2B5EF4-FFF2-40B4-BE49-F238E27FC236}">
                <a16:creationId xmlns:a16="http://schemas.microsoft.com/office/drawing/2014/main" id="{65AB3AE1-DC05-4952-B1FA-F8095E6535D6}"/>
              </a:ext>
            </a:extLst>
          </p:cNvPr>
          <p:cNvSpPr/>
          <p:nvPr/>
        </p:nvSpPr>
        <p:spPr bwMode="auto">
          <a:xfrm>
            <a:off x="11001376" y="3436640"/>
            <a:ext cx="431800" cy="457200"/>
          </a:xfrm>
          <a:prstGeom prst="downArrow">
            <a:avLst/>
          </a:prstGeom>
          <a:solidFill>
            <a:srgbClr val="FFC000"/>
          </a:solid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lIns="50800" tIns="50800" rIns="50800" bIns="50800" anchor="ctr">
            <a:spAutoFit/>
          </a:bodyPr>
          <a:lstStyle/>
          <a:p>
            <a:pPr algn="ctr" eaLnBrk="1">
              <a:defRPr/>
            </a:pPr>
            <a:endParaRPr lang="es-MX">
              <a:ln w="0"/>
              <a:solidFill>
                <a:schemeClr val="tx1"/>
              </a:solidFill>
              <a:effectLst>
                <a:outerShdw blurRad="38100" dist="19050" dir="2700000" algn="tl" rotWithShape="0">
                  <a:schemeClr val="dk1">
                    <a:alpha val="40000"/>
                  </a:schemeClr>
                </a:outerShdw>
              </a:effectLst>
            </a:endParaRPr>
          </a:p>
        </p:txBody>
      </p:sp>
      <p:sp>
        <p:nvSpPr>
          <p:cNvPr id="14" name="Rectángulo 13">
            <a:extLst>
              <a:ext uri="{FF2B5EF4-FFF2-40B4-BE49-F238E27FC236}">
                <a16:creationId xmlns:a16="http://schemas.microsoft.com/office/drawing/2014/main" id="{EBD3EB47-2374-4C23-BA60-54897374BF2D}"/>
              </a:ext>
            </a:extLst>
          </p:cNvPr>
          <p:cNvSpPr/>
          <p:nvPr/>
        </p:nvSpPr>
        <p:spPr>
          <a:xfrm>
            <a:off x="590551" y="4012704"/>
            <a:ext cx="2760662" cy="1351836"/>
          </a:xfrm>
          <a:prstGeom prst="rect">
            <a:avLst/>
          </a:prstGeom>
          <a:noFill/>
          <a:ln w="9525">
            <a:solidFill>
              <a:srgbClr val="469999"/>
            </a:solidFill>
          </a:ln>
        </p:spPr>
        <p:style>
          <a:lnRef idx="0">
            <a:scrgbClr r="0" g="0" b="0"/>
          </a:lnRef>
          <a:fillRef idx="0">
            <a:scrgbClr r="0" g="0" b="0"/>
          </a:fillRef>
          <a:effectRef idx="0">
            <a:scrgbClr r="0" g="0" b="0"/>
          </a:effectRef>
          <a:fontRef idx="minor">
            <a:schemeClr val="lt1"/>
          </a:fontRef>
        </p:style>
        <p:txBody>
          <a:bodyPr lIns="22860" tIns="22860" rIns="22860" bIns="22860" spcCol="1270" anchor="ctr"/>
          <a:lstStyle/>
          <a:p>
            <a:pPr algn="ctr" defTabSz="266700">
              <a:lnSpc>
                <a:spcPct val="90000"/>
              </a:lnSpc>
              <a:spcAft>
                <a:spcPct val="35000"/>
              </a:spcAft>
              <a:defRPr/>
            </a:pPr>
            <a:r>
              <a:rPr lang="es-MX" sz="1600" dirty="0">
                <a:solidFill>
                  <a:schemeClr val="tx1"/>
                </a:solidFill>
                <a:latin typeface="Arial" panose="020B0604020202020204" pitchFamily="34" charset="0"/>
                <a:cs typeface="Arial" panose="020B0604020202020204" pitchFamily="34" charset="0"/>
              </a:rPr>
              <a:t>Art. 25 </a:t>
            </a:r>
          </a:p>
          <a:p>
            <a:pPr algn="ctr" defTabSz="266700">
              <a:lnSpc>
                <a:spcPct val="90000"/>
              </a:lnSpc>
              <a:spcAft>
                <a:spcPct val="35000"/>
              </a:spcAft>
              <a:defRPr/>
            </a:pPr>
            <a:r>
              <a:rPr lang="es-MX" sz="1600" dirty="0">
                <a:solidFill>
                  <a:schemeClr val="tx1"/>
                </a:solidFill>
                <a:latin typeface="Arial" panose="020B0604020202020204" pitchFamily="34" charset="0"/>
                <a:cs typeface="Arial" panose="020B0604020202020204" pitchFamily="34" charset="0"/>
              </a:rPr>
              <a:t>Derecho a un nivel adecuado de vida</a:t>
            </a:r>
          </a:p>
          <a:p>
            <a:pPr algn="ctr" defTabSz="266700">
              <a:lnSpc>
                <a:spcPct val="90000"/>
              </a:lnSpc>
              <a:spcAft>
                <a:spcPct val="35000"/>
              </a:spcAft>
              <a:defRPr/>
            </a:pPr>
            <a:endParaRPr lang="es-MX" sz="1600" dirty="0">
              <a:solidFill>
                <a:schemeClr val="tx1"/>
              </a:solidFill>
              <a:latin typeface="Arial" panose="020B0604020202020204" pitchFamily="34" charset="0"/>
              <a:cs typeface="Arial" panose="020B0604020202020204" pitchFamily="34" charset="0"/>
            </a:endParaRPr>
          </a:p>
        </p:txBody>
      </p:sp>
      <p:sp>
        <p:nvSpPr>
          <p:cNvPr id="15" name="Flecha abajo 14">
            <a:extLst>
              <a:ext uri="{FF2B5EF4-FFF2-40B4-BE49-F238E27FC236}">
                <a16:creationId xmlns:a16="http://schemas.microsoft.com/office/drawing/2014/main" id="{AE0F093B-E27B-4327-8264-48928B0D3943}"/>
              </a:ext>
            </a:extLst>
          </p:cNvPr>
          <p:cNvSpPr/>
          <p:nvPr/>
        </p:nvSpPr>
        <p:spPr bwMode="auto">
          <a:xfrm>
            <a:off x="1741488" y="3436640"/>
            <a:ext cx="431800" cy="457200"/>
          </a:xfrm>
          <a:prstGeom prst="downArrow">
            <a:avLst/>
          </a:prstGeom>
          <a:solidFill>
            <a:srgbClr val="FFC000"/>
          </a:solid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lIns="50800" tIns="50800" rIns="50800" bIns="50800" anchor="ctr">
            <a:spAutoFit/>
          </a:bodyPr>
          <a:lstStyle/>
          <a:p>
            <a:pPr algn="ctr" eaLnBrk="1">
              <a:defRPr/>
            </a:pPr>
            <a:endParaRPr lang="es-MX">
              <a:ln w="0"/>
              <a:solidFill>
                <a:schemeClr val="tx1"/>
              </a:solidFill>
              <a:effectLst>
                <a:outerShdw blurRad="38100" dist="19050" dir="2700000" algn="tl" rotWithShape="0">
                  <a:schemeClr val="dk1">
                    <a:alpha val="40000"/>
                  </a:schemeClr>
                </a:outerShdw>
              </a:effectLst>
            </a:endParaRPr>
          </a:p>
        </p:txBody>
      </p:sp>
      <p:sp>
        <p:nvSpPr>
          <p:cNvPr id="16" name="Rectangle 6">
            <a:extLst>
              <a:ext uri="{FF2B5EF4-FFF2-40B4-BE49-F238E27FC236}">
                <a16:creationId xmlns:a16="http://schemas.microsoft.com/office/drawing/2014/main" id="{FA7C7E7C-CB53-4847-A1FC-9DAF7E9200F0}"/>
              </a:ext>
            </a:extLst>
          </p:cNvPr>
          <p:cNvSpPr>
            <a:spLocks/>
          </p:cNvSpPr>
          <p:nvPr/>
        </p:nvSpPr>
        <p:spPr bwMode="auto">
          <a:xfrm>
            <a:off x="270669" y="5524872"/>
            <a:ext cx="3400425" cy="471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Definición del derecho</a:t>
            </a:r>
          </a:p>
        </p:txBody>
      </p:sp>
      <p:sp>
        <p:nvSpPr>
          <p:cNvPr id="17" name="CuadroTexto 16">
            <a:extLst>
              <a:ext uri="{FF2B5EF4-FFF2-40B4-BE49-F238E27FC236}">
                <a16:creationId xmlns:a16="http://schemas.microsoft.com/office/drawing/2014/main" id="{5779A115-74C9-449F-8314-ACF04859C14E}"/>
              </a:ext>
            </a:extLst>
          </p:cNvPr>
          <p:cNvSpPr txBox="1"/>
          <p:nvPr/>
        </p:nvSpPr>
        <p:spPr>
          <a:xfrm>
            <a:off x="429552" y="6131509"/>
            <a:ext cx="10104414" cy="2585323"/>
          </a:xfrm>
          <a:prstGeom prst="rect">
            <a:avLst/>
          </a:prstGeom>
          <a:gradFill flip="none" rotWithShape="1">
            <a:gsLst>
              <a:gs pos="0">
                <a:srgbClr val="B4DEDD">
                  <a:tint val="66000"/>
                  <a:satMod val="160000"/>
                </a:srgbClr>
              </a:gs>
              <a:gs pos="50000">
                <a:srgbClr val="B4DEDD">
                  <a:tint val="44500"/>
                  <a:satMod val="160000"/>
                </a:srgbClr>
              </a:gs>
              <a:gs pos="100000">
                <a:srgbClr val="B4DEDD">
                  <a:tint val="23500"/>
                  <a:satMod val="160000"/>
                </a:srgbClr>
              </a:gs>
            </a:gsLst>
            <a:path path="circle">
              <a:fillToRect l="100000" b="100000"/>
            </a:path>
            <a:tileRect t="-100000" r="-100000"/>
          </a:gradFill>
          <a:ln w="22225">
            <a:solidFill>
              <a:srgbClr val="7EC6C4"/>
            </a:solidFill>
            <a:prstDash val="dash"/>
          </a:ln>
        </p:spPr>
        <p:txBody>
          <a:bodyPr wrap="square">
            <a:spAutoFit/>
          </a:bodyPr>
          <a:lstStyle/>
          <a:p>
            <a:pPr algn="ctr">
              <a:defRPr/>
            </a:pPr>
            <a:r>
              <a:rPr lang="es-MX" sz="1800" dirty="0">
                <a:solidFill>
                  <a:schemeClr val="tx1"/>
                </a:solidFill>
                <a:latin typeface="Arial" panose="020B0604020202020204" pitchFamily="34" charset="0"/>
                <a:ea typeface="Calibri" panose="020F0502020204030204" pitchFamily="34" charset="0"/>
                <a:cs typeface="Times New Roman" panose="02020603050405020304" pitchFamily="18" charset="0"/>
              </a:rPr>
              <a:t>El </a:t>
            </a:r>
            <a:r>
              <a:rPr lang="es-MX" sz="1800" b="1" dirty="0">
                <a:solidFill>
                  <a:schemeClr val="tx1"/>
                </a:solidFill>
                <a:latin typeface="Arial" panose="020B0604020202020204" pitchFamily="34" charset="0"/>
                <a:ea typeface="Calibri" panose="020F0502020204030204" pitchFamily="34" charset="0"/>
                <a:cs typeface="Times New Roman" panose="02020603050405020304" pitchFamily="18" charset="0"/>
              </a:rPr>
              <a:t>Derecho a la Vivienda</a:t>
            </a:r>
            <a:r>
              <a:rPr lang="es-MX" sz="1800" dirty="0">
                <a:solidFill>
                  <a:schemeClr val="tx1"/>
                </a:solidFill>
                <a:latin typeface="Arial" panose="020B0604020202020204" pitchFamily="34" charset="0"/>
                <a:ea typeface="Calibri" panose="020F0502020204030204" pitchFamily="34" charset="0"/>
                <a:cs typeface="Times New Roman" panose="02020603050405020304" pitchFamily="18" charset="0"/>
              </a:rPr>
              <a:t> digna implica el que los ciudadanos de todos los perfiles económicos y socioculturales tengan la posibilidad de acceder a una vivienda con las siguientes condiciones y características: 1) que no ponga en riesgo la satisfacción de otras necesidades básicas; 2) con seguridad en su tenencia; 3) con materiales y diseño de calidad; 4) bien ubicada y con acceso a servicios básicos y complementarios funcionales y suficientes; 5) emplazada en un barrio seguro, con espacios comunes, áreas verdes y calidad comunitaria; 6) con un diseño que como unidad y como asentamiento atienda a estándares técnicos de calidad y sea aceptable para sus habitantes; y 7) en un hábitat digno, integrado al entorno natural de manera responsable e incorporando tecnologías producto de la inteligencia humana (CONEVAL, 2018).</a:t>
            </a:r>
            <a:endParaRPr lang="es-MX" sz="1800" dirty="0">
              <a:solidFill>
                <a:schemeClr val="tx1"/>
              </a:solidFill>
            </a:endParaRPr>
          </a:p>
        </p:txBody>
      </p:sp>
      <p:sp>
        <p:nvSpPr>
          <p:cNvPr id="24" name="Forma libre: forma 23">
            <a:extLst>
              <a:ext uri="{FF2B5EF4-FFF2-40B4-BE49-F238E27FC236}">
                <a16:creationId xmlns:a16="http://schemas.microsoft.com/office/drawing/2014/main" id="{9D931F63-293A-4ED3-AC60-EB62D654923E}"/>
              </a:ext>
            </a:extLst>
          </p:cNvPr>
          <p:cNvSpPr/>
          <p:nvPr/>
        </p:nvSpPr>
        <p:spPr>
          <a:xfrm>
            <a:off x="10822880" y="6305987"/>
            <a:ext cx="1988619" cy="718989"/>
          </a:xfrm>
          <a:custGeom>
            <a:avLst/>
            <a:gdLst>
              <a:gd name="connsiteX0" fmla="*/ 0 w 2277533"/>
              <a:gd name="connsiteY0" fmla="*/ 136652 h 1366520"/>
              <a:gd name="connsiteX1" fmla="*/ 136652 w 2277533"/>
              <a:gd name="connsiteY1" fmla="*/ 0 h 1366520"/>
              <a:gd name="connsiteX2" fmla="*/ 2140881 w 2277533"/>
              <a:gd name="connsiteY2" fmla="*/ 0 h 1366520"/>
              <a:gd name="connsiteX3" fmla="*/ 2277533 w 2277533"/>
              <a:gd name="connsiteY3" fmla="*/ 136652 h 1366520"/>
              <a:gd name="connsiteX4" fmla="*/ 2277533 w 2277533"/>
              <a:gd name="connsiteY4" fmla="*/ 1229868 h 1366520"/>
              <a:gd name="connsiteX5" fmla="*/ 2140881 w 2277533"/>
              <a:gd name="connsiteY5" fmla="*/ 1366520 h 1366520"/>
              <a:gd name="connsiteX6" fmla="*/ 136652 w 2277533"/>
              <a:gd name="connsiteY6" fmla="*/ 1366520 h 1366520"/>
              <a:gd name="connsiteX7" fmla="*/ 0 w 2277533"/>
              <a:gd name="connsiteY7" fmla="*/ 1229868 h 1366520"/>
              <a:gd name="connsiteX8" fmla="*/ 0 w 2277533"/>
              <a:gd name="connsiteY8" fmla="*/ 136652 h 1366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7533" h="1366520">
                <a:moveTo>
                  <a:pt x="0" y="136652"/>
                </a:moveTo>
                <a:cubicBezTo>
                  <a:pt x="0" y="61181"/>
                  <a:pt x="61181" y="0"/>
                  <a:pt x="136652" y="0"/>
                </a:cubicBezTo>
                <a:lnTo>
                  <a:pt x="2140881" y="0"/>
                </a:lnTo>
                <a:cubicBezTo>
                  <a:pt x="2216352" y="0"/>
                  <a:pt x="2277533" y="61181"/>
                  <a:pt x="2277533" y="136652"/>
                </a:cubicBezTo>
                <a:lnTo>
                  <a:pt x="2277533" y="1229868"/>
                </a:lnTo>
                <a:cubicBezTo>
                  <a:pt x="2277533" y="1305339"/>
                  <a:pt x="2216352" y="1366520"/>
                  <a:pt x="2140881" y="1366520"/>
                </a:cubicBezTo>
                <a:lnTo>
                  <a:pt x="136652" y="1366520"/>
                </a:lnTo>
                <a:cubicBezTo>
                  <a:pt x="61181" y="1366520"/>
                  <a:pt x="0" y="1305339"/>
                  <a:pt x="0" y="1229868"/>
                </a:cubicBezTo>
                <a:lnTo>
                  <a:pt x="0" y="136652"/>
                </a:lnTo>
                <a:close/>
              </a:path>
            </a:pathLst>
          </a:custGeom>
          <a:solidFill>
            <a:srgbClr val="E27EB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42894" tIns="142894" rIns="142894" bIns="142894" numCol="1" spcCol="1270" anchor="ctr" anchorCtr="0">
            <a:noAutofit/>
          </a:bodyPr>
          <a:lstStyle/>
          <a:p>
            <a:pPr marL="0" lvl="0" indent="0" algn="ctr" defTabSz="1200150">
              <a:lnSpc>
                <a:spcPct val="90000"/>
              </a:lnSpc>
              <a:spcBef>
                <a:spcPct val="0"/>
              </a:spcBef>
              <a:spcAft>
                <a:spcPct val="35000"/>
              </a:spcAft>
              <a:buNone/>
            </a:pPr>
            <a:r>
              <a:rPr lang="es-MX" sz="2000" kern="1200" dirty="0"/>
              <a:t>Disponibilidad</a:t>
            </a:r>
          </a:p>
        </p:txBody>
      </p:sp>
      <p:sp>
        <p:nvSpPr>
          <p:cNvPr id="25" name="Forma libre: forma 24">
            <a:extLst>
              <a:ext uri="{FF2B5EF4-FFF2-40B4-BE49-F238E27FC236}">
                <a16:creationId xmlns:a16="http://schemas.microsoft.com/office/drawing/2014/main" id="{63179F9A-61BA-4A2E-A81A-6BA118E3DE2D}"/>
              </a:ext>
            </a:extLst>
          </p:cNvPr>
          <p:cNvSpPr/>
          <p:nvPr/>
        </p:nvSpPr>
        <p:spPr>
          <a:xfrm>
            <a:off x="10821998" y="7096984"/>
            <a:ext cx="1988619" cy="718989"/>
          </a:xfrm>
          <a:custGeom>
            <a:avLst/>
            <a:gdLst>
              <a:gd name="connsiteX0" fmla="*/ 0 w 2277533"/>
              <a:gd name="connsiteY0" fmla="*/ 136652 h 1366520"/>
              <a:gd name="connsiteX1" fmla="*/ 136652 w 2277533"/>
              <a:gd name="connsiteY1" fmla="*/ 0 h 1366520"/>
              <a:gd name="connsiteX2" fmla="*/ 2140881 w 2277533"/>
              <a:gd name="connsiteY2" fmla="*/ 0 h 1366520"/>
              <a:gd name="connsiteX3" fmla="*/ 2277533 w 2277533"/>
              <a:gd name="connsiteY3" fmla="*/ 136652 h 1366520"/>
              <a:gd name="connsiteX4" fmla="*/ 2277533 w 2277533"/>
              <a:gd name="connsiteY4" fmla="*/ 1229868 h 1366520"/>
              <a:gd name="connsiteX5" fmla="*/ 2140881 w 2277533"/>
              <a:gd name="connsiteY5" fmla="*/ 1366520 h 1366520"/>
              <a:gd name="connsiteX6" fmla="*/ 136652 w 2277533"/>
              <a:gd name="connsiteY6" fmla="*/ 1366520 h 1366520"/>
              <a:gd name="connsiteX7" fmla="*/ 0 w 2277533"/>
              <a:gd name="connsiteY7" fmla="*/ 1229868 h 1366520"/>
              <a:gd name="connsiteX8" fmla="*/ 0 w 2277533"/>
              <a:gd name="connsiteY8" fmla="*/ 136652 h 1366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7533" h="1366520">
                <a:moveTo>
                  <a:pt x="0" y="136652"/>
                </a:moveTo>
                <a:cubicBezTo>
                  <a:pt x="0" y="61181"/>
                  <a:pt x="61181" y="0"/>
                  <a:pt x="136652" y="0"/>
                </a:cubicBezTo>
                <a:lnTo>
                  <a:pt x="2140881" y="0"/>
                </a:lnTo>
                <a:cubicBezTo>
                  <a:pt x="2216352" y="0"/>
                  <a:pt x="2277533" y="61181"/>
                  <a:pt x="2277533" y="136652"/>
                </a:cubicBezTo>
                <a:lnTo>
                  <a:pt x="2277533" y="1229868"/>
                </a:lnTo>
                <a:cubicBezTo>
                  <a:pt x="2277533" y="1305339"/>
                  <a:pt x="2216352" y="1366520"/>
                  <a:pt x="2140881" y="1366520"/>
                </a:cubicBezTo>
                <a:lnTo>
                  <a:pt x="136652" y="1366520"/>
                </a:lnTo>
                <a:cubicBezTo>
                  <a:pt x="61181" y="1366520"/>
                  <a:pt x="0" y="1305339"/>
                  <a:pt x="0" y="1229868"/>
                </a:cubicBezTo>
                <a:lnTo>
                  <a:pt x="0" y="136652"/>
                </a:lnTo>
                <a:close/>
              </a:path>
            </a:pathLst>
          </a:custGeom>
          <a:solidFill>
            <a:srgbClr val="E27EB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42894" tIns="142894" rIns="142894" bIns="142894" numCol="1" spcCol="1270" anchor="ctr" anchorCtr="0">
            <a:noAutofit/>
          </a:bodyPr>
          <a:lstStyle/>
          <a:p>
            <a:pPr marL="0" lvl="0" indent="0" algn="ctr" defTabSz="1200150">
              <a:lnSpc>
                <a:spcPct val="90000"/>
              </a:lnSpc>
              <a:spcBef>
                <a:spcPct val="0"/>
              </a:spcBef>
              <a:spcAft>
                <a:spcPct val="35000"/>
              </a:spcAft>
              <a:buNone/>
            </a:pPr>
            <a:r>
              <a:rPr lang="es-MX" sz="2000" kern="1200" dirty="0"/>
              <a:t>Accesibilidad</a:t>
            </a:r>
          </a:p>
        </p:txBody>
      </p:sp>
      <p:sp>
        <p:nvSpPr>
          <p:cNvPr id="26" name="Forma libre: forma 25">
            <a:extLst>
              <a:ext uri="{FF2B5EF4-FFF2-40B4-BE49-F238E27FC236}">
                <a16:creationId xmlns:a16="http://schemas.microsoft.com/office/drawing/2014/main" id="{06174DAB-FABC-4D8B-BF2E-9D4D21FDDE3D}"/>
              </a:ext>
            </a:extLst>
          </p:cNvPr>
          <p:cNvSpPr/>
          <p:nvPr/>
        </p:nvSpPr>
        <p:spPr>
          <a:xfrm>
            <a:off x="10822880" y="7889072"/>
            <a:ext cx="1988619" cy="718989"/>
          </a:xfrm>
          <a:custGeom>
            <a:avLst/>
            <a:gdLst>
              <a:gd name="connsiteX0" fmla="*/ 0 w 2277533"/>
              <a:gd name="connsiteY0" fmla="*/ 136652 h 1366520"/>
              <a:gd name="connsiteX1" fmla="*/ 136652 w 2277533"/>
              <a:gd name="connsiteY1" fmla="*/ 0 h 1366520"/>
              <a:gd name="connsiteX2" fmla="*/ 2140881 w 2277533"/>
              <a:gd name="connsiteY2" fmla="*/ 0 h 1366520"/>
              <a:gd name="connsiteX3" fmla="*/ 2277533 w 2277533"/>
              <a:gd name="connsiteY3" fmla="*/ 136652 h 1366520"/>
              <a:gd name="connsiteX4" fmla="*/ 2277533 w 2277533"/>
              <a:gd name="connsiteY4" fmla="*/ 1229868 h 1366520"/>
              <a:gd name="connsiteX5" fmla="*/ 2140881 w 2277533"/>
              <a:gd name="connsiteY5" fmla="*/ 1366520 h 1366520"/>
              <a:gd name="connsiteX6" fmla="*/ 136652 w 2277533"/>
              <a:gd name="connsiteY6" fmla="*/ 1366520 h 1366520"/>
              <a:gd name="connsiteX7" fmla="*/ 0 w 2277533"/>
              <a:gd name="connsiteY7" fmla="*/ 1229868 h 1366520"/>
              <a:gd name="connsiteX8" fmla="*/ 0 w 2277533"/>
              <a:gd name="connsiteY8" fmla="*/ 136652 h 1366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7533" h="1366520">
                <a:moveTo>
                  <a:pt x="0" y="136652"/>
                </a:moveTo>
                <a:cubicBezTo>
                  <a:pt x="0" y="61181"/>
                  <a:pt x="61181" y="0"/>
                  <a:pt x="136652" y="0"/>
                </a:cubicBezTo>
                <a:lnTo>
                  <a:pt x="2140881" y="0"/>
                </a:lnTo>
                <a:cubicBezTo>
                  <a:pt x="2216352" y="0"/>
                  <a:pt x="2277533" y="61181"/>
                  <a:pt x="2277533" y="136652"/>
                </a:cubicBezTo>
                <a:lnTo>
                  <a:pt x="2277533" y="1229868"/>
                </a:lnTo>
                <a:cubicBezTo>
                  <a:pt x="2277533" y="1305339"/>
                  <a:pt x="2216352" y="1366520"/>
                  <a:pt x="2140881" y="1366520"/>
                </a:cubicBezTo>
                <a:lnTo>
                  <a:pt x="136652" y="1366520"/>
                </a:lnTo>
                <a:cubicBezTo>
                  <a:pt x="61181" y="1366520"/>
                  <a:pt x="0" y="1305339"/>
                  <a:pt x="0" y="1229868"/>
                </a:cubicBezTo>
                <a:lnTo>
                  <a:pt x="0" y="136652"/>
                </a:lnTo>
                <a:close/>
              </a:path>
            </a:pathLst>
          </a:custGeom>
          <a:solidFill>
            <a:srgbClr val="E27EB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42894" tIns="142894" rIns="142894" bIns="142894" numCol="1" spcCol="1270" anchor="ctr" anchorCtr="0">
            <a:noAutofit/>
          </a:bodyPr>
          <a:lstStyle/>
          <a:p>
            <a:pPr marL="0" lvl="0" indent="0" algn="ctr" defTabSz="1200150">
              <a:lnSpc>
                <a:spcPct val="90000"/>
              </a:lnSpc>
              <a:spcBef>
                <a:spcPct val="0"/>
              </a:spcBef>
              <a:spcAft>
                <a:spcPct val="35000"/>
              </a:spcAft>
              <a:buNone/>
            </a:pPr>
            <a:r>
              <a:rPr lang="es-MX" sz="2000" kern="1200" dirty="0"/>
              <a:t>Calidad</a:t>
            </a:r>
          </a:p>
        </p:txBody>
      </p:sp>
    </p:spTree>
    <p:extLst>
      <p:ext uri="{BB962C8B-B14F-4D97-AF65-F5344CB8AC3E}">
        <p14:creationId xmlns:p14="http://schemas.microsoft.com/office/powerpoint/2010/main" val="2262210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DDE2FB6F-C666-4824-ADBD-F085B70FAF2C}"/>
              </a:ext>
            </a:extLst>
          </p:cNvPr>
          <p:cNvSpPr>
            <a:spLocks/>
          </p:cNvSpPr>
          <p:nvPr/>
        </p:nvSpPr>
        <p:spPr bwMode="auto">
          <a:xfrm>
            <a:off x="406401" y="916360"/>
            <a:ext cx="12432704"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Dimensión Accesibilidad (4 </a:t>
            </a:r>
            <a:r>
              <a:rPr lang="es-MX" altLang="es-MX" sz="2400" b="1" dirty="0" err="1">
                <a:solidFill>
                  <a:srgbClr val="53585F"/>
                </a:solidFill>
                <a:latin typeface="Arial" panose="020B0604020202020204" pitchFamily="34" charset="0"/>
                <a:cs typeface="Arial" panose="020B0604020202020204" pitchFamily="34" charset="0"/>
                <a:sym typeface="Arial" panose="020B0604020202020204" pitchFamily="34" charset="0"/>
              </a:rPr>
              <a:t>subdimensiones</a:t>
            </a: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 8 elementos de análisis). </a:t>
            </a:r>
          </a:p>
        </p:txBody>
      </p:sp>
      <p:graphicFrame>
        <p:nvGraphicFramePr>
          <p:cNvPr id="3" name="Diagrama 2">
            <a:extLst>
              <a:ext uri="{FF2B5EF4-FFF2-40B4-BE49-F238E27FC236}">
                <a16:creationId xmlns:a16="http://schemas.microsoft.com/office/drawing/2014/main" id="{79174BA8-774B-46F1-954D-8F28725754E6}"/>
              </a:ext>
            </a:extLst>
          </p:cNvPr>
          <p:cNvGraphicFramePr/>
          <p:nvPr>
            <p:extLst>
              <p:ext uri="{D42A27DB-BD31-4B8C-83A1-F6EECF244321}">
                <p14:modId xmlns:p14="http://schemas.microsoft.com/office/powerpoint/2010/main" val="3202126548"/>
              </p:ext>
            </p:extLst>
          </p:nvPr>
        </p:nvGraphicFramePr>
        <p:xfrm>
          <a:off x="927894" y="2148310"/>
          <a:ext cx="10848528" cy="64458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50328" y="8983578"/>
            <a:ext cx="13055128" cy="861774"/>
          </a:xfrm>
          <a:prstGeom prst="rect">
            <a:avLst/>
          </a:prstGeom>
          <a:noFill/>
        </p:spPr>
        <p:txBody>
          <a:bodyPr wrap="square" rtlCol="0">
            <a:spAutoFit/>
          </a:bodyPr>
          <a:lstStyle/>
          <a:p>
            <a:pPr marL="228600" indent="-228600">
              <a:buAutoNum type="arabicPeriod"/>
            </a:pPr>
            <a:r>
              <a:rPr lang="es-MX" sz="1000" dirty="0">
                <a:solidFill>
                  <a:schemeClr val="bg1"/>
                </a:solidFill>
                <a:latin typeface="Arial" panose="020B0604020202020204" pitchFamily="34" charset="0"/>
                <a:cs typeface="Arial" panose="020B0604020202020204" pitchFamily="34" charset="0"/>
              </a:rPr>
              <a:t>Implica que los gastos personales o del hogar que representa la vivienda no comprometan ni impidan el logro y la satisfacción de otras necesidades básicas (CONEVAL, 2018).</a:t>
            </a:r>
          </a:p>
          <a:p>
            <a:pPr marL="228600" indent="-228600">
              <a:buAutoNum type="arabicPeriod"/>
            </a:pPr>
            <a:r>
              <a:rPr lang="es-MX" sz="1000" dirty="0">
                <a:solidFill>
                  <a:schemeClr val="bg1"/>
                </a:solidFill>
                <a:latin typeface="Arial" panose="020B0604020202020204" pitchFamily="34" charset="0"/>
                <a:cs typeface="Arial" panose="020B0604020202020204" pitchFamily="34" charset="0"/>
              </a:rPr>
              <a:t>Implica que las personas estén protegidas frente a cualquier situación de desalojo (CONEVAL, 2018).</a:t>
            </a:r>
          </a:p>
          <a:p>
            <a:pPr marL="228600" indent="-228600">
              <a:buAutoNum type="arabicPeriod"/>
            </a:pPr>
            <a:r>
              <a:rPr lang="es-MX" sz="1000" dirty="0">
                <a:solidFill>
                  <a:schemeClr val="bg1"/>
                </a:solidFill>
                <a:latin typeface="Arial" panose="020B0604020202020204" pitchFamily="34" charset="0"/>
                <a:cs typeface="Arial" panose="020B0604020202020204" pitchFamily="34" charset="0"/>
              </a:rPr>
              <a:t>implica que la gente tenga una vivienda digna y que ésta esté emplazada en un espacio adecuado en términos de asentamientos humanos sustentables, es decir, que cuente con la infraestructura básica y que esté próxima a su fuente de su empleo y de los espacios en donde realiza sus actividades cotidianas, entre otras características (CONEVAL, 2018). </a:t>
            </a:r>
          </a:p>
          <a:p>
            <a:r>
              <a:rPr lang="es-MX" sz="1000" dirty="0">
                <a:solidFill>
                  <a:schemeClr val="bg1"/>
                </a:solidFill>
                <a:latin typeface="Arial" panose="020B0604020202020204" pitchFamily="34" charset="0"/>
                <a:cs typeface="Arial" panose="020B0604020202020204" pitchFamily="34" charset="0"/>
              </a:rPr>
              <a:t>P: Elemento considerado en la Medición Multidimensional de la Pobreza</a:t>
            </a:r>
          </a:p>
        </p:txBody>
      </p:sp>
      <p:sp>
        <p:nvSpPr>
          <p:cNvPr id="5" name="Rectángulo 4"/>
          <p:cNvSpPr/>
          <p:nvPr/>
        </p:nvSpPr>
        <p:spPr>
          <a:xfrm>
            <a:off x="388396" y="1348408"/>
            <a:ext cx="12450708" cy="646331"/>
          </a:xfrm>
          <a:prstGeom prst="rect">
            <a:avLst/>
          </a:prstGeom>
        </p:spPr>
        <p:txBody>
          <a:bodyPr wrap="square">
            <a:spAutoFit/>
          </a:bodyPr>
          <a:lstStyle/>
          <a:p>
            <a:r>
              <a:rPr lang="es-MX" sz="1800" dirty="0">
                <a:solidFill>
                  <a:schemeClr val="tx1"/>
                </a:solidFill>
                <a:latin typeface="Arial" panose="020B0604020202020204" pitchFamily="34" charset="0"/>
                <a:cs typeface="Arial" panose="020B0604020202020204" pitchFamily="34" charset="0"/>
              </a:rPr>
              <a:t>La dimensión accesibilidad implica</a:t>
            </a:r>
            <a:r>
              <a:rPr lang="es-MX" sz="1800" dirty="0">
                <a:latin typeface="Arial" panose="020B0604020202020204" pitchFamily="34" charset="0"/>
                <a:cs typeface="Arial" panose="020B0604020202020204" pitchFamily="34" charset="0"/>
              </a:rPr>
              <a:t> que los medios por los cuales se materializa el derecho a la vivienda estén al alcance de todas las personas, al menos, de manera física, económica y jurídica (CONEVAL, 2018).</a:t>
            </a:r>
          </a:p>
        </p:txBody>
      </p:sp>
      <p:sp>
        <p:nvSpPr>
          <p:cNvPr id="6" name="Rectángulo 5"/>
          <p:cNvSpPr/>
          <p:nvPr/>
        </p:nvSpPr>
        <p:spPr>
          <a:xfrm>
            <a:off x="1461840" y="6532984"/>
            <a:ext cx="356188" cy="400110"/>
          </a:xfrm>
          <a:prstGeom prst="rect">
            <a:avLst/>
          </a:prstGeom>
          <a:noFill/>
          <a:effectLst/>
        </p:spPr>
        <p:txBody>
          <a:bodyPr wrap="none" lIns="91440" tIns="45720" rIns="91440" bIns="45720">
            <a:spAutoFit/>
          </a:bodyPr>
          <a:lstStyle/>
          <a:p>
            <a:pPr algn="ctr"/>
            <a:r>
              <a:rPr lang="es-ES" sz="20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0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960667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E899E0E3-4B1A-40A5-86E3-7109E846774C}"/>
              </a:ext>
            </a:extLst>
          </p:cNvPr>
          <p:cNvGraphicFramePr/>
          <p:nvPr>
            <p:extLst>
              <p:ext uri="{D42A27DB-BD31-4B8C-83A1-F6EECF244321}">
                <p14:modId xmlns:p14="http://schemas.microsoft.com/office/powerpoint/2010/main" val="1358992733"/>
              </p:ext>
            </p:extLst>
          </p:nvPr>
        </p:nvGraphicFramePr>
        <p:xfrm>
          <a:off x="406400" y="2428528"/>
          <a:ext cx="11568608" cy="62363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6">
            <a:extLst>
              <a:ext uri="{FF2B5EF4-FFF2-40B4-BE49-F238E27FC236}">
                <a16:creationId xmlns:a16="http://schemas.microsoft.com/office/drawing/2014/main" id="{370EEEFD-C2C2-4753-861D-A1D4FCFD5C6E}"/>
              </a:ext>
            </a:extLst>
          </p:cNvPr>
          <p:cNvSpPr>
            <a:spLocks/>
          </p:cNvSpPr>
          <p:nvPr/>
        </p:nvSpPr>
        <p:spPr bwMode="auto">
          <a:xfrm>
            <a:off x="406400" y="916360"/>
            <a:ext cx="10587835"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Dimensión Disponibilidad (6 </a:t>
            </a:r>
            <a:r>
              <a:rPr lang="es-MX" altLang="es-MX" sz="2400" b="1" dirty="0" err="1">
                <a:solidFill>
                  <a:srgbClr val="53585F"/>
                </a:solidFill>
                <a:latin typeface="Arial" panose="020B0604020202020204" pitchFamily="34" charset="0"/>
                <a:cs typeface="Arial" panose="020B0604020202020204" pitchFamily="34" charset="0"/>
                <a:sym typeface="Arial" panose="020B0604020202020204" pitchFamily="34" charset="0"/>
              </a:rPr>
              <a:t>subdimensiones</a:t>
            </a: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 7 elementos de análisis)</a:t>
            </a:r>
          </a:p>
        </p:txBody>
      </p:sp>
      <p:sp>
        <p:nvSpPr>
          <p:cNvPr id="4" name="CuadroTexto 3"/>
          <p:cNvSpPr txBox="1"/>
          <p:nvPr/>
        </p:nvSpPr>
        <p:spPr>
          <a:xfrm>
            <a:off x="-10197" y="8993450"/>
            <a:ext cx="12994359" cy="707886"/>
          </a:xfrm>
          <a:prstGeom prst="rect">
            <a:avLst/>
          </a:prstGeom>
          <a:noFill/>
        </p:spPr>
        <p:txBody>
          <a:bodyPr wrap="square" rtlCol="0">
            <a:spAutoFit/>
          </a:bodyPr>
          <a:lstStyle/>
          <a:p>
            <a:pPr marL="228600" indent="-228600">
              <a:buAutoNum type="arabicPeriod"/>
            </a:pPr>
            <a:r>
              <a:rPr lang="es-MX" sz="1000" dirty="0">
                <a:solidFill>
                  <a:schemeClr val="bg1"/>
                </a:solidFill>
                <a:latin typeface="Arial" panose="020B0604020202020204" pitchFamily="34" charset="0"/>
                <a:cs typeface="Arial" panose="020B0604020202020204" pitchFamily="34" charset="0"/>
              </a:rPr>
              <a:t>Equipamiento para actividades culturales y actividades que fomenten el mantenimiento y la difusión de elementos de identidad de barrio o lugar, así como la organización vecinal. Tales equipamientos pueden incluir el llamado equipamiento cultural y cívico, así como centros comunitarios (CONEVAL, 2018)</a:t>
            </a:r>
          </a:p>
          <a:p>
            <a:pPr marL="228600" indent="-228600">
              <a:buAutoNum type="arabicPeriod"/>
            </a:pPr>
            <a:r>
              <a:rPr lang="es-MX" sz="1000" dirty="0">
                <a:solidFill>
                  <a:schemeClr val="bg1"/>
                </a:solidFill>
                <a:latin typeface="Arial" panose="020B0604020202020204" pitchFamily="34" charset="0"/>
                <a:cs typeface="Arial" panose="020B0604020202020204" pitchFamily="34" charset="0"/>
              </a:rPr>
              <a:t>Programas y acciones encaminadas al logro de la vivienda digna (CONEVAL, 2018).</a:t>
            </a:r>
          </a:p>
          <a:p>
            <a:r>
              <a:rPr lang="es-MX" sz="1000" dirty="0">
                <a:solidFill>
                  <a:schemeClr val="bg1"/>
                </a:solidFill>
                <a:latin typeface="Arial" panose="020B0604020202020204" pitchFamily="34" charset="0"/>
                <a:cs typeface="Arial" panose="020B0604020202020204" pitchFamily="34" charset="0"/>
              </a:rPr>
              <a:t>P: Elemento considerado en la Medición de la Pobreza</a:t>
            </a:r>
          </a:p>
        </p:txBody>
      </p:sp>
      <p:sp>
        <p:nvSpPr>
          <p:cNvPr id="5" name="Rectángulo 4"/>
          <p:cNvSpPr/>
          <p:nvPr/>
        </p:nvSpPr>
        <p:spPr>
          <a:xfrm>
            <a:off x="381720" y="1348408"/>
            <a:ext cx="12264155" cy="1077218"/>
          </a:xfrm>
          <a:prstGeom prst="rect">
            <a:avLst/>
          </a:prstGeom>
        </p:spPr>
        <p:txBody>
          <a:bodyPr wrap="square">
            <a:spAutoFit/>
          </a:bodyPr>
          <a:lstStyle/>
          <a:p>
            <a:pPr algn="just"/>
            <a:r>
              <a:rPr lang="es-ES_tradnl" sz="1600" dirty="0">
                <a:solidFill>
                  <a:schemeClr val="tx1"/>
                </a:solidFill>
                <a:latin typeface="Arial" panose="020B0604020202020204" pitchFamily="34" charset="0"/>
                <a:cs typeface="Arial" panose="020B0604020202020204" pitchFamily="34" charset="0"/>
              </a:rPr>
              <a:t>La dimensión disponibilidad implica que se cuente con los elementos, servicios o infraestructura necesarios para la materialización del derecho, y que, además de tener acceso a la vivienda y sus servicios y elementos del entorno, ésta cuente con espacios suficientes y funcionales y que sus servicios y equipamiento funcionen adecuadamente. (PNUD, 2012; CDHDF, 2011; Vázquez &amp; Serrano, 2013; OACDH, 1991). </a:t>
            </a:r>
          </a:p>
        </p:txBody>
      </p:sp>
      <p:sp>
        <p:nvSpPr>
          <p:cNvPr id="6" name="Rectángulo 5"/>
          <p:cNvSpPr/>
          <p:nvPr/>
        </p:nvSpPr>
        <p:spPr>
          <a:xfrm>
            <a:off x="1029792" y="5084058"/>
            <a:ext cx="356188" cy="400110"/>
          </a:xfrm>
          <a:prstGeom prst="rect">
            <a:avLst/>
          </a:prstGeom>
          <a:noFill/>
          <a:effectLst/>
        </p:spPr>
        <p:txBody>
          <a:bodyPr wrap="none" lIns="91440" tIns="45720" rIns="91440" bIns="45720">
            <a:spAutoFit/>
          </a:bodyPr>
          <a:lstStyle/>
          <a:p>
            <a:pPr algn="ctr"/>
            <a:r>
              <a:rPr lang="es-ES" sz="20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endParaRPr lang="es-ES" sz="2000" b="0" cap="none" spc="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318492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DF9AF65C-D77C-4158-80C4-DEFBF8A5F5F0}"/>
              </a:ext>
            </a:extLst>
          </p:cNvPr>
          <p:cNvGraphicFramePr/>
          <p:nvPr>
            <p:extLst>
              <p:ext uri="{D42A27DB-BD31-4B8C-83A1-F6EECF244321}">
                <p14:modId xmlns:p14="http://schemas.microsoft.com/office/powerpoint/2010/main" val="2970119157"/>
              </p:ext>
            </p:extLst>
          </p:nvPr>
        </p:nvGraphicFramePr>
        <p:xfrm>
          <a:off x="3616325" y="2644552"/>
          <a:ext cx="8437773"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Abrir llave 3">
            <a:extLst>
              <a:ext uri="{FF2B5EF4-FFF2-40B4-BE49-F238E27FC236}">
                <a16:creationId xmlns:a16="http://schemas.microsoft.com/office/drawing/2014/main" id="{270936D8-BC90-4A83-8A13-871CDE65C2AF}"/>
              </a:ext>
            </a:extLst>
          </p:cNvPr>
          <p:cNvSpPr>
            <a:spLocks/>
          </p:cNvSpPr>
          <p:nvPr/>
        </p:nvSpPr>
        <p:spPr bwMode="auto">
          <a:xfrm>
            <a:off x="2834755" y="2644552"/>
            <a:ext cx="643309" cy="6192688"/>
          </a:xfrm>
          <a:prstGeom prst="leftBrace">
            <a:avLst>
              <a:gd name="adj1" fmla="val 8322"/>
              <a:gd name="adj2" fmla="val 50000"/>
            </a:avLst>
          </a:prstGeom>
          <a:noFill/>
          <a:ln w="38100" algn="ctr">
            <a:solidFill>
              <a:srgbClr val="FFC000"/>
            </a:solidFill>
            <a:miter lim="400000"/>
            <a:headEnd/>
            <a:tailEnd/>
          </a:ln>
          <a:extLst>
            <a:ext uri="{909E8E84-426E-40DD-AFC4-6F175D3DCCD1}">
              <a14:hiddenFill xmlns:a14="http://schemas.microsoft.com/office/drawing/2010/main">
                <a:solidFill>
                  <a:srgbClr val="FFFFFF"/>
                </a:solidFill>
              </a14:hiddenFill>
            </a:ext>
          </a:extLst>
        </p:spPr>
        <p:txBody>
          <a:bodyPr wrap="square" lIns="50800" tIns="50800" rIns="50800" bIns="50800" anchor="ctr">
            <a:spAutoFit/>
          </a:bodyPr>
          <a:lstStyle/>
          <a:p>
            <a:pPr algn="ctr" eaLnBrk="1"/>
            <a:endParaRPr lang="es-MX" altLang="es-MX"/>
          </a:p>
        </p:txBody>
      </p:sp>
      <p:sp>
        <p:nvSpPr>
          <p:cNvPr id="4" name="Rectángulo 19">
            <a:extLst>
              <a:ext uri="{FF2B5EF4-FFF2-40B4-BE49-F238E27FC236}">
                <a16:creationId xmlns:a16="http://schemas.microsoft.com/office/drawing/2014/main" id="{A9359752-394D-407A-8A92-7EA5A3BFECE9}"/>
              </a:ext>
            </a:extLst>
          </p:cNvPr>
          <p:cNvSpPr>
            <a:spLocks noChangeArrowheads="1"/>
          </p:cNvSpPr>
          <p:nvPr/>
        </p:nvSpPr>
        <p:spPr bwMode="auto">
          <a:xfrm>
            <a:off x="859645" y="5083918"/>
            <a:ext cx="1584325" cy="1025922"/>
          </a:xfrm>
          <a:prstGeom prst="rect">
            <a:avLst/>
          </a:prstGeom>
          <a:solidFill>
            <a:schemeClr val="bg1"/>
          </a:solidFill>
          <a:ln w="38100" algn="ctr">
            <a:solidFill>
              <a:srgbClr val="469999"/>
            </a:solidFill>
            <a:miter lim="400000"/>
            <a:headEnd/>
            <a:tailEnd/>
          </a:ln>
        </p:spPr>
        <p:txBody>
          <a:bodyPr lIns="50800" tIns="50800" rIns="50800" bIns="50800" anchor="ctr">
            <a:spAutoFit/>
          </a:bodyPr>
          <a:lstStyle/>
          <a:p>
            <a:pPr algn="ctr">
              <a:spcBef>
                <a:spcPts val="1800"/>
              </a:spcBef>
              <a:spcAft>
                <a:spcPts val="1800"/>
              </a:spcAft>
            </a:pPr>
            <a:r>
              <a:rPr lang="es-MX" altLang="es-MX" sz="2000" dirty="0">
                <a:latin typeface="Arial" panose="020B0604020202020204" pitchFamily="34" charset="0"/>
                <a:cs typeface="Arial" panose="020B0604020202020204" pitchFamily="34" charset="0"/>
              </a:rPr>
              <a:t>Calidad técnica/ constructiva</a:t>
            </a:r>
            <a:r>
              <a:rPr lang="es-MX" altLang="es-MX" sz="2000" baseline="30000" dirty="0">
                <a:latin typeface="Arial" panose="020B0604020202020204" pitchFamily="34" charset="0"/>
                <a:cs typeface="Arial" panose="020B0604020202020204" pitchFamily="34" charset="0"/>
              </a:rPr>
              <a:t>1</a:t>
            </a:r>
            <a:endParaRPr lang="es-MX" altLang="es-MX" sz="2000" dirty="0">
              <a:latin typeface="Arial" panose="020B0604020202020204" pitchFamily="34" charset="0"/>
              <a:cs typeface="Arial" panose="020B0604020202020204" pitchFamily="34" charset="0"/>
            </a:endParaRPr>
          </a:p>
        </p:txBody>
      </p:sp>
      <p:sp>
        <p:nvSpPr>
          <p:cNvPr id="5" name="Rectangle 6">
            <a:extLst>
              <a:ext uri="{FF2B5EF4-FFF2-40B4-BE49-F238E27FC236}">
                <a16:creationId xmlns:a16="http://schemas.microsoft.com/office/drawing/2014/main" id="{DFDA7419-8748-4A41-A615-53F54B8755AE}"/>
              </a:ext>
            </a:extLst>
          </p:cNvPr>
          <p:cNvSpPr>
            <a:spLocks/>
          </p:cNvSpPr>
          <p:nvPr/>
        </p:nvSpPr>
        <p:spPr bwMode="auto">
          <a:xfrm>
            <a:off x="406400" y="988368"/>
            <a:ext cx="9623468"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Dimensión Calidad (3 </a:t>
            </a:r>
            <a:r>
              <a:rPr lang="es-MX" altLang="es-MX" sz="2400" b="1" dirty="0" err="1">
                <a:solidFill>
                  <a:srgbClr val="53585F"/>
                </a:solidFill>
                <a:latin typeface="Arial" panose="020B0604020202020204" pitchFamily="34" charset="0"/>
                <a:cs typeface="Arial" panose="020B0604020202020204" pitchFamily="34" charset="0"/>
                <a:sym typeface="Arial" panose="020B0604020202020204" pitchFamily="34" charset="0"/>
              </a:rPr>
              <a:t>subdimensiones</a:t>
            </a: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 11 elementos de análisis)</a:t>
            </a:r>
          </a:p>
        </p:txBody>
      </p:sp>
      <p:sp>
        <p:nvSpPr>
          <p:cNvPr id="6" name="Rectángulo 5"/>
          <p:cNvSpPr/>
          <p:nvPr/>
        </p:nvSpPr>
        <p:spPr>
          <a:xfrm>
            <a:off x="3472884" y="4472517"/>
            <a:ext cx="356188" cy="400110"/>
          </a:xfrm>
          <a:prstGeom prst="rect">
            <a:avLst/>
          </a:prstGeom>
          <a:noFill/>
        </p:spPr>
        <p:txBody>
          <a:bodyPr wrap="none" lIns="91440" tIns="45720" rIns="91440" bIns="45720">
            <a:spAutoFit/>
          </a:bodyPr>
          <a:lstStyle/>
          <a:p>
            <a:pPr algn="ctr"/>
            <a:r>
              <a:rPr lang="es-ES" sz="20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p>
        </p:txBody>
      </p:sp>
      <p:sp>
        <p:nvSpPr>
          <p:cNvPr id="7" name="Rectángulo 6"/>
          <p:cNvSpPr/>
          <p:nvPr/>
        </p:nvSpPr>
        <p:spPr>
          <a:xfrm>
            <a:off x="3472884" y="5452864"/>
            <a:ext cx="356188" cy="400110"/>
          </a:xfrm>
          <a:prstGeom prst="rect">
            <a:avLst/>
          </a:prstGeom>
          <a:noFill/>
        </p:spPr>
        <p:txBody>
          <a:bodyPr wrap="none" lIns="91440" tIns="45720" rIns="91440" bIns="45720">
            <a:spAutoFit/>
          </a:bodyPr>
          <a:lstStyle/>
          <a:p>
            <a:pPr algn="ctr"/>
            <a:r>
              <a:rPr lang="es-ES" sz="2000" dirty="0">
                <a:ln w="0"/>
                <a:solidFill>
                  <a:srgbClr val="C00000"/>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p>
        </p:txBody>
      </p:sp>
      <p:sp>
        <p:nvSpPr>
          <p:cNvPr id="8" name="CuadroTexto 7"/>
          <p:cNvSpPr txBox="1"/>
          <p:nvPr/>
        </p:nvSpPr>
        <p:spPr>
          <a:xfrm>
            <a:off x="0" y="9021541"/>
            <a:ext cx="13004800" cy="646331"/>
          </a:xfrm>
          <a:prstGeom prst="rect">
            <a:avLst/>
          </a:prstGeom>
          <a:noFill/>
        </p:spPr>
        <p:txBody>
          <a:bodyPr wrap="square" rtlCol="0">
            <a:spAutoFit/>
          </a:bodyPr>
          <a:lstStyle/>
          <a:p>
            <a:pPr marL="228600" indent="-228600">
              <a:buAutoNum type="arabicPeriod"/>
            </a:pPr>
            <a:r>
              <a:rPr lang="es-MX" sz="1200" dirty="0">
                <a:solidFill>
                  <a:schemeClr val="bg1"/>
                </a:solidFill>
                <a:latin typeface="Arial" panose="020B0604020202020204" pitchFamily="34" charset="0"/>
                <a:cs typeface="Arial" panose="020B0604020202020204" pitchFamily="34" charset="0"/>
              </a:rPr>
              <a:t>La calidad técnica/constructiva implica que los distintos elementos que constituyen la materialización del derecho a la vivienda cumplan con los estándares de calidad internacional, nacional y local (CONEVAL, 2018).</a:t>
            </a:r>
          </a:p>
          <a:p>
            <a:r>
              <a:rPr lang="es-MX" sz="1200" dirty="0">
                <a:solidFill>
                  <a:schemeClr val="bg1"/>
                </a:solidFill>
                <a:latin typeface="Arial" panose="020B0604020202020204" pitchFamily="34" charset="0"/>
                <a:cs typeface="Arial" panose="020B0604020202020204" pitchFamily="34" charset="0"/>
              </a:rPr>
              <a:t>P: Elemento considerado en la Medición Multidimensional de la Pobreza</a:t>
            </a:r>
          </a:p>
        </p:txBody>
      </p:sp>
      <p:sp>
        <p:nvSpPr>
          <p:cNvPr id="9" name="Rectángulo 8"/>
          <p:cNvSpPr/>
          <p:nvPr/>
        </p:nvSpPr>
        <p:spPr>
          <a:xfrm>
            <a:off x="406400" y="1564432"/>
            <a:ext cx="12144672" cy="1200329"/>
          </a:xfrm>
          <a:prstGeom prst="rect">
            <a:avLst/>
          </a:prstGeom>
        </p:spPr>
        <p:txBody>
          <a:bodyPr wrap="square">
            <a:spAutoFit/>
          </a:bodyPr>
          <a:lstStyle/>
          <a:p>
            <a:pPr algn="just">
              <a:spcAft>
                <a:spcPts val="0"/>
              </a:spcAft>
            </a:pPr>
            <a:r>
              <a:rPr lang="es-MX" sz="1800" dirty="0">
                <a:latin typeface="Arial" panose="020B0604020202020204" pitchFamily="34" charset="0"/>
                <a:ea typeface="Arial Unicode MS" panose="020B0604020202020204" pitchFamily="34" charset="-128"/>
                <a:cs typeface="Arial Unicode MS" panose="020B0604020202020204" pitchFamily="34" charset="-128"/>
              </a:rPr>
              <a:t>La dimensión calidad implica que la vivienda cubra estándares mínimos de calidad en su ubicación, diseño, materiales, técnicas constructivas, servicios, equipamiento, así como elementos del entorno físico y comunitario. Si la vivienda no es aceptable para las personas que la habitan, se está vulnerando el derecho a la vivienda (CONEVAL, 2018).</a:t>
            </a:r>
            <a:endParaRPr lang="es-MX" sz="2800" dirty="0">
              <a:latin typeface="Helvetica" panose="020B0604020202020204" pitchFamily="34"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38153440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DF9AF65C-D77C-4158-80C4-DEFBF8A5F5F0}"/>
              </a:ext>
            </a:extLst>
          </p:cNvPr>
          <p:cNvGraphicFramePr/>
          <p:nvPr>
            <p:extLst>
              <p:ext uri="{D42A27DB-BD31-4B8C-83A1-F6EECF244321}">
                <p14:modId xmlns:p14="http://schemas.microsoft.com/office/powerpoint/2010/main" val="900251533"/>
              </p:ext>
            </p:extLst>
          </p:nvPr>
        </p:nvGraphicFramePr>
        <p:xfrm>
          <a:off x="3406056" y="2212504"/>
          <a:ext cx="9013837" cy="62684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390" name="Abrir llave 20">
            <a:extLst>
              <a:ext uri="{FF2B5EF4-FFF2-40B4-BE49-F238E27FC236}">
                <a16:creationId xmlns:a16="http://schemas.microsoft.com/office/drawing/2014/main" id="{3E3DC138-B431-4B73-A9B9-986833E33921}"/>
              </a:ext>
            </a:extLst>
          </p:cNvPr>
          <p:cNvSpPr>
            <a:spLocks/>
          </p:cNvSpPr>
          <p:nvPr/>
        </p:nvSpPr>
        <p:spPr bwMode="auto">
          <a:xfrm>
            <a:off x="2566532" y="2180754"/>
            <a:ext cx="695508" cy="2263998"/>
          </a:xfrm>
          <a:prstGeom prst="leftBrace">
            <a:avLst>
              <a:gd name="adj1" fmla="val 8313"/>
              <a:gd name="adj2" fmla="val 50000"/>
            </a:avLst>
          </a:prstGeom>
          <a:noFill/>
          <a:ln w="38100" algn="ctr">
            <a:solidFill>
              <a:srgbClr val="FFC000"/>
            </a:solidFill>
            <a:miter lim="400000"/>
            <a:headEnd/>
            <a:tailEnd/>
          </a:ln>
          <a:extLst>
            <a:ext uri="{909E8E84-426E-40DD-AFC4-6F175D3DCCD1}">
              <a14:hiddenFill xmlns:a14="http://schemas.microsoft.com/office/drawing/2010/main">
                <a:solidFill>
                  <a:srgbClr val="FFFFFF"/>
                </a:solidFill>
              </a14:hiddenFill>
            </a:ext>
          </a:extLst>
        </p:spPr>
        <p:txBody>
          <a:bodyPr wrap="square" lIns="50800" tIns="50800" rIns="50800" bIns="50800" anchor="ctr">
            <a:spAutoFit/>
          </a:bodyPr>
          <a:lstStyle/>
          <a:p>
            <a:pPr algn="ctr" eaLnBrk="1"/>
            <a:endParaRPr lang="es-MX" altLang="es-MX"/>
          </a:p>
        </p:txBody>
      </p:sp>
      <p:sp>
        <p:nvSpPr>
          <p:cNvPr id="16391" name="Abrir llave 21">
            <a:extLst>
              <a:ext uri="{FF2B5EF4-FFF2-40B4-BE49-F238E27FC236}">
                <a16:creationId xmlns:a16="http://schemas.microsoft.com/office/drawing/2014/main" id="{558FABF3-B1CE-4BAA-B8F0-D48BDF58DB2F}"/>
              </a:ext>
            </a:extLst>
          </p:cNvPr>
          <p:cNvSpPr>
            <a:spLocks/>
          </p:cNvSpPr>
          <p:nvPr/>
        </p:nvSpPr>
        <p:spPr bwMode="auto">
          <a:xfrm>
            <a:off x="2541960" y="4523174"/>
            <a:ext cx="728216" cy="3957824"/>
          </a:xfrm>
          <a:prstGeom prst="leftBrace">
            <a:avLst>
              <a:gd name="adj1" fmla="val 8317"/>
              <a:gd name="adj2" fmla="val 50000"/>
            </a:avLst>
          </a:prstGeom>
          <a:noFill/>
          <a:ln w="38100" algn="ctr">
            <a:solidFill>
              <a:srgbClr val="FFC000"/>
            </a:solidFill>
            <a:miter lim="400000"/>
            <a:headEnd/>
            <a:tailEnd/>
          </a:ln>
          <a:extLst>
            <a:ext uri="{909E8E84-426E-40DD-AFC4-6F175D3DCCD1}">
              <a14:hiddenFill xmlns:a14="http://schemas.microsoft.com/office/drawing/2010/main">
                <a:solidFill>
                  <a:srgbClr val="FFFFFF"/>
                </a:solidFill>
              </a14:hiddenFill>
            </a:ext>
          </a:extLst>
        </p:spPr>
        <p:txBody>
          <a:bodyPr wrap="square" lIns="50800" tIns="50800" rIns="50800" bIns="50800" anchor="ctr">
            <a:spAutoFit/>
          </a:bodyPr>
          <a:lstStyle/>
          <a:p>
            <a:pPr algn="ctr" eaLnBrk="1"/>
            <a:endParaRPr lang="es-MX" altLang="es-MX"/>
          </a:p>
        </p:txBody>
      </p:sp>
      <p:sp>
        <p:nvSpPr>
          <p:cNvPr id="16392" name="Rectángulo 17">
            <a:extLst>
              <a:ext uri="{FF2B5EF4-FFF2-40B4-BE49-F238E27FC236}">
                <a16:creationId xmlns:a16="http://schemas.microsoft.com/office/drawing/2014/main" id="{7BE9151F-0B40-4E4E-97DD-74882960BF11}"/>
              </a:ext>
            </a:extLst>
          </p:cNvPr>
          <p:cNvSpPr>
            <a:spLocks noChangeArrowheads="1"/>
          </p:cNvSpPr>
          <p:nvPr/>
        </p:nvSpPr>
        <p:spPr bwMode="auto">
          <a:xfrm>
            <a:off x="779143" y="3086720"/>
            <a:ext cx="1584325" cy="410369"/>
          </a:xfrm>
          <a:prstGeom prst="rect">
            <a:avLst/>
          </a:prstGeom>
          <a:noFill/>
          <a:ln w="38100" algn="ctr">
            <a:solidFill>
              <a:srgbClr val="AFABAB"/>
            </a:solidFill>
            <a:miter lim="400000"/>
            <a:headEnd/>
            <a:tailEnd/>
          </a:ln>
          <a:extLst>
            <a:ext uri="{909E8E84-426E-40DD-AFC4-6F175D3DCCD1}">
              <a14:hiddenFill xmlns:a14="http://schemas.microsoft.com/office/drawing/2010/main">
                <a:solidFill>
                  <a:srgbClr val="FFFFFF"/>
                </a:solidFill>
              </a14:hiddenFill>
            </a:ext>
          </a:extLst>
        </p:spPr>
        <p:txBody>
          <a:bodyPr lIns="50800" tIns="50800" rIns="50800" bIns="50800" anchor="ctr">
            <a:spAutoFit/>
          </a:bodyPr>
          <a:lstStyle/>
          <a:p>
            <a:pPr algn="ctr" eaLnBrk="1"/>
            <a:r>
              <a:rPr lang="es-MX" altLang="es-MX" sz="1800" dirty="0">
                <a:latin typeface="Arial" panose="020B0604020202020204" pitchFamily="34" charset="0"/>
                <a:cs typeface="Arial" panose="020B0604020202020204" pitchFamily="34" charset="0"/>
              </a:rPr>
              <a:t>Aceptabilidad</a:t>
            </a:r>
            <a:r>
              <a:rPr lang="es-MX" altLang="es-MX" sz="1800" baseline="30000" dirty="0">
                <a:latin typeface="Arial" panose="020B0604020202020204" pitchFamily="34" charset="0"/>
                <a:cs typeface="Arial" panose="020B0604020202020204" pitchFamily="34" charset="0"/>
              </a:rPr>
              <a:t>1</a:t>
            </a:r>
            <a:r>
              <a:rPr lang="es-MX" altLang="es-MX" sz="2000" dirty="0">
                <a:latin typeface="Arial" panose="020B0604020202020204" pitchFamily="34" charset="0"/>
                <a:cs typeface="Arial" panose="020B0604020202020204" pitchFamily="34" charset="0"/>
              </a:rPr>
              <a:t> </a:t>
            </a:r>
          </a:p>
        </p:txBody>
      </p:sp>
      <p:sp>
        <p:nvSpPr>
          <p:cNvPr id="16393" name="Rectángulo 26">
            <a:extLst>
              <a:ext uri="{FF2B5EF4-FFF2-40B4-BE49-F238E27FC236}">
                <a16:creationId xmlns:a16="http://schemas.microsoft.com/office/drawing/2014/main" id="{E41F587A-6F14-4721-9C13-67218058DF84}"/>
              </a:ext>
            </a:extLst>
          </p:cNvPr>
          <p:cNvSpPr>
            <a:spLocks noChangeArrowheads="1"/>
          </p:cNvSpPr>
          <p:nvPr/>
        </p:nvSpPr>
        <p:spPr bwMode="auto">
          <a:xfrm>
            <a:off x="773675" y="5740896"/>
            <a:ext cx="1584325" cy="1582737"/>
          </a:xfrm>
          <a:prstGeom prst="rect">
            <a:avLst/>
          </a:prstGeom>
          <a:solidFill>
            <a:schemeClr val="bg1"/>
          </a:solidFill>
          <a:ln w="38100" algn="ctr">
            <a:solidFill>
              <a:srgbClr val="7EC6C4"/>
            </a:solidFill>
            <a:miter lim="400000"/>
            <a:headEnd/>
            <a:tailEnd/>
          </a:ln>
        </p:spPr>
        <p:txBody>
          <a:bodyPr lIns="50800" tIns="50800" rIns="50800" bIns="50800" anchor="ctr">
            <a:spAutoFit/>
          </a:bodyPr>
          <a:lstStyle/>
          <a:p>
            <a:pPr algn="ctr" eaLnBrk="1"/>
            <a:r>
              <a:rPr lang="es-MX" altLang="es-MX" sz="2000">
                <a:latin typeface="Arial" panose="020B0604020202020204" pitchFamily="34" charset="0"/>
                <a:cs typeface="Arial" panose="020B0604020202020204" pitchFamily="34" charset="0"/>
              </a:rPr>
              <a:t>Calidad comunitaria</a:t>
            </a:r>
          </a:p>
        </p:txBody>
      </p:sp>
      <p:sp>
        <p:nvSpPr>
          <p:cNvPr id="16395" name="Rectangle 6">
            <a:extLst>
              <a:ext uri="{FF2B5EF4-FFF2-40B4-BE49-F238E27FC236}">
                <a16:creationId xmlns:a16="http://schemas.microsoft.com/office/drawing/2014/main" id="{DFDA7419-8748-4A41-A615-53F54B8755AE}"/>
              </a:ext>
            </a:extLst>
          </p:cNvPr>
          <p:cNvSpPr>
            <a:spLocks/>
          </p:cNvSpPr>
          <p:nvPr/>
        </p:nvSpPr>
        <p:spPr bwMode="auto">
          <a:xfrm>
            <a:off x="406400" y="1276132"/>
            <a:ext cx="9623468"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Dimensión Calidad (3 </a:t>
            </a:r>
            <a:r>
              <a:rPr lang="es-MX" altLang="es-MX" sz="2400" b="1" dirty="0" err="1">
                <a:solidFill>
                  <a:srgbClr val="53585F"/>
                </a:solidFill>
                <a:latin typeface="Arial" panose="020B0604020202020204" pitchFamily="34" charset="0"/>
                <a:cs typeface="Arial" panose="020B0604020202020204" pitchFamily="34" charset="0"/>
                <a:sym typeface="Arial" panose="020B0604020202020204" pitchFamily="34" charset="0"/>
              </a:rPr>
              <a:t>subdimensiones</a:t>
            </a: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 11 elementos de análisis)</a:t>
            </a:r>
          </a:p>
        </p:txBody>
      </p:sp>
      <p:sp>
        <p:nvSpPr>
          <p:cNvPr id="15" name="CuadroTexto 14"/>
          <p:cNvSpPr txBox="1"/>
          <p:nvPr/>
        </p:nvSpPr>
        <p:spPr>
          <a:xfrm>
            <a:off x="-50328" y="8968189"/>
            <a:ext cx="13199144" cy="877163"/>
          </a:xfrm>
          <a:prstGeom prst="rect">
            <a:avLst/>
          </a:prstGeom>
          <a:noFill/>
        </p:spPr>
        <p:txBody>
          <a:bodyPr wrap="square" rtlCol="0">
            <a:spAutoFit/>
          </a:bodyPr>
          <a:lstStyle/>
          <a:p>
            <a:pPr marL="228600" indent="-228600">
              <a:buAutoNum type="arabicPeriod"/>
            </a:pPr>
            <a:r>
              <a:rPr lang="es-MX" sz="850" dirty="0">
                <a:solidFill>
                  <a:schemeClr val="bg1"/>
                </a:solidFill>
                <a:latin typeface="Arial" panose="020B0604020202020204" pitchFamily="34" charset="0"/>
                <a:cs typeface="Arial" panose="020B0604020202020204" pitchFamily="34" charset="0"/>
              </a:rPr>
              <a:t>La aceptabilidad implica que el medio y los contenidos elegidos para materializar el derecho a la vivienda, sean aceptables para las personas a quienes están dirigidos (CDHDF, 2011).</a:t>
            </a:r>
          </a:p>
          <a:p>
            <a:pPr marL="228600" indent="-228600">
              <a:buAutoNum type="arabicPeriod"/>
            </a:pPr>
            <a:r>
              <a:rPr lang="es-MX" sz="850" dirty="0">
                <a:solidFill>
                  <a:schemeClr val="bg1"/>
                </a:solidFill>
                <a:latin typeface="Arial" panose="020B0604020202020204" pitchFamily="34" charset="0"/>
                <a:cs typeface="Arial" panose="020B0604020202020204" pitchFamily="34" charset="0"/>
              </a:rPr>
              <a:t>Implica que el diseño de la vivienda tome en cuenta las necesidades culturales e identitarias de las personas; se considera importante que se facilite la personalización de la vivienda por parte de sus habitantes y que se busque la satisfacción residencial. (CONEVAL, 2018)</a:t>
            </a:r>
          </a:p>
          <a:p>
            <a:pPr marL="228600" indent="-228600">
              <a:buAutoNum type="arabicPeriod"/>
            </a:pPr>
            <a:r>
              <a:rPr lang="es-MX" sz="850" dirty="0">
                <a:solidFill>
                  <a:schemeClr val="bg1"/>
                </a:solidFill>
                <a:latin typeface="Arial" panose="020B0604020202020204" pitchFamily="34" charset="0"/>
                <a:cs typeface="Arial" panose="020B0604020202020204" pitchFamily="34" charset="0"/>
              </a:rPr>
              <a:t>La integración de las necesidades derivadas de los cambios sociales en la producción de la vivienda; es decir, toma en cuenta las prácticas sociales, recreativas, estilos de vida, uso de los espacios, uso del tiempo, formas de movilidad, de empleo, tecnologías de la información, ecotecnias, entre otras, que son características de la época (CONEVAL, 2018).</a:t>
            </a:r>
          </a:p>
          <a:p>
            <a:r>
              <a:rPr lang="es-MX" sz="850" dirty="0">
                <a:solidFill>
                  <a:schemeClr val="bg1"/>
                </a:solidFill>
                <a:latin typeface="Arial" panose="020B0604020202020204" pitchFamily="34" charset="0"/>
                <a:cs typeface="Arial" panose="020B0604020202020204" pitchFamily="34" charset="0"/>
              </a:rPr>
              <a:t>P: Elemento considerado en la Medición Multidimensional de la Pobreza</a:t>
            </a:r>
          </a:p>
        </p:txBody>
      </p:sp>
    </p:spTree>
    <p:extLst>
      <p:ext uri="{BB962C8B-B14F-4D97-AF65-F5344CB8AC3E}">
        <p14:creationId xmlns:p14="http://schemas.microsoft.com/office/powerpoint/2010/main" val="126653779"/>
      </p:ext>
    </p:extLst>
  </p:cSld>
  <p:clrMapOvr>
    <a:masterClrMapping/>
  </p:clrMapOvr>
  <p:transition spd="med"/>
</p:sld>
</file>

<file path=ppt/theme/theme1.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20794</TotalTime>
  <Words>7457</Words>
  <Application>Microsoft Office PowerPoint</Application>
  <PresentationFormat>Personalizado</PresentationFormat>
  <Paragraphs>289</Paragraphs>
  <Slides>24</Slides>
  <Notes>16</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24</vt:i4>
      </vt:variant>
    </vt:vector>
  </HeadingPairs>
  <TitlesOfParts>
    <vt:vector size="33" baseType="lpstr">
      <vt:lpstr>Arial</vt:lpstr>
      <vt:lpstr>Arial Black</vt:lpstr>
      <vt:lpstr>Calibri</vt:lpstr>
      <vt:lpstr>Calibri Light</vt:lpstr>
      <vt:lpstr>Helvetica</vt:lpstr>
      <vt:lpstr>Helvetica Light</vt:lpstr>
      <vt:lpstr>Helvetica Neue</vt:lpstr>
      <vt:lpstr>Wingdings</vt:lpstr>
      <vt:lpstr>Diseño personalizado</vt:lpstr>
      <vt:lpstr>Estudio Diagnóstico del Derecho a la Vivienda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Titulo de la presentación</dc:title>
  <dc:creator>Julieta  Castro Toral</dc:creator>
  <cp:lastModifiedBy>Liv  Lafontaine Navarro</cp:lastModifiedBy>
  <cp:revision>1316</cp:revision>
  <cp:lastPrinted>2017-06-15T17:05:24Z</cp:lastPrinted>
  <dcterms:modified xsi:type="dcterms:W3CDTF">2019-02-11T23:10:06Z</dcterms:modified>
</cp:coreProperties>
</file>