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2.xml" ContentType="application/vnd.openxmlformats-officedocument.themeOverride+xml"/>
  <Override PartName="/ppt/notesSlides/notesSlide14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3.xml" ContentType="application/vnd.openxmlformats-officedocument.themeOverride+xml"/>
  <Override PartName="/ppt/notesSlides/notesSlide15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556" r:id="rId2"/>
    <p:sldId id="557" r:id="rId3"/>
    <p:sldId id="662" r:id="rId4"/>
    <p:sldId id="660" r:id="rId5"/>
    <p:sldId id="635" r:id="rId6"/>
    <p:sldId id="642" r:id="rId7"/>
    <p:sldId id="648" r:id="rId8"/>
    <p:sldId id="638" r:id="rId9"/>
    <p:sldId id="641" r:id="rId10"/>
    <p:sldId id="653" r:id="rId11"/>
    <p:sldId id="632" r:id="rId12"/>
    <p:sldId id="652" r:id="rId13"/>
    <p:sldId id="656" r:id="rId14"/>
    <p:sldId id="658" r:id="rId15"/>
    <p:sldId id="663" r:id="rId16"/>
    <p:sldId id="664" r:id="rId17"/>
    <p:sldId id="659" r:id="rId18"/>
    <p:sldId id="640" r:id="rId19"/>
    <p:sldId id="661" r:id="rId20"/>
    <p:sldId id="647" r:id="rId21"/>
  </p:sldIdLst>
  <p:sldSz cx="13004800" cy="9753600"/>
  <p:notesSz cx="7010400" cy="9296400"/>
  <p:defaultTextStyle>
    <a:defPPr>
      <a:defRPr lang="es-MX"/>
    </a:defPPr>
    <a:lvl1pPr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1pPr>
    <a:lvl2pPr marL="457200" indent="-2286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2pPr>
    <a:lvl3pPr marL="914400" indent="-4572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3pPr>
    <a:lvl4pPr marL="1371600" indent="-6858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4pPr>
    <a:lvl5pPr marL="1828800" indent="-9144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C53277C-F2E5-4D49-AD62-86A7143E1798}">
          <p14:sldIdLst>
            <p14:sldId id="556"/>
            <p14:sldId id="557"/>
            <p14:sldId id="662"/>
            <p14:sldId id="660"/>
            <p14:sldId id="635"/>
            <p14:sldId id="642"/>
            <p14:sldId id="648"/>
            <p14:sldId id="638"/>
            <p14:sldId id="641"/>
            <p14:sldId id="653"/>
            <p14:sldId id="632"/>
            <p14:sldId id="652"/>
            <p14:sldId id="656"/>
            <p14:sldId id="658"/>
            <p14:sldId id="663"/>
            <p14:sldId id="664"/>
            <p14:sldId id="659"/>
            <p14:sldId id="640"/>
            <p14:sldId id="661"/>
            <p14:sldId id="6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26" userDrawn="1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rael Larry  Escobar Blanco" initials="ILEB" lastIdx="3" clrIdx="0">
    <p:extLst>
      <p:ext uri="{19B8F6BF-5375-455C-9EA6-DF929625EA0E}">
        <p15:presenceInfo xmlns:p15="http://schemas.microsoft.com/office/powerpoint/2012/main" userId="S-1-5-21-1990024163-3075840602-2784443919-1651" providerId="AD"/>
      </p:ext>
    </p:extLst>
  </p:cmAuthor>
  <p:cmAuthor id="2" name="Alice Zahí Martínez Treviño" initials="AZMT" lastIdx="10" clrIdx="1"/>
  <p:cmAuthor id="3" name="Office2 Coneval" initials="OC" lastIdx="1" clrIdx="2"/>
  <p:cmAuthor id="4" name="Alma Verónica Corona García" initials="AVCG" lastIdx="1" clrIdx="3">
    <p:extLst>
      <p:ext uri="{19B8F6BF-5375-455C-9EA6-DF929625EA0E}">
        <p15:presenceInfo xmlns:p15="http://schemas.microsoft.com/office/powerpoint/2012/main" userId="S-1-5-21-1990024163-3075840602-2784443919-4826" providerId="AD"/>
      </p:ext>
    </p:extLst>
  </p:cmAuthor>
  <p:cmAuthor id="5" name="Rosario Cardenas" initials="RC" lastIdx="20" clrIdx="4">
    <p:extLst>
      <p:ext uri="{19B8F6BF-5375-455C-9EA6-DF929625EA0E}">
        <p15:presenceInfo xmlns:p15="http://schemas.microsoft.com/office/powerpoint/2012/main" userId="ad543bd1023f3b4a" providerId="Windows Live"/>
      </p:ext>
    </p:extLst>
  </p:cmAuthor>
  <p:cmAuthor id="6" name="Oscar David Mejía Arias" initials="ODMA" lastIdx="11" clrIdx="5">
    <p:extLst>
      <p:ext uri="{19B8F6BF-5375-455C-9EA6-DF929625EA0E}">
        <p15:presenceInfo xmlns:p15="http://schemas.microsoft.com/office/powerpoint/2012/main" userId="S-1-5-21-1990024163-3075840602-2784443919-48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9999"/>
    <a:srgbClr val="C32D77"/>
    <a:srgbClr val="F5D3E4"/>
    <a:srgbClr val="EDB1CF"/>
    <a:srgbClr val="7EC6C4"/>
    <a:srgbClr val="000000"/>
    <a:srgbClr val="00B050"/>
    <a:srgbClr val="C20E9B"/>
    <a:srgbClr val="D41293"/>
    <a:srgbClr val="4FF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6433" autoAdjust="0"/>
  </p:normalViewPr>
  <p:slideViewPr>
    <p:cSldViewPr>
      <p:cViewPr varScale="1">
        <p:scale>
          <a:sx n="78" d="100"/>
          <a:sy n="78" d="100"/>
        </p:scale>
        <p:origin x="1950" y="108"/>
      </p:cViewPr>
      <p:guideLst>
        <p:guide orient="horz" pos="3526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Presentaci&#243;n%20comisi&#243;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avcorona\Documents\DIAGNOSTICO_SALUD\Presentaci&#243;n%20comisi&#243;n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avcorona\Documents\DIAGNOSTICO_SALUD\Presentaci&#243;n%20comisi&#243;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Presentaci&#243;n%20comisi&#243;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avcorona\Documents\DIAGNOSTICO_SALUD\Presentaci&#243;n%20comisi&#243;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Presentaci&#243;n%20comisi&#243;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comisi&#243;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Presentaci&#243;n%20comisi&#243;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corona\Documents\DIAGNOSTICO_SALUD\comisi&#243;n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Users\avcorona\Documents\DIAGNOSTICO_SALUD\comisi&#243;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Tiempo de traslado al lugar donde se atendió debido a problemas de salud, 2016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7587853240440818E-2"/>
          <c:y val="0.1454671666222446"/>
          <c:w val="0.89960243669647222"/>
          <c:h val="0.4334742611550472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32D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Graf_10!$A$3:$A$12</c:f>
              <c:strCache>
                <c:ptCount val="10"/>
                <c:pt idx="0">
                  <c:v>Consultorio de farmacias</c:v>
                </c:pt>
                <c:pt idx="1">
                  <c:v>Centro de salud</c:v>
                </c:pt>
                <c:pt idx="2">
                  <c:v>IMSS-PROSPERA</c:v>
                </c:pt>
                <c:pt idx="3">
                  <c:v>Otro </c:v>
                </c:pt>
                <c:pt idx="4">
                  <c:v>Consultorios privados</c:v>
                </c:pt>
                <c:pt idx="5">
                  <c:v>IMSS</c:v>
                </c:pt>
                <c:pt idx="6">
                  <c:v>ISSSTE estatal</c:v>
                </c:pt>
                <c:pt idx="7">
                  <c:v>ISSSTE</c:v>
                </c:pt>
                <c:pt idx="8">
                  <c:v>Otro servicio médico público</c:v>
                </c:pt>
                <c:pt idx="9">
                  <c:v>Hospital o instituto</c:v>
                </c:pt>
              </c:strCache>
            </c:strRef>
          </c:cat>
          <c:val>
            <c:numRef>
              <c:f>Graf_10!$B$3:$B$12</c:f>
              <c:numCache>
                <c:formatCode>0.0</c:formatCode>
                <c:ptCount val="10"/>
                <c:pt idx="0">
                  <c:v>22.83</c:v>
                </c:pt>
                <c:pt idx="1">
                  <c:v>28.78</c:v>
                </c:pt>
                <c:pt idx="2">
                  <c:v>35.32</c:v>
                </c:pt>
                <c:pt idx="3">
                  <c:v>35.450000000000003</c:v>
                </c:pt>
                <c:pt idx="4">
                  <c:v>36.14</c:v>
                </c:pt>
                <c:pt idx="5">
                  <c:v>37.950000000000003</c:v>
                </c:pt>
                <c:pt idx="6">
                  <c:v>38.340000000000003</c:v>
                </c:pt>
                <c:pt idx="7">
                  <c:v>42.71</c:v>
                </c:pt>
                <c:pt idx="8">
                  <c:v>47.22</c:v>
                </c:pt>
                <c:pt idx="9">
                  <c:v>53.35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98-4792-A546-8707815AC5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83218016"/>
        <c:axId val="-283217472"/>
      </c:barChart>
      <c:catAx>
        <c:axId val="-28321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283217472"/>
        <c:crosses val="autoZero"/>
        <c:auto val="1"/>
        <c:lblAlgn val="ctr"/>
        <c:lblOffset val="100"/>
        <c:noMultiLvlLbl val="0"/>
      </c:catAx>
      <c:valAx>
        <c:axId val="-283217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sz="105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Minutos</a:t>
                </a:r>
              </a:p>
            </c:rich>
          </c:tx>
          <c:layout>
            <c:manualLayout>
              <c:xMode val="edge"/>
              <c:yMode val="edge"/>
              <c:x val="2.1448844444290471E-2"/>
              <c:y val="0.310556378882773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38100"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283218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9050">
      <a:solidFill>
        <a:srgbClr val="469999"/>
      </a:solidFill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sz="1400" b="1" dirty="0"/>
              <a:t>Tasa de mortalidad infantil por estados, 2000 y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4.3659649925988406E-2"/>
          <c:y val="0.11786781652833396"/>
          <c:w val="0.93547738676092629"/>
          <c:h val="0.43809432405932736"/>
        </c:manualLayout>
      </c:layout>
      <c:barChart>
        <c:barDir val="col"/>
        <c:grouping val="clustered"/>
        <c:varyColors val="0"/>
        <c:ser>
          <c:idx val="0"/>
          <c:order val="0"/>
          <c:tx>
            <c:v>2000</c:v>
          </c:tx>
          <c:spPr>
            <a:solidFill>
              <a:srgbClr val="F5D3E4"/>
            </a:solidFill>
            <a:ln>
              <a:solidFill>
                <a:srgbClr val="F5D3E4"/>
              </a:solidFill>
            </a:ln>
            <a:effectLst/>
          </c:spPr>
          <c:invertIfNegative val="0"/>
          <c:dPt>
            <c:idx val="19"/>
            <c:invertIfNegative val="0"/>
            <c:bubble3D val="0"/>
            <c:spPr>
              <a:solidFill>
                <a:srgbClr val="C32D77"/>
              </a:solidFill>
              <a:ln>
                <a:solidFill>
                  <a:srgbClr val="C32D7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C0-4116-AAA4-8AE45B140C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'Graf_49 (2)'!$B$2:$B$34</c:f>
              <c:strCache>
                <c:ptCount val="33"/>
                <c:pt idx="0">
                  <c:v>Aguascalientes</c:v>
                </c:pt>
                <c:pt idx="1">
                  <c:v>Sinaloa</c:v>
                </c:pt>
                <c:pt idx="2">
                  <c:v>Nayarit</c:v>
                </c:pt>
                <c:pt idx="3">
                  <c:v>Nuevo León</c:v>
                </c:pt>
                <c:pt idx="4">
                  <c:v>Colima</c:v>
                </c:pt>
                <c:pt idx="5">
                  <c:v>Sonora</c:v>
                </c:pt>
                <c:pt idx="6">
                  <c:v>Jalisco</c:v>
                </c:pt>
                <c:pt idx="7">
                  <c:v>Guanajuato</c:v>
                </c:pt>
                <c:pt idx="8">
                  <c:v>Querétaro</c:v>
                </c:pt>
                <c:pt idx="9">
                  <c:v>Baja California Sur</c:v>
                </c:pt>
                <c:pt idx="10">
                  <c:v>Yucatán</c:v>
                </c:pt>
                <c:pt idx="11">
                  <c:v>Quintana Roo</c:v>
                </c:pt>
                <c:pt idx="12">
                  <c:v>Zacatecas</c:v>
                </c:pt>
                <c:pt idx="13">
                  <c:v>Morelos</c:v>
                </c:pt>
                <c:pt idx="14">
                  <c:v>San Luis Potosí</c:v>
                </c:pt>
                <c:pt idx="15">
                  <c:v>Coahuila</c:v>
                </c:pt>
                <c:pt idx="16">
                  <c:v>Tamaulipas</c:v>
                </c:pt>
                <c:pt idx="17">
                  <c:v>Michoacán</c:v>
                </c:pt>
                <c:pt idx="18">
                  <c:v>Ciudad de México</c:v>
                </c:pt>
                <c:pt idx="19">
                  <c:v>Nacional</c:v>
                </c:pt>
                <c:pt idx="20">
                  <c:v>Veracruz</c:v>
                </c:pt>
                <c:pt idx="21">
                  <c:v>Oaxaca</c:v>
                </c:pt>
                <c:pt idx="22">
                  <c:v>Hidalgo</c:v>
                </c:pt>
                <c:pt idx="23">
                  <c:v>Tlaxcala</c:v>
                </c:pt>
                <c:pt idx="24">
                  <c:v>Chiapas</c:v>
                </c:pt>
                <c:pt idx="25">
                  <c:v>Chihuahua</c:v>
                </c:pt>
                <c:pt idx="26">
                  <c:v>Guerrero</c:v>
                </c:pt>
                <c:pt idx="27">
                  <c:v>Baja California</c:v>
                </c:pt>
                <c:pt idx="28">
                  <c:v>Durango</c:v>
                </c:pt>
                <c:pt idx="29">
                  <c:v>Puebla</c:v>
                </c:pt>
                <c:pt idx="30">
                  <c:v>México</c:v>
                </c:pt>
                <c:pt idx="31">
                  <c:v>Tabasco</c:v>
                </c:pt>
                <c:pt idx="32">
                  <c:v>Campeche</c:v>
                </c:pt>
              </c:strCache>
            </c:strRef>
          </c:cat>
          <c:val>
            <c:numRef>
              <c:f>'Graf_49 (2)'!$C$2:$C$34</c:f>
              <c:numCache>
                <c:formatCode>0.0</c:formatCode>
                <c:ptCount val="33"/>
                <c:pt idx="0">
                  <c:v>17.091817981327701</c:v>
                </c:pt>
                <c:pt idx="1">
                  <c:v>15.119192740078599</c:v>
                </c:pt>
                <c:pt idx="2">
                  <c:v>17.693924434234301</c:v>
                </c:pt>
                <c:pt idx="3">
                  <c:v>13.3512779590767</c:v>
                </c:pt>
                <c:pt idx="4">
                  <c:v>16.827315798072199</c:v>
                </c:pt>
                <c:pt idx="5">
                  <c:v>16.681756014870999</c:v>
                </c:pt>
                <c:pt idx="6">
                  <c:v>17.301764281497999</c:v>
                </c:pt>
                <c:pt idx="7">
                  <c:v>21.254719128462298</c:v>
                </c:pt>
                <c:pt idx="8">
                  <c:v>20.0478678230435</c:v>
                </c:pt>
                <c:pt idx="9">
                  <c:v>16.630956024895401</c:v>
                </c:pt>
                <c:pt idx="10">
                  <c:v>16.8225748100677</c:v>
                </c:pt>
                <c:pt idx="11">
                  <c:v>18.5853120929767</c:v>
                </c:pt>
                <c:pt idx="12">
                  <c:v>18.927259368111699</c:v>
                </c:pt>
                <c:pt idx="13">
                  <c:v>18.054456461209298</c:v>
                </c:pt>
                <c:pt idx="14">
                  <c:v>20.876580088771899</c:v>
                </c:pt>
                <c:pt idx="15">
                  <c:v>14.6056132067161</c:v>
                </c:pt>
                <c:pt idx="16">
                  <c:v>17.9100610496656</c:v>
                </c:pt>
                <c:pt idx="17">
                  <c:v>20.914263690119999</c:v>
                </c:pt>
                <c:pt idx="18">
                  <c:v>15.8240061752219</c:v>
                </c:pt>
                <c:pt idx="19">
                  <c:v>20.849033650336899</c:v>
                </c:pt>
                <c:pt idx="20">
                  <c:v>22.118671534364399</c:v>
                </c:pt>
                <c:pt idx="21">
                  <c:v>26.049783549783498</c:v>
                </c:pt>
                <c:pt idx="22">
                  <c:v>23.121486651424199</c:v>
                </c:pt>
                <c:pt idx="23">
                  <c:v>26.165011459129101</c:v>
                </c:pt>
                <c:pt idx="24">
                  <c:v>26.8118808683788</c:v>
                </c:pt>
                <c:pt idx="25">
                  <c:v>20.160925775246401</c:v>
                </c:pt>
                <c:pt idx="26">
                  <c:v>26.054948222719901</c:v>
                </c:pt>
                <c:pt idx="27">
                  <c:v>19.895623339676298</c:v>
                </c:pt>
                <c:pt idx="28">
                  <c:v>19.370651486401002</c:v>
                </c:pt>
                <c:pt idx="29">
                  <c:v>28.183088698523498</c:v>
                </c:pt>
                <c:pt idx="30">
                  <c:v>23.3347391728392</c:v>
                </c:pt>
                <c:pt idx="31">
                  <c:v>19.106484930238199</c:v>
                </c:pt>
                <c:pt idx="32">
                  <c:v>17.646684079760501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C0-4116-AAA4-8AE45B140CE9}"/>
            </c:ext>
          </c:extLst>
        </c:ser>
        <c:ser>
          <c:idx val="1"/>
          <c:order val="1"/>
          <c:tx>
            <c:v>2015</c:v>
          </c:tx>
          <c:spPr>
            <a:solidFill>
              <a:srgbClr val="7F7F7F"/>
            </a:solidFill>
            <a:ln>
              <a:solidFill>
                <a:srgbClr val="7F7F7F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1EC0-4116-AAA4-8AE45B140CE9}"/>
              </c:ext>
            </c:extLst>
          </c:dPt>
          <c:dPt>
            <c:idx val="19"/>
            <c:invertIfNegative val="0"/>
            <c:bubble3D val="0"/>
            <c:spPr>
              <a:solidFill>
                <a:srgbClr val="469999"/>
              </a:solidFill>
              <a:ln>
                <a:solidFill>
                  <a:srgbClr val="469999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1EC0-4116-AAA4-8AE45B140CE9}"/>
              </c:ext>
            </c:extLst>
          </c:dPt>
          <c:dPt>
            <c:idx val="21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1EC0-4116-AAA4-8AE45B140CE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'Graf_49 (2)'!$B$2:$B$34</c:f>
              <c:strCache>
                <c:ptCount val="33"/>
                <c:pt idx="0">
                  <c:v>Aguascalientes</c:v>
                </c:pt>
                <c:pt idx="1">
                  <c:v>Sinaloa</c:v>
                </c:pt>
                <c:pt idx="2">
                  <c:v>Nayarit</c:v>
                </c:pt>
                <c:pt idx="3">
                  <c:v>Nuevo León</c:v>
                </c:pt>
                <c:pt idx="4">
                  <c:v>Colima</c:v>
                </c:pt>
                <c:pt idx="5">
                  <c:v>Sonora</c:v>
                </c:pt>
                <c:pt idx="6">
                  <c:v>Jalisco</c:v>
                </c:pt>
                <c:pt idx="7">
                  <c:v>Guanajuato</c:v>
                </c:pt>
                <c:pt idx="8">
                  <c:v>Querétaro</c:v>
                </c:pt>
                <c:pt idx="9">
                  <c:v>Baja California Sur</c:v>
                </c:pt>
                <c:pt idx="10">
                  <c:v>Yucatán</c:v>
                </c:pt>
                <c:pt idx="11">
                  <c:v>Quintana Roo</c:v>
                </c:pt>
                <c:pt idx="12">
                  <c:v>Zacatecas</c:v>
                </c:pt>
                <c:pt idx="13">
                  <c:v>Morelos</c:v>
                </c:pt>
                <c:pt idx="14">
                  <c:v>San Luis Potosí</c:v>
                </c:pt>
                <c:pt idx="15">
                  <c:v>Coahuila</c:v>
                </c:pt>
                <c:pt idx="16">
                  <c:v>Tamaulipas</c:v>
                </c:pt>
                <c:pt idx="17">
                  <c:v>Michoacán</c:v>
                </c:pt>
                <c:pt idx="18">
                  <c:v>Ciudad de México</c:v>
                </c:pt>
                <c:pt idx="19">
                  <c:v>Nacional</c:v>
                </c:pt>
                <c:pt idx="20">
                  <c:v>Veracruz</c:v>
                </c:pt>
                <c:pt idx="21">
                  <c:v>Oaxaca</c:v>
                </c:pt>
                <c:pt idx="22">
                  <c:v>Hidalgo</c:v>
                </c:pt>
                <c:pt idx="23">
                  <c:v>Tlaxcala</c:v>
                </c:pt>
                <c:pt idx="24">
                  <c:v>Chiapas</c:v>
                </c:pt>
                <c:pt idx="25">
                  <c:v>Chihuahua</c:v>
                </c:pt>
                <c:pt idx="26">
                  <c:v>Guerrero</c:v>
                </c:pt>
                <c:pt idx="27">
                  <c:v>Baja California</c:v>
                </c:pt>
                <c:pt idx="28">
                  <c:v>Durango</c:v>
                </c:pt>
                <c:pt idx="29">
                  <c:v>Puebla</c:v>
                </c:pt>
                <c:pt idx="30">
                  <c:v>México</c:v>
                </c:pt>
                <c:pt idx="31">
                  <c:v>Tabasco</c:v>
                </c:pt>
                <c:pt idx="32">
                  <c:v>Campeche</c:v>
                </c:pt>
              </c:strCache>
            </c:strRef>
          </c:cat>
          <c:val>
            <c:numRef>
              <c:f>'Graf_49 (2)'!$D$2:$D$34</c:f>
              <c:numCache>
                <c:formatCode>0.0</c:formatCode>
                <c:ptCount val="33"/>
                <c:pt idx="0">
                  <c:v>8.7440968122786291</c:v>
                </c:pt>
                <c:pt idx="1">
                  <c:v>9.81133467347804</c:v>
                </c:pt>
                <c:pt idx="2">
                  <c:v>9.8603489046535504</c:v>
                </c:pt>
                <c:pt idx="3">
                  <c:v>9.8719003408156105</c:v>
                </c:pt>
                <c:pt idx="4">
                  <c:v>9.9458175610480204</c:v>
                </c:pt>
                <c:pt idx="5">
                  <c:v>10.113253285860401</c:v>
                </c:pt>
                <c:pt idx="6">
                  <c:v>10.644207754085899</c:v>
                </c:pt>
                <c:pt idx="7">
                  <c:v>10.8054243750271</c:v>
                </c:pt>
                <c:pt idx="8">
                  <c:v>11.0042973892739</c:v>
                </c:pt>
                <c:pt idx="9">
                  <c:v>11.1768040819632</c:v>
                </c:pt>
                <c:pt idx="10">
                  <c:v>11.4738081519152</c:v>
                </c:pt>
                <c:pt idx="11">
                  <c:v>11.5720750284984</c:v>
                </c:pt>
                <c:pt idx="12">
                  <c:v>11.719131482144601</c:v>
                </c:pt>
                <c:pt idx="13">
                  <c:v>11.746758199847401</c:v>
                </c:pt>
                <c:pt idx="14">
                  <c:v>12.0513689601928</c:v>
                </c:pt>
                <c:pt idx="15">
                  <c:v>12.3035428875866</c:v>
                </c:pt>
                <c:pt idx="16">
                  <c:v>12.4342903356247</c:v>
                </c:pt>
                <c:pt idx="17">
                  <c:v>12.438168800557699</c:v>
                </c:pt>
                <c:pt idx="18">
                  <c:v>12.508015421274701</c:v>
                </c:pt>
                <c:pt idx="19">
                  <c:v>12.5159122245457</c:v>
                </c:pt>
                <c:pt idx="20">
                  <c:v>12.642027274925001</c:v>
                </c:pt>
                <c:pt idx="21">
                  <c:v>12.864098828159101</c:v>
                </c:pt>
                <c:pt idx="22">
                  <c:v>13.087031451960399</c:v>
                </c:pt>
                <c:pt idx="23">
                  <c:v>13.4163486643904</c:v>
                </c:pt>
                <c:pt idx="24">
                  <c:v>13.4707378229865</c:v>
                </c:pt>
                <c:pt idx="25">
                  <c:v>13.6065173350192</c:v>
                </c:pt>
                <c:pt idx="26">
                  <c:v>13.6325532178048</c:v>
                </c:pt>
                <c:pt idx="27">
                  <c:v>13.831958571597299</c:v>
                </c:pt>
                <c:pt idx="28">
                  <c:v>14.0430351075878</c:v>
                </c:pt>
                <c:pt idx="29">
                  <c:v>14.2774081012985</c:v>
                </c:pt>
                <c:pt idx="30">
                  <c:v>14.3253249771646</c:v>
                </c:pt>
                <c:pt idx="31">
                  <c:v>14.717549984132001</c:v>
                </c:pt>
                <c:pt idx="32">
                  <c:v>15.5259638309007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EC0-4116-AAA4-8AE45B140C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81888"/>
        <c:axId val="-86591584"/>
      </c:barChart>
      <c:catAx>
        <c:axId val="-18018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86591584"/>
        <c:crosses val="autoZero"/>
        <c:auto val="1"/>
        <c:lblAlgn val="ctr"/>
        <c:lblOffset val="100"/>
        <c:noMultiLvlLbl val="0"/>
      </c:catAx>
      <c:valAx>
        <c:axId val="-86591584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dirty="0"/>
                  <a:t>Tasa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sz="1400" b="1" dirty="0"/>
              <a:t>Razón de mortalidad materna por estados, 2000 y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4.9888414818285994E-2"/>
          <c:y val="0.13479267847424584"/>
          <c:w val="0.94420662394011357"/>
          <c:h val="0.46632911043599856"/>
        </c:manualLayout>
      </c:layout>
      <c:barChart>
        <c:barDir val="col"/>
        <c:grouping val="clustered"/>
        <c:varyColors val="0"/>
        <c:ser>
          <c:idx val="0"/>
          <c:order val="0"/>
          <c:tx>
            <c:v>2000</c:v>
          </c:tx>
          <c:spPr>
            <a:solidFill>
              <a:srgbClr val="F5D3E4"/>
            </a:solidFill>
            <a:ln>
              <a:solidFill>
                <a:srgbClr val="F5D3E4"/>
              </a:solidFill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F5D3E4"/>
              </a:solidFill>
              <a:ln>
                <a:solidFill>
                  <a:srgbClr val="F5D3E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41B-4DA9-BA88-6C8DCF878B48}"/>
              </c:ext>
            </c:extLst>
          </c:dPt>
          <c:dPt>
            <c:idx val="23"/>
            <c:invertIfNegative val="0"/>
            <c:bubble3D val="0"/>
            <c:spPr>
              <a:solidFill>
                <a:srgbClr val="C32D77"/>
              </a:solidFill>
              <a:ln>
                <a:solidFill>
                  <a:srgbClr val="C32D7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41B-4DA9-BA88-6C8DCF878B4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'Graf_49 (3)'!$B$3:$B$35</c:f>
              <c:strCache>
                <c:ptCount val="33"/>
                <c:pt idx="0">
                  <c:v>Querétaro</c:v>
                </c:pt>
                <c:pt idx="1">
                  <c:v>Tlaxcala</c:v>
                </c:pt>
                <c:pt idx="2">
                  <c:v>Quintana Roo</c:v>
                </c:pt>
                <c:pt idx="3">
                  <c:v>Sinaloa</c:v>
                </c:pt>
                <c:pt idx="4">
                  <c:v>Colima</c:v>
                </c:pt>
                <c:pt idx="5">
                  <c:v>Nuevo León</c:v>
                </c:pt>
                <c:pt idx="6">
                  <c:v>Baja California Sur</c:v>
                </c:pt>
                <c:pt idx="7">
                  <c:v>Jalisco</c:v>
                </c:pt>
                <c:pt idx="8">
                  <c:v>Aguascalientes</c:v>
                </c:pt>
                <c:pt idx="9">
                  <c:v>Coahuila</c:v>
                </c:pt>
                <c:pt idx="10">
                  <c:v>Veracruz</c:v>
                </c:pt>
                <c:pt idx="11">
                  <c:v>San Luis Potosí</c:v>
                </c:pt>
                <c:pt idx="12">
                  <c:v>México</c:v>
                </c:pt>
                <c:pt idx="13">
                  <c:v>Durango</c:v>
                </c:pt>
                <c:pt idx="14">
                  <c:v>Guanajuato</c:v>
                </c:pt>
                <c:pt idx="15">
                  <c:v>Tamaulipas</c:v>
                </c:pt>
                <c:pt idx="16">
                  <c:v>Baja California</c:v>
                </c:pt>
                <c:pt idx="17">
                  <c:v>Sonora</c:v>
                </c:pt>
                <c:pt idx="18">
                  <c:v>Puebla</c:v>
                </c:pt>
                <c:pt idx="19">
                  <c:v>Hidalgo</c:v>
                </c:pt>
                <c:pt idx="20">
                  <c:v>Zacatecas</c:v>
                </c:pt>
                <c:pt idx="21">
                  <c:v>Yucatán</c:v>
                </c:pt>
                <c:pt idx="22">
                  <c:v>Michoacán</c:v>
                </c:pt>
                <c:pt idx="23">
                  <c:v>Nacional</c:v>
                </c:pt>
                <c:pt idx="24">
                  <c:v>Morelos</c:v>
                </c:pt>
                <c:pt idx="25">
                  <c:v>Tabasco</c:v>
                </c:pt>
                <c:pt idx="26">
                  <c:v>Chihuahua</c:v>
                </c:pt>
                <c:pt idx="27">
                  <c:v>Ciudad de México</c:v>
                </c:pt>
                <c:pt idx="28">
                  <c:v>Campeche</c:v>
                </c:pt>
                <c:pt idx="29">
                  <c:v>Oaxaca</c:v>
                </c:pt>
                <c:pt idx="30">
                  <c:v>Guerrero</c:v>
                </c:pt>
                <c:pt idx="31">
                  <c:v>Nayarit</c:v>
                </c:pt>
                <c:pt idx="32">
                  <c:v>Chiapas</c:v>
                </c:pt>
              </c:strCache>
            </c:strRef>
          </c:cat>
          <c:val>
            <c:numRef>
              <c:f>'Graf_49 (3)'!$C$3:$C$35</c:f>
              <c:numCache>
                <c:formatCode>0.0</c:formatCode>
                <c:ptCount val="33"/>
                <c:pt idx="0">
                  <c:v>97.794477185577904</c:v>
                </c:pt>
                <c:pt idx="1">
                  <c:v>64.935064935064901</c:v>
                </c:pt>
                <c:pt idx="2">
                  <c:v>115.218915940287</c:v>
                </c:pt>
                <c:pt idx="3">
                  <c:v>57.564675606122201</c:v>
                </c:pt>
                <c:pt idx="4">
                  <c:v>57.180199313837598</c:v>
                </c:pt>
                <c:pt idx="5">
                  <c:v>53.595674233581903</c:v>
                </c:pt>
                <c:pt idx="6">
                  <c:v>20.406081012141598</c:v>
                </c:pt>
                <c:pt idx="7">
                  <c:v>56.404538597756897</c:v>
                </c:pt>
                <c:pt idx="8">
                  <c:v>66.161876056752206</c:v>
                </c:pt>
                <c:pt idx="9">
                  <c:v>42.2840430592505</c:v>
                </c:pt>
                <c:pt idx="10">
                  <c:v>85.612773425795098</c:v>
                </c:pt>
                <c:pt idx="11">
                  <c:v>75.945521745734396</c:v>
                </c:pt>
                <c:pt idx="12">
                  <c:v>95.553153913066396</c:v>
                </c:pt>
                <c:pt idx="13">
                  <c:v>47.438330170778002</c:v>
                </c:pt>
                <c:pt idx="14">
                  <c:v>62.006012228527503</c:v>
                </c:pt>
                <c:pt idx="15">
                  <c:v>69.632244587307497</c:v>
                </c:pt>
                <c:pt idx="16">
                  <c:v>56.521657214989503</c:v>
                </c:pt>
                <c:pt idx="17">
                  <c:v>42.378594956947197</c:v>
                </c:pt>
                <c:pt idx="18">
                  <c:v>75.309383983721602</c:v>
                </c:pt>
                <c:pt idx="19">
                  <c:v>55.010228464355102</c:v>
                </c:pt>
                <c:pt idx="20">
                  <c:v>70.536370315944197</c:v>
                </c:pt>
                <c:pt idx="21">
                  <c:v>82.691611969610804</c:v>
                </c:pt>
                <c:pt idx="22">
                  <c:v>61.870518190946598</c:v>
                </c:pt>
                <c:pt idx="23">
                  <c:v>74.092096772487295</c:v>
                </c:pt>
                <c:pt idx="24">
                  <c:v>67.411119903865895</c:v>
                </c:pt>
                <c:pt idx="25">
                  <c:v>50.333205822545203</c:v>
                </c:pt>
                <c:pt idx="26">
                  <c:v>70.819395473585899</c:v>
                </c:pt>
                <c:pt idx="27">
                  <c:v>80.986517010332093</c:v>
                </c:pt>
                <c:pt idx="28">
                  <c:v>57.3357966490412</c:v>
                </c:pt>
                <c:pt idx="29">
                  <c:v>107.142857142857</c:v>
                </c:pt>
                <c:pt idx="30">
                  <c:v>113.089562498614</c:v>
                </c:pt>
                <c:pt idx="31">
                  <c:v>73.317366440197503</c:v>
                </c:pt>
                <c:pt idx="32">
                  <c:v>71.853580165182507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1B-4DA9-BA88-6C8DCF878B48}"/>
            </c:ext>
          </c:extLst>
        </c:ser>
        <c:ser>
          <c:idx val="1"/>
          <c:order val="1"/>
          <c:tx>
            <c:v>2015</c:v>
          </c:tx>
          <c:spPr>
            <a:solidFill>
              <a:srgbClr val="7F7F7F"/>
            </a:solidFill>
            <a:ln>
              <a:solidFill>
                <a:srgbClr val="7F7F7F"/>
              </a:solidFill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541B-4DA9-BA88-6C8DCF878B48}"/>
              </c:ext>
            </c:extLst>
          </c:dPt>
          <c:dPt>
            <c:idx val="6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541B-4DA9-BA88-6C8DCF878B48}"/>
              </c:ext>
            </c:extLst>
          </c:dPt>
          <c:dPt>
            <c:idx val="18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7F7F7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541B-4DA9-BA88-6C8DCF878B48}"/>
              </c:ext>
            </c:extLst>
          </c:dPt>
          <c:dPt>
            <c:idx val="23"/>
            <c:invertIfNegative val="0"/>
            <c:bubble3D val="0"/>
            <c:spPr>
              <a:solidFill>
                <a:srgbClr val="469999"/>
              </a:solidFill>
              <a:ln>
                <a:solidFill>
                  <a:srgbClr val="469999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541B-4DA9-BA88-6C8DCF878B4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'Graf_49 (3)'!$B$3:$B$35</c:f>
              <c:strCache>
                <c:ptCount val="33"/>
                <c:pt idx="0">
                  <c:v>Querétaro</c:v>
                </c:pt>
                <c:pt idx="1">
                  <c:v>Tlaxcala</c:v>
                </c:pt>
                <c:pt idx="2">
                  <c:v>Quintana Roo</c:v>
                </c:pt>
                <c:pt idx="3">
                  <c:v>Sinaloa</c:v>
                </c:pt>
                <c:pt idx="4">
                  <c:v>Colima</c:v>
                </c:pt>
                <c:pt idx="5">
                  <c:v>Nuevo León</c:v>
                </c:pt>
                <c:pt idx="6">
                  <c:v>Baja California Sur</c:v>
                </c:pt>
                <c:pt idx="7">
                  <c:v>Jalisco</c:v>
                </c:pt>
                <c:pt idx="8">
                  <c:v>Aguascalientes</c:v>
                </c:pt>
                <c:pt idx="9">
                  <c:v>Coahuila</c:v>
                </c:pt>
                <c:pt idx="10">
                  <c:v>Veracruz</c:v>
                </c:pt>
                <c:pt idx="11">
                  <c:v>San Luis Potosí</c:v>
                </c:pt>
                <c:pt idx="12">
                  <c:v>México</c:v>
                </c:pt>
                <c:pt idx="13">
                  <c:v>Durango</c:v>
                </c:pt>
                <c:pt idx="14">
                  <c:v>Guanajuato</c:v>
                </c:pt>
                <c:pt idx="15">
                  <c:v>Tamaulipas</c:v>
                </c:pt>
                <c:pt idx="16">
                  <c:v>Baja California</c:v>
                </c:pt>
                <c:pt idx="17">
                  <c:v>Sonora</c:v>
                </c:pt>
                <c:pt idx="18">
                  <c:v>Puebla</c:v>
                </c:pt>
                <c:pt idx="19">
                  <c:v>Hidalgo</c:v>
                </c:pt>
                <c:pt idx="20">
                  <c:v>Zacatecas</c:v>
                </c:pt>
                <c:pt idx="21">
                  <c:v>Yucatán</c:v>
                </c:pt>
                <c:pt idx="22">
                  <c:v>Michoacán</c:v>
                </c:pt>
                <c:pt idx="23">
                  <c:v>Nacional</c:v>
                </c:pt>
                <c:pt idx="24">
                  <c:v>Morelos</c:v>
                </c:pt>
                <c:pt idx="25">
                  <c:v>Tabasco</c:v>
                </c:pt>
                <c:pt idx="26">
                  <c:v>Chihuahua</c:v>
                </c:pt>
                <c:pt idx="27">
                  <c:v>Ciudad de México</c:v>
                </c:pt>
                <c:pt idx="28">
                  <c:v>Campeche</c:v>
                </c:pt>
                <c:pt idx="29">
                  <c:v>Oaxaca</c:v>
                </c:pt>
                <c:pt idx="30">
                  <c:v>Guerrero</c:v>
                </c:pt>
                <c:pt idx="31">
                  <c:v>Nayarit</c:v>
                </c:pt>
                <c:pt idx="32">
                  <c:v>Chiapas</c:v>
                </c:pt>
              </c:strCache>
            </c:strRef>
          </c:cat>
          <c:val>
            <c:numRef>
              <c:f>'Graf_49 (3)'!$D$3:$D$35</c:f>
              <c:numCache>
                <c:formatCode>0.0</c:formatCode>
                <c:ptCount val="33"/>
                <c:pt idx="0">
                  <c:v>14.9042402563529</c:v>
                </c:pt>
                <c:pt idx="1">
                  <c:v>20.0843542880096</c:v>
                </c:pt>
                <c:pt idx="2">
                  <c:v>20.726104528653799</c:v>
                </c:pt>
                <c:pt idx="3">
                  <c:v>22.130830090551999</c:v>
                </c:pt>
                <c:pt idx="4">
                  <c:v>22.2667557336896</c:v>
                </c:pt>
                <c:pt idx="5">
                  <c:v>23.5045246209895</c:v>
                </c:pt>
                <c:pt idx="6">
                  <c:v>24.297400178180901</c:v>
                </c:pt>
                <c:pt idx="7">
                  <c:v>24.690172625456899</c:v>
                </c:pt>
                <c:pt idx="8">
                  <c:v>25.8264462809917</c:v>
                </c:pt>
                <c:pt idx="9">
                  <c:v>28.3031433137986</c:v>
                </c:pt>
                <c:pt idx="10">
                  <c:v>29.863056554940901</c:v>
                </c:pt>
                <c:pt idx="11">
                  <c:v>30.128422400482101</c:v>
                </c:pt>
                <c:pt idx="12">
                  <c:v>30.880550779002501</c:v>
                </c:pt>
                <c:pt idx="13">
                  <c:v>31.143827859569701</c:v>
                </c:pt>
                <c:pt idx="14">
                  <c:v>31.1944889736147</c:v>
                </c:pt>
                <c:pt idx="15">
                  <c:v>32.012400593071803</c:v>
                </c:pt>
                <c:pt idx="16">
                  <c:v>32.049660104920498</c:v>
                </c:pt>
                <c:pt idx="17">
                  <c:v>32.195750160978697</c:v>
                </c:pt>
                <c:pt idx="18">
                  <c:v>32.301828283480802</c:v>
                </c:pt>
                <c:pt idx="19">
                  <c:v>32.313657906075001</c:v>
                </c:pt>
                <c:pt idx="20">
                  <c:v>32.553143005957203</c:v>
                </c:pt>
                <c:pt idx="21">
                  <c:v>32.5675777237768</c:v>
                </c:pt>
                <c:pt idx="22">
                  <c:v>34.304558079830002</c:v>
                </c:pt>
                <c:pt idx="23">
                  <c:v>34.592275784917902</c:v>
                </c:pt>
                <c:pt idx="24">
                  <c:v>36.613272311212803</c:v>
                </c:pt>
                <c:pt idx="25">
                  <c:v>41.653443351317001</c:v>
                </c:pt>
                <c:pt idx="26">
                  <c:v>43.104067587178001</c:v>
                </c:pt>
                <c:pt idx="27">
                  <c:v>44.3322065564167</c:v>
                </c:pt>
                <c:pt idx="28">
                  <c:v>46.519741815432901</c:v>
                </c:pt>
                <c:pt idx="29">
                  <c:v>48.5672656629432</c:v>
                </c:pt>
                <c:pt idx="30">
                  <c:v>49.472975387194701</c:v>
                </c:pt>
                <c:pt idx="31">
                  <c:v>66.925445054209604</c:v>
                </c:pt>
                <c:pt idx="32">
                  <c:v>68.465136130030402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41B-4DA9-BA88-6C8DCF878B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6601920"/>
        <c:axId val="-86597024"/>
      </c:barChart>
      <c:catAx>
        <c:axId val="-8660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86597024"/>
        <c:crosses val="autoZero"/>
        <c:auto val="1"/>
        <c:lblAlgn val="ctr"/>
        <c:lblOffset val="100"/>
        <c:noMultiLvlLbl val="0"/>
      </c:catAx>
      <c:valAx>
        <c:axId val="-86597024"/>
        <c:scaling>
          <c:orientation val="minMax"/>
          <c:max val="13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dirty="0"/>
                  <a:t>Razón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86601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Gasto total en salud como porcentaje del PIB, 2000-2016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8756296232986994E-2"/>
          <c:y val="0.18204950815747406"/>
          <c:w val="0.89068804858077844"/>
          <c:h val="0.58670030113765725"/>
        </c:manualLayout>
      </c:layout>
      <c:lineChart>
        <c:grouping val="standard"/>
        <c:varyColors val="0"/>
        <c:ser>
          <c:idx val="1"/>
          <c:order val="0"/>
          <c:spPr>
            <a:ln w="28575" cap="rnd">
              <a:solidFill>
                <a:srgbClr val="C32D7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32D77"/>
              </a:solidFill>
              <a:ln w="9525">
                <a:solidFill>
                  <a:srgbClr val="C32D77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3.3195538057742783E-3"/>
                  <c:y val="2.54975940507436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88-4D2B-9315-3536AB88594D}"/>
                </c:ext>
              </c:extLst>
            </c:dLbl>
            <c:dLbl>
              <c:idx val="7"/>
              <c:layout>
                <c:manualLayout>
                  <c:x val="-3.9430664916885391E-2"/>
                  <c:y val="4.86457421988918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88-4D2B-9315-3536AB88594D}"/>
                </c:ext>
              </c:extLst>
            </c:dLbl>
            <c:dLbl>
              <c:idx val="12"/>
              <c:layout>
                <c:manualLayout>
                  <c:x val="-2.5541776027996399E-2"/>
                  <c:y val="5.79050014581511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B88-4D2B-9315-3536AB8859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Graf_11!$A$2:$A$18</c:f>
              <c:numCache>
                <c:formatCode>0</c:formatCod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</c:numCache>
            </c:numRef>
          </c:cat>
          <c:val>
            <c:numRef>
              <c:f>Graf_11!$B$2:$B$18</c:f>
              <c:numCache>
                <c:formatCode>0.0</c:formatCode>
                <c:ptCount val="17"/>
                <c:pt idx="0">
                  <c:v>4.8559999999999999</c:v>
                </c:pt>
                <c:pt idx="1">
                  <c:v>5.2530000000000001</c:v>
                </c:pt>
                <c:pt idx="2">
                  <c:v>5.4059999999999997</c:v>
                </c:pt>
                <c:pt idx="3">
                  <c:v>5.9450000000000003</c:v>
                </c:pt>
                <c:pt idx="4">
                  <c:v>6.0490000000000004</c:v>
                </c:pt>
                <c:pt idx="5">
                  <c:v>5.9219999999999997</c:v>
                </c:pt>
                <c:pt idx="6">
                  <c:v>5.7140000000000004</c:v>
                </c:pt>
                <c:pt idx="7">
                  <c:v>5.819</c:v>
                </c:pt>
                <c:pt idx="8">
                  <c:v>5.7439999999999998</c:v>
                </c:pt>
                <c:pt idx="9">
                  <c:v>6.1760000000000002</c:v>
                </c:pt>
                <c:pt idx="10">
                  <c:v>6.02</c:v>
                </c:pt>
                <c:pt idx="11">
                  <c:v>5.7549999999999999</c:v>
                </c:pt>
                <c:pt idx="12">
                  <c:v>5.9240000000000004</c:v>
                </c:pt>
                <c:pt idx="13">
                  <c:v>6.0140000000000002</c:v>
                </c:pt>
                <c:pt idx="14">
                  <c:v>5.6909999999999998</c:v>
                </c:pt>
                <c:pt idx="15">
                  <c:v>5.8639999999999999</c:v>
                </c:pt>
                <c:pt idx="16">
                  <c:v>5.7990000000000004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B88-4D2B-9315-3536AB8859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83212032"/>
        <c:axId val="-283214752"/>
      </c:lineChart>
      <c:catAx>
        <c:axId val="-283212032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283214752"/>
        <c:crosses val="autoZero"/>
        <c:auto val="1"/>
        <c:lblAlgn val="ctr"/>
        <c:lblOffset val="100"/>
        <c:noMultiLvlLbl val="0"/>
      </c:catAx>
      <c:valAx>
        <c:axId val="-283214752"/>
        <c:scaling>
          <c:orientation val="minMax"/>
          <c:max val="6.5"/>
          <c:min val="4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5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Porcentaje</a:t>
                </a:r>
              </a:p>
            </c:rich>
          </c:tx>
          <c:layout>
            <c:manualLayout>
              <c:xMode val="edge"/>
              <c:yMode val="edge"/>
              <c:x val="5.7498687532557616E-3"/>
              <c:y val="0.378259787869830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28321203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7EC6C4">
          <a:alpha val="99000"/>
        </a:srgbClr>
      </a:solidFill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Médicos especialistas por mil habitantes por entidad federativa, 2014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5.8997490406447931E-2"/>
          <c:y val="0.14644033982878982"/>
          <c:w val="0.91626951352834685"/>
          <c:h val="0.529580409317059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69999"/>
            </a:solidFill>
            <a:ln>
              <a:noFill/>
            </a:ln>
            <a:effectLst/>
          </c:spPr>
          <c:invertIfNegative val="0"/>
          <c:dPt>
            <c:idx val="19"/>
            <c:invertIfNegative val="0"/>
            <c:bubble3D val="0"/>
            <c:spPr>
              <a:solidFill>
                <a:srgbClr val="C32D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33B-4C5A-9555-1D66D057D9F1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[2]Hoja5!$B$22:$B$54</c:f>
              <c:strCache>
                <c:ptCount val="33"/>
                <c:pt idx="0">
                  <c:v>Chiapas</c:v>
                </c:pt>
                <c:pt idx="1">
                  <c:v>Oaxaca</c:v>
                </c:pt>
                <c:pt idx="2">
                  <c:v>Guerrero</c:v>
                </c:pt>
                <c:pt idx="3">
                  <c:v>Hidalgo</c:v>
                </c:pt>
                <c:pt idx="4">
                  <c:v>Puebla </c:v>
                </c:pt>
                <c:pt idx="5">
                  <c:v>Michoacán</c:v>
                </c:pt>
                <c:pt idx="6">
                  <c:v>San Luis Potosí</c:v>
                </c:pt>
                <c:pt idx="7">
                  <c:v>Veracruz</c:v>
                </c:pt>
                <c:pt idx="8">
                  <c:v>México</c:v>
                </c:pt>
                <c:pt idx="9">
                  <c:v>Guanajuato</c:v>
                </c:pt>
                <c:pt idx="10">
                  <c:v>Queretaro</c:v>
                </c:pt>
                <c:pt idx="11">
                  <c:v>Zacatecas</c:v>
                </c:pt>
                <c:pt idx="12">
                  <c:v>Chihuahua</c:v>
                </c:pt>
                <c:pt idx="13">
                  <c:v>Tlaxcala</c:v>
                </c:pt>
                <c:pt idx="14">
                  <c:v>Jalisco</c:v>
                </c:pt>
                <c:pt idx="15">
                  <c:v>Nayarit</c:v>
                </c:pt>
                <c:pt idx="16">
                  <c:v>Baja California</c:v>
                </c:pt>
                <c:pt idx="17">
                  <c:v>Tabasco</c:v>
                </c:pt>
                <c:pt idx="18">
                  <c:v>Quintana Roo</c:v>
                </c:pt>
                <c:pt idx="19">
                  <c:v>Nacional </c:v>
                </c:pt>
                <c:pt idx="20">
                  <c:v>Nuevo León</c:v>
                </c:pt>
                <c:pt idx="21">
                  <c:v>Morelos</c:v>
                </c:pt>
                <c:pt idx="22">
                  <c:v>Tamaulipas</c:v>
                </c:pt>
                <c:pt idx="23">
                  <c:v>Durango</c:v>
                </c:pt>
                <c:pt idx="24">
                  <c:v>Sinaloa</c:v>
                </c:pt>
                <c:pt idx="25">
                  <c:v>Yucatán</c:v>
                </c:pt>
                <c:pt idx="26">
                  <c:v>Campeche</c:v>
                </c:pt>
                <c:pt idx="27">
                  <c:v>Sonora</c:v>
                </c:pt>
                <c:pt idx="28">
                  <c:v>Coahuila</c:v>
                </c:pt>
                <c:pt idx="29">
                  <c:v>Aguascalientes</c:v>
                </c:pt>
                <c:pt idx="30">
                  <c:v>Colima</c:v>
                </c:pt>
                <c:pt idx="31">
                  <c:v>Baja California Sur</c:v>
                </c:pt>
                <c:pt idx="32">
                  <c:v>Ciudad de México</c:v>
                </c:pt>
              </c:strCache>
            </c:strRef>
          </c:cat>
          <c:val>
            <c:numRef>
              <c:f>[2]Hoja5!$C$22:$C$54</c:f>
              <c:numCache>
                <c:formatCode>General</c:formatCode>
                <c:ptCount val="33"/>
                <c:pt idx="0">
                  <c:v>0.39660107640080683</c:v>
                </c:pt>
                <c:pt idx="1">
                  <c:v>0.44553640253815618</c:v>
                </c:pt>
                <c:pt idx="2">
                  <c:v>0.46240042867418929</c:v>
                </c:pt>
                <c:pt idx="3">
                  <c:v>0.46398179693399649</c:v>
                </c:pt>
                <c:pt idx="4">
                  <c:v>0.49824693087881722</c:v>
                </c:pt>
                <c:pt idx="5">
                  <c:v>0.50089294658023598</c:v>
                </c:pt>
                <c:pt idx="6">
                  <c:v>0.52928522627741004</c:v>
                </c:pt>
                <c:pt idx="7">
                  <c:v>0.53005970923064272</c:v>
                </c:pt>
                <c:pt idx="8">
                  <c:v>0.53733908143797082</c:v>
                </c:pt>
                <c:pt idx="9">
                  <c:v>0.53886591365470349</c:v>
                </c:pt>
                <c:pt idx="10">
                  <c:v>0.57079585429008828</c:v>
                </c:pt>
                <c:pt idx="11">
                  <c:v>0.59360700433873437</c:v>
                </c:pt>
                <c:pt idx="12">
                  <c:v>0.6223215595553574</c:v>
                </c:pt>
                <c:pt idx="13">
                  <c:v>0.64174341957794412</c:v>
                </c:pt>
                <c:pt idx="14">
                  <c:v>0.67185419556747428</c:v>
                </c:pt>
                <c:pt idx="15">
                  <c:v>0.67432478305669008</c:v>
                </c:pt>
                <c:pt idx="16">
                  <c:v>0.68075673244365797</c:v>
                </c:pt>
                <c:pt idx="17">
                  <c:v>0.70313185693412195</c:v>
                </c:pt>
                <c:pt idx="18">
                  <c:v>0.70397807424474346</c:v>
                </c:pt>
                <c:pt idx="19">
                  <c:v>0.71</c:v>
                </c:pt>
                <c:pt idx="20">
                  <c:v>0.74437693089641188</c:v>
                </c:pt>
                <c:pt idx="21">
                  <c:v>0.75577394433367806</c:v>
                </c:pt>
                <c:pt idx="22">
                  <c:v>0.75684028485604615</c:v>
                </c:pt>
                <c:pt idx="23">
                  <c:v>0.75795504535034286</c:v>
                </c:pt>
                <c:pt idx="24">
                  <c:v>0.76182345399005102</c:v>
                </c:pt>
                <c:pt idx="25">
                  <c:v>0.77599335097536937</c:v>
                </c:pt>
                <c:pt idx="26">
                  <c:v>0.80077269662766459</c:v>
                </c:pt>
                <c:pt idx="27">
                  <c:v>0.84184268386971683</c:v>
                </c:pt>
                <c:pt idx="28">
                  <c:v>0.85247651281930081</c:v>
                </c:pt>
                <c:pt idx="29">
                  <c:v>0.94317773487582568</c:v>
                </c:pt>
                <c:pt idx="30">
                  <c:v>0.96908245198716292</c:v>
                </c:pt>
                <c:pt idx="31">
                  <c:v>1.0417829432478933</c:v>
                </c:pt>
                <c:pt idx="32">
                  <c:v>1.9937521044799911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3B-4C5A-9555-1D66D057D9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75360"/>
        <c:axId val="-180175904"/>
      </c:barChart>
      <c:catAx>
        <c:axId val="-18017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5904"/>
        <c:crosses val="autoZero"/>
        <c:auto val="1"/>
        <c:lblAlgn val="ctr"/>
        <c:lblOffset val="100"/>
        <c:noMultiLvlLbl val="0"/>
      </c:catAx>
      <c:valAx>
        <c:axId val="-180175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Médicos especialistas por cada mil habitantes</a:t>
                </a:r>
              </a:p>
            </c:rich>
          </c:tx>
          <c:layout>
            <c:manualLayout>
              <c:xMode val="edge"/>
              <c:yMode val="edge"/>
              <c:x val="9.925627026138811E-3"/>
              <c:y val="0.146440424227716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>
      <a:solidFill>
        <a:srgbClr val="7EC6C4"/>
      </a:solidFill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="1" dirty="0"/>
              <a:t>Total de unidades de consulta externa</a:t>
            </a:r>
            <a:r>
              <a:rPr lang="es-MX" b="1" baseline="30000" dirty="0"/>
              <a:t>4</a:t>
            </a:r>
            <a:r>
              <a:rPr lang="es-MX" b="1" dirty="0"/>
              <a:t> y hospitalización en el sector público</a:t>
            </a:r>
            <a:r>
              <a:rPr lang="es-MX" b="1" baseline="30000" dirty="0"/>
              <a:t>5</a:t>
            </a:r>
            <a:r>
              <a:rPr lang="es-MX" b="1" dirty="0"/>
              <a:t>, 2003 y 2013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1317761243672038"/>
          <c:y val="0.23205127984572008"/>
          <c:w val="0.85626681018340278"/>
          <c:h val="0.660549430195264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Graf_22!$A$5</c:f>
              <c:strCache>
                <c:ptCount val="1"/>
                <c:pt idx="0">
                  <c:v>UNIDADES </c:v>
                </c:pt>
              </c:strCache>
            </c:strRef>
          </c:tx>
          <c:spPr>
            <a:solidFill>
              <a:srgbClr val="469999"/>
            </a:solidFill>
            <a:ln>
              <a:noFill/>
            </a:ln>
            <a:effectLst/>
          </c:spPr>
          <c:invertIfNegative val="0"/>
          <c:dLbls>
            <c:dLbl>
              <c:idx val="10"/>
              <c:layout>
                <c:manualLayout>
                  <c:x val="-1.0185067526415994E-1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E4A-4577-8251-90A251434263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Graf_22!$B$4:$L$4</c:f>
              <c:numCache>
                <c:formatCode>0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Graf_22!$B$5:$L$5</c:f>
              <c:numCache>
                <c:formatCode>#\ ##0\ \ \ </c:formatCode>
                <c:ptCount val="11"/>
                <c:pt idx="0">
                  <c:v>19505</c:v>
                </c:pt>
                <c:pt idx="1">
                  <c:v>19782</c:v>
                </c:pt>
                <c:pt idx="2">
                  <c:v>19066</c:v>
                </c:pt>
                <c:pt idx="3">
                  <c:v>19698</c:v>
                </c:pt>
                <c:pt idx="4">
                  <c:v>19955</c:v>
                </c:pt>
                <c:pt idx="5">
                  <c:v>20086</c:v>
                </c:pt>
                <c:pt idx="6">
                  <c:v>21062</c:v>
                </c:pt>
                <c:pt idx="7">
                  <c:v>21524</c:v>
                </c:pt>
                <c:pt idx="8">
                  <c:v>21713</c:v>
                </c:pt>
                <c:pt idx="9">
                  <c:v>22032</c:v>
                </c:pt>
                <c:pt idx="10">
                  <c:v>22228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4A-4577-8251-90A2514342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87328"/>
        <c:axId val="-180179712"/>
      </c:barChart>
      <c:catAx>
        <c:axId val="-18018732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9712"/>
        <c:crosses val="autoZero"/>
        <c:auto val="1"/>
        <c:lblAlgn val="ctr"/>
        <c:lblOffset val="100"/>
        <c:noMultiLvlLbl val="0"/>
      </c:catAx>
      <c:valAx>
        <c:axId val="-180179712"/>
        <c:scaling>
          <c:orientation val="minMax"/>
          <c:min val="18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/>
                  <a:t>Total de unidades</a:t>
                </a:r>
              </a:p>
            </c:rich>
          </c:tx>
          <c:layout>
            <c:manualLayout>
              <c:xMode val="edge"/>
              <c:yMode val="edge"/>
              <c:x val="1.2955790036062509E-2"/>
              <c:y val="0.348412959194147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C32D77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="1" dirty="0"/>
              <a:t>Tiempo promedio para recibir consulta en urgencias por estados, 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4.7313933386083529E-2"/>
          <c:y val="0.13971666451583592"/>
          <c:w val="0.95213433447153795"/>
          <c:h val="0.4774417805422379"/>
        </c:manualLayout>
      </c:layout>
      <c:barChart>
        <c:barDir val="col"/>
        <c:grouping val="clustered"/>
        <c:varyColors val="0"/>
        <c:ser>
          <c:idx val="1"/>
          <c:order val="0"/>
          <c:tx>
            <c:v>2017</c:v>
          </c:tx>
          <c:spPr>
            <a:solidFill>
              <a:srgbClr val="469999"/>
            </a:solidFill>
            <a:ln>
              <a:noFill/>
            </a:ln>
            <a:effectLst/>
          </c:spPr>
          <c:invertIfNegative val="0"/>
          <c:dPt>
            <c:idx val="22"/>
            <c:invertIfNegative val="0"/>
            <c:bubble3D val="0"/>
            <c:spPr>
              <a:solidFill>
                <a:srgbClr val="C32D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3F-495B-A472-1897CD68C13D}"/>
              </c:ext>
            </c:extLst>
          </c:dPt>
          <c:dLbls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3F-495B-A472-1897CD68C1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Graf_33_34!$B$6:$B$38</c:f>
              <c:strCache>
                <c:ptCount val="32"/>
                <c:pt idx="0">
                  <c:v>Coahuila</c:v>
                </c:pt>
                <c:pt idx="1">
                  <c:v>Guanajuato</c:v>
                </c:pt>
                <c:pt idx="2">
                  <c:v>Colima</c:v>
                </c:pt>
                <c:pt idx="3">
                  <c:v>Yucatán</c:v>
                </c:pt>
                <c:pt idx="4">
                  <c:v>Nuevo León</c:v>
                </c:pt>
                <c:pt idx="5">
                  <c:v>Durango</c:v>
                </c:pt>
                <c:pt idx="6">
                  <c:v>Oaxaca</c:v>
                </c:pt>
                <c:pt idx="7">
                  <c:v>San Luis Potosí</c:v>
                </c:pt>
                <c:pt idx="8">
                  <c:v>Nayarit</c:v>
                </c:pt>
                <c:pt idx="9">
                  <c:v>Quintana Roo</c:v>
                </c:pt>
                <c:pt idx="10">
                  <c:v>Campeche</c:v>
                </c:pt>
                <c:pt idx="11">
                  <c:v>Puebla</c:v>
                </c:pt>
                <c:pt idx="12">
                  <c:v>Chihuahua</c:v>
                </c:pt>
                <c:pt idx="13">
                  <c:v>Morelos</c:v>
                </c:pt>
                <c:pt idx="14">
                  <c:v>Sonora</c:v>
                </c:pt>
                <c:pt idx="15">
                  <c:v>Querétaro</c:v>
                </c:pt>
                <c:pt idx="16">
                  <c:v>Chiapas</c:v>
                </c:pt>
                <c:pt idx="17">
                  <c:v>Guerrero</c:v>
                </c:pt>
                <c:pt idx="18">
                  <c:v>Sinaloa</c:v>
                </c:pt>
                <c:pt idx="19">
                  <c:v>Distrito Federal</c:v>
                </c:pt>
                <c:pt idx="20">
                  <c:v>Baja California</c:v>
                </c:pt>
                <c:pt idx="21">
                  <c:v>Veracruz</c:v>
                </c:pt>
                <c:pt idx="22">
                  <c:v>Nacional</c:v>
                </c:pt>
                <c:pt idx="23">
                  <c:v>Michoacán</c:v>
                </c:pt>
                <c:pt idx="24">
                  <c:v>Zacatecas</c:v>
                </c:pt>
                <c:pt idx="25">
                  <c:v>Jalisco</c:v>
                </c:pt>
                <c:pt idx="26">
                  <c:v>Tabasco</c:v>
                </c:pt>
                <c:pt idx="27">
                  <c:v>Baja California Sur</c:v>
                </c:pt>
                <c:pt idx="28">
                  <c:v>Tlaxcala</c:v>
                </c:pt>
                <c:pt idx="29">
                  <c:v>Hidalgo</c:v>
                </c:pt>
                <c:pt idx="30">
                  <c:v>México</c:v>
                </c:pt>
                <c:pt idx="31">
                  <c:v>Aguascalientes</c:v>
                </c:pt>
              </c:strCache>
            </c:strRef>
          </c:cat>
          <c:val>
            <c:numRef>
              <c:f>Graf_33_34!$C$6:$C$38</c:f>
              <c:numCache>
                <c:formatCode>0.0</c:formatCode>
                <c:ptCount val="33"/>
                <c:pt idx="0">
                  <c:v>12.8</c:v>
                </c:pt>
                <c:pt idx="1">
                  <c:v>15.5</c:v>
                </c:pt>
                <c:pt idx="2">
                  <c:v>15.6</c:v>
                </c:pt>
                <c:pt idx="3">
                  <c:v>17.399999999999999</c:v>
                </c:pt>
                <c:pt idx="4">
                  <c:v>19.600000000000001</c:v>
                </c:pt>
                <c:pt idx="5">
                  <c:v>20</c:v>
                </c:pt>
                <c:pt idx="6">
                  <c:v>20.6</c:v>
                </c:pt>
                <c:pt idx="7">
                  <c:v>20.9</c:v>
                </c:pt>
                <c:pt idx="8">
                  <c:v>21.5</c:v>
                </c:pt>
                <c:pt idx="9">
                  <c:v>21.6</c:v>
                </c:pt>
                <c:pt idx="10">
                  <c:v>21.7</c:v>
                </c:pt>
                <c:pt idx="11">
                  <c:v>23</c:v>
                </c:pt>
                <c:pt idx="12">
                  <c:v>23.1</c:v>
                </c:pt>
                <c:pt idx="13">
                  <c:v>23.4</c:v>
                </c:pt>
                <c:pt idx="14">
                  <c:v>23.9</c:v>
                </c:pt>
                <c:pt idx="15">
                  <c:v>24</c:v>
                </c:pt>
                <c:pt idx="16">
                  <c:v>26.5</c:v>
                </c:pt>
                <c:pt idx="17">
                  <c:v>27</c:v>
                </c:pt>
                <c:pt idx="18">
                  <c:v>27.2</c:v>
                </c:pt>
                <c:pt idx="19">
                  <c:v>27.7</c:v>
                </c:pt>
                <c:pt idx="20">
                  <c:v>29.5</c:v>
                </c:pt>
                <c:pt idx="21">
                  <c:v>29.6</c:v>
                </c:pt>
                <c:pt idx="22">
                  <c:v>30.2</c:v>
                </c:pt>
                <c:pt idx="23">
                  <c:v>31</c:v>
                </c:pt>
                <c:pt idx="24">
                  <c:v>33.1</c:v>
                </c:pt>
                <c:pt idx="25">
                  <c:v>36.6</c:v>
                </c:pt>
                <c:pt idx="26">
                  <c:v>39.299999999999997</c:v>
                </c:pt>
                <c:pt idx="27">
                  <c:v>40.700000000000003</c:v>
                </c:pt>
                <c:pt idx="28">
                  <c:v>42.1</c:v>
                </c:pt>
                <c:pt idx="29">
                  <c:v>45.7</c:v>
                </c:pt>
                <c:pt idx="30">
                  <c:v>46.9</c:v>
                </c:pt>
                <c:pt idx="31">
                  <c:v>51.3</c:v>
                </c:pt>
                <c:pt idx="32" formatCode="_-[$€-2]* #,##0.00_-;\-[$€-2]* #,##0.00_-;_-[$€-2]* &quot;-&quot;??_-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65-43DD-968E-EBF914F63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78080"/>
        <c:axId val="-180182432"/>
      </c:barChart>
      <c:catAx>
        <c:axId val="-18017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2432"/>
        <c:crosses val="autoZero"/>
        <c:auto val="1"/>
        <c:lblAlgn val="ctr"/>
        <c:lblOffset val="100"/>
        <c:noMultiLvlLbl val="0"/>
      </c:catAx>
      <c:valAx>
        <c:axId val="-18018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sz="1100"/>
                  <a:t>Tiempo promedio</a:t>
                </a:r>
              </a:p>
            </c:rich>
          </c:tx>
          <c:layout>
            <c:manualLayout>
              <c:xMode val="edge"/>
              <c:yMode val="edge"/>
              <c:x val="4.2442418225638965E-3"/>
              <c:y val="0.225585539282020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469999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="1" dirty="0"/>
              <a:t>Esperanza de vida en diferentes países de la OCDE en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Graf_6!$C$4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469999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32D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FC6-42C9-A784-2F0F43D5893C}"/>
              </c:ext>
            </c:extLst>
          </c:dPt>
          <c:dPt>
            <c:idx val="10"/>
            <c:invertIfNegative val="0"/>
            <c:bubble3D val="0"/>
            <c:spPr>
              <a:solidFill>
                <a:srgbClr val="EDB1C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FC6-42C9-A784-2F0F43D5893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Graf_6!$B$5:$B$30</c:f>
              <c:strCache>
                <c:ptCount val="26"/>
                <c:pt idx="0">
                  <c:v>Letonia</c:v>
                </c:pt>
                <c:pt idx="1">
                  <c:v>México</c:v>
                </c:pt>
                <c:pt idx="2">
                  <c:v>Hungría</c:v>
                </c:pt>
                <c:pt idx="3">
                  <c:v>Eslovaquia</c:v>
                </c:pt>
                <c:pt idx="4">
                  <c:v>Polonia</c:v>
                </c:pt>
                <c:pt idx="5">
                  <c:v>Estonia</c:v>
                </c:pt>
                <c:pt idx="6">
                  <c:v>Turquía</c:v>
                </c:pt>
                <c:pt idx="7">
                  <c:v>República Checa</c:v>
                </c:pt>
                <c:pt idx="8">
                  <c:v>Estados Unidos </c:v>
                </c:pt>
                <c:pt idx="9">
                  <c:v>Chile</c:v>
                </c:pt>
                <c:pt idx="10">
                  <c:v>OCDE</c:v>
                </c:pt>
                <c:pt idx="11">
                  <c:v>Alemania</c:v>
                </c:pt>
                <c:pt idx="12">
                  <c:v>Dinamarca</c:v>
                </c:pt>
                <c:pt idx="13">
                  <c:v>Eslovenia</c:v>
                </c:pt>
                <c:pt idx="14">
                  <c:v>Reino Unido</c:v>
                </c:pt>
                <c:pt idx="15">
                  <c:v>Austria</c:v>
                </c:pt>
                <c:pt idx="16">
                  <c:v>Nueva Zelanda</c:v>
                </c:pt>
                <c:pt idx="17">
                  <c:v>Israel</c:v>
                </c:pt>
                <c:pt idx="18">
                  <c:v>Corea</c:v>
                </c:pt>
                <c:pt idx="19">
                  <c:v>Suecia </c:v>
                </c:pt>
                <c:pt idx="20">
                  <c:v>Francia</c:v>
                </c:pt>
                <c:pt idx="21">
                  <c:v>Islandia</c:v>
                </c:pt>
                <c:pt idx="22">
                  <c:v>Italia</c:v>
                </c:pt>
                <c:pt idx="23">
                  <c:v>España</c:v>
                </c:pt>
                <c:pt idx="24">
                  <c:v>Suiza</c:v>
                </c:pt>
                <c:pt idx="25">
                  <c:v>Japón</c:v>
                </c:pt>
              </c:strCache>
            </c:strRef>
          </c:cat>
          <c:val>
            <c:numRef>
              <c:f>Graf_6!$C$5:$C$30</c:f>
              <c:numCache>
                <c:formatCode>0.0</c:formatCode>
                <c:ptCount val="26"/>
                <c:pt idx="0">
                  <c:v>74.599999999999994</c:v>
                </c:pt>
                <c:pt idx="1">
                  <c:v>75</c:v>
                </c:pt>
                <c:pt idx="2">
                  <c:v>75.7</c:v>
                </c:pt>
                <c:pt idx="3">
                  <c:v>76.7</c:v>
                </c:pt>
                <c:pt idx="4">
                  <c:v>77.599999999999994</c:v>
                </c:pt>
                <c:pt idx="5">
                  <c:v>77.7</c:v>
                </c:pt>
                <c:pt idx="6">
                  <c:v>78</c:v>
                </c:pt>
                <c:pt idx="7">
                  <c:v>78.7</c:v>
                </c:pt>
                <c:pt idx="8">
                  <c:v>78.8</c:v>
                </c:pt>
                <c:pt idx="9">
                  <c:v>79.099999999999994</c:v>
                </c:pt>
                <c:pt idx="10">
                  <c:v>80.599999999999994</c:v>
                </c:pt>
                <c:pt idx="11">
                  <c:v>80.7</c:v>
                </c:pt>
                <c:pt idx="12">
                  <c:v>80.8</c:v>
                </c:pt>
                <c:pt idx="13">
                  <c:v>80.900000000000006</c:v>
                </c:pt>
                <c:pt idx="14">
                  <c:v>81</c:v>
                </c:pt>
                <c:pt idx="15">
                  <c:v>81.3</c:v>
                </c:pt>
                <c:pt idx="16">
                  <c:v>81.7</c:v>
                </c:pt>
                <c:pt idx="17">
                  <c:v>82.1</c:v>
                </c:pt>
                <c:pt idx="18">
                  <c:v>82.1</c:v>
                </c:pt>
                <c:pt idx="19">
                  <c:v>82.3</c:v>
                </c:pt>
                <c:pt idx="20">
                  <c:v>82.4</c:v>
                </c:pt>
                <c:pt idx="21">
                  <c:v>82.5</c:v>
                </c:pt>
                <c:pt idx="22">
                  <c:v>82.6</c:v>
                </c:pt>
                <c:pt idx="23">
                  <c:v>83</c:v>
                </c:pt>
                <c:pt idx="24">
                  <c:v>83</c:v>
                </c:pt>
                <c:pt idx="25">
                  <c:v>83.9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C6-42C9-A784-2F0F43D589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83520"/>
        <c:axId val="-180174816"/>
      </c:barChart>
      <c:catAx>
        <c:axId val="-180183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4816"/>
        <c:crosses val="autoZero"/>
        <c:auto val="1"/>
        <c:lblAlgn val="ctr"/>
        <c:lblOffset val="100"/>
        <c:noMultiLvlLbl val="0"/>
      </c:catAx>
      <c:valAx>
        <c:axId val="-18017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dirty="0"/>
                  <a:t>Años</a:t>
                </a:r>
              </a:p>
            </c:rich>
          </c:tx>
          <c:layout>
            <c:manualLayout>
              <c:xMode val="edge"/>
              <c:yMode val="edge"/>
              <c:x val="5.6605487055116253E-3"/>
              <c:y val="0.2399717460539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3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469999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="1"/>
              <a:t>Tasa de incidencia de Diabetes mellitus Tipo II por entidad federativa, 2016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69999"/>
            </a:solidFill>
            <a:ln>
              <a:noFill/>
            </a:ln>
            <a:effectLst/>
          </c:spPr>
          <c:invertIfNegative val="0"/>
          <c:dPt>
            <c:idx val="17"/>
            <c:invertIfNegative val="0"/>
            <c:bubble3D val="0"/>
            <c:spPr>
              <a:solidFill>
                <a:srgbClr val="C12D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1D7-4124-BB47-6843D888897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Graf_35_36!$A$5:$A$37</c:f>
              <c:strCache>
                <c:ptCount val="33"/>
                <c:pt idx="0">
                  <c:v>Guanajuato</c:v>
                </c:pt>
                <c:pt idx="1">
                  <c:v>Colima</c:v>
                </c:pt>
                <c:pt idx="2">
                  <c:v>Oaxaca</c:v>
                </c:pt>
                <c:pt idx="3">
                  <c:v>Chiapas</c:v>
                </c:pt>
                <c:pt idx="4">
                  <c:v>Tlaxcala</c:v>
                </c:pt>
                <c:pt idx="5">
                  <c:v>Puebla</c:v>
                </c:pt>
                <c:pt idx="6">
                  <c:v>Michoacán</c:v>
                </c:pt>
                <c:pt idx="7">
                  <c:v>Quintana Roo</c:v>
                </c:pt>
                <c:pt idx="8">
                  <c:v>Veracruz</c:v>
                </c:pt>
                <c:pt idx="9">
                  <c:v>Yucatán</c:v>
                </c:pt>
                <c:pt idx="10">
                  <c:v>Queretaro</c:v>
                </c:pt>
                <c:pt idx="11">
                  <c:v>Zacatecas</c:v>
                </c:pt>
                <c:pt idx="12">
                  <c:v>Campeche</c:v>
                </c:pt>
                <c:pt idx="13">
                  <c:v>Nuevo León</c:v>
                </c:pt>
                <c:pt idx="14">
                  <c:v>Baja California Sur</c:v>
                </c:pt>
                <c:pt idx="15">
                  <c:v>Tabasco</c:v>
                </c:pt>
                <c:pt idx="16">
                  <c:v>México</c:v>
                </c:pt>
                <c:pt idx="17">
                  <c:v>Nacional</c:v>
                </c:pt>
                <c:pt idx="18">
                  <c:v>Ciudad de México</c:v>
                </c:pt>
                <c:pt idx="19">
                  <c:v>Jalisco</c:v>
                </c:pt>
                <c:pt idx="20">
                  <c:v>Sonora</c:v>
                </c:pt>
                <c:pt idx="21">
                  <c:v>Hidalgo</c:v>
                </c:pt>
                <c:pt idx="22">
                  <c:v>Nayarit</c:v>
                </c:pt>
                <c:pt idx="23">
                  <c:v>San Luis Potosi</c:v>
                </c:pt>
                <c:pt idx="24">
                  <c:v>Coahuila</c:v>
                </c:pt>
                <c:pt idx="25">
                  <c:v>Chihuahua</c:v>
                </c:pt>
                <c:pt idx="26">
                  <c:v>Sinaloa</c:v>
                </c:pt>
                <c:pt idx="27">
                  <c:v>Guerrero</c:v>
                </c:pt>
                <c:pt idx="28">
                  <c:v>Baja California</c:v>
                </c:pt>
                <c:pt idx="29">
                  <c:v>Durango</c:v>
                </c:pt>
                <c:pt idx="30">
                  <c:v>Tamaulipas</c:v>
                </c:pt>
                <c:pt idx="31">
                  <c:v>Morelos</c:v>
                </c:pt>
                <c:pt idx="32">
                  <c:v>Aguascalientes</c:v>
                </c:pt>
              </c:strCache>
            </c:strRef>
          </c:cat>
          <c:val>
            <c:numRef>
              <c:f>Graf_35_36!$B$5:$B$37</c:f>
              <c:numCache>
                <c:formatCode>0.0</c:formatCode>
                <c:ptCount val="33"/>
                <c:pt idx="0">
                  <c:v>210.73</c:v>
                </c:pt>
                <c:pt idx="1">
                  <c:v>244.12</c:v>
                </c:pt>
                <c:pt idx="2">
                  <c:v>255.83</c:v>
                </c:pt>
                <c:pt idx="3">
                  <c:v>278.04000000000002</c:v>
                </c:pt>
                <c:pt idx="4">
                  <c:v>282.26</c:v>
                </c:pt>
                <c:pt idx="5">
                  <c:v>282.95999999999998</c:v>
                </c:pt>
                <c:pt idx="6">
                  <c:v>284.86</c:v>
                </c:pt>
                <c:pt idx="7">
                  <c:v>285.45</c:v>
                </c:pt>
                <c:pt idx="8">
                  <c:v>303.02999999999997</c:v>
                </c:pt>
                <c:pt idx="9">
                  <c:v>304.73</c:v>
                </c:pt>
                <c:pt idx="10">
                  <c:v>310.57</c:v>
                </c:pt>
                <c:pt idx="11">
                  <c:v>313.13</c:v>
                </c:pt>
                <c:pt idx="12">
                  <c:v>323.32</c:v>
                </c:pt>
                <c:pt idx="13">
                  <c:v>337.85</c:v>
                </c:pt>
                <c:pt idx="14">
                  <c:v>347.98</c:v>
                </c:pt>
                <c:pt idx="15">
                  <c:v>354.05</c:v>
                </c:pt>
                <c:pt idx="16">
                  <c:v>362.99</c:v>
                </c:pt>
                <c:pt idx="17">
                  <c:v>367.72</c:v>
                </c:pt>
                <c:pt idx="18">
                  <c:v>372.17</c:v>
                </c:pt>
                <c:pt idx="19">
                  <c:v>379.24</c:v>
                </c:pt>
                <c:pt idx="20">
                  <c:v>408.45</c:v>
                </c:pt>
                <c:pt idx="21">
                  <c:v>429.45</c:v>
                </c:pt>
                <c:pt idx="22">
                  <c:v>433.52</c:v>
                </c:pt>
                <c:pt idx="23">
                  <c:v>444.5</c:v>
                </c:pt>
                <c:pt idx="24">
                  <c:v>447.75</c:v>
                </c:pt>
                <c:pt idx="25">
                  <c:v>449.97</c:v>
                </c:pt>
                <c:pt idx="26">
                  <c:v>465.21</c:v>
                </c:pt>
                <c:pt idx="27">
                  <c:v>468.66</c:v>
                </c:pt>
                <c:pt idx="28">
                  <c:v>474.62</c:v>
                </c:pt>
                <c:pt idx="29">
                  <c:v>553.33000000000004</c:v>
                </c:pt>
                <c:pt idx="30">
                  <c:v>564.28</c:v>
                </c:pt>
                <c:pt idx="31">
                  <c:v>617.26</c:v>
                </c:pt>
                <c:pt idx="32">
                  <c:v>686.98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D7-4124-BB47-6843D88889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73184"/>
        <c:axId val="-180176992"/>
      </c:barChart>
      <c:catAx>
        <c:axId val="-18017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6992"/>
        <c:crosses val="autoZero"/>
        <c:auto val="1"/>
        <c:lblAlgn val="ctr"/>
        <c:lblOffset val="100"/>
        <c:noMultiLvlLbl val="0"/>
      </c:catAx>
      <c:valAx>
        <c:axId val="-180176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/>
                  <a:t>Tasa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>
      <a:solidFill>
        <a:srgbClr val="7EC6C4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b="1" dirty="0"/>
              <a:t>Prevalencia de uso de anticonceptivos en mujeres unidas en edad fértil por estados, 2014</a:t>
            </a:r>
          </a:p>
        </c:rich>
      </c:tx>
      <c:layout>
        <c:manualLayout>
          <c:xMode val="edge"/>
          <c:yMode val="edge"/>
          <c:x val="0.12263802823463635"/>
          <c:y val="1.26782863216264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6.0747798537017193E-2"/>
          <c:y val="0.15277777777777779"/>
          <c:w val="0.91755594899749959"/>
          <c:h val="0.4817887868183143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32D77"/>
            </a:solidFill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rgbClr val="469999"/>
              </a:solidFill>
              <a:ln>
                <a:solidFill>
                  <a:srgbClr val="469999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D5-40D1-856A-5817028F99BD}"/>
              </c:ext>
            </c:extLst>
          </c:dPt>
          <c:dPt>
            <c:idx val="14"/>
            <c:invertIfNegative val="0"/>
            <c:bubble3D val="0"/>
            <c:spPr>
              <a:solidFill>
                <a:srgbClr val="C32D77"/>
              </a:solidFill>
              <a:ln>
                <a:solidFill>
                  <a:srgbClr val="C32D7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D5-40D1-856A-5817028F99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'Graf_47 (2)'!$A$3:$A$35</c:f>
              <c:strCache>
                <c:ptCount val="33"/>
                <c:pt idx="0">
                  <c:v>Chiapas</c:v>
                </c:pt>
                <c:pt idx="1">
                  <c:v>Oaxaca</c:v>
                </c:pt>
                <c:pt idx="2">
                  <c:v>Guerrero</c:v>
                </c:pt>
                <c:pt idx="3">
                  <c:v>Michoacán de Ocampo</c:v>
                </c:pt>
                <c:pt idx="4">
                  <c:v>Guanajuato</c:v>
                </c:pt>
                <c:pt idx="5">
                  <c:v>Zacatecas</c:v>
                </c:pt>
                <c:pt idx="6">
                  <c:v>Veracruz de Ignacio de la Llave</c:v>
                </c:pt>
                <c:pt idx="7">
                  <c:v>Campeche</c:v>
                </c:pt>
                <c:pt idx="8">
                  <c:v>Tabasco</c:v>
                </c:pt>
                <c:pt idx="9">
                  <c:v>San Luis Potosí</c:v>
                </c:pt>
                <c:pt idx="10">
                  <c:v>Aguascalientes</c:v>
                </c:pt>
                <c:pt idx="11">
                  <c:v>Nacional</c:v>
                </c:pt>
                <c:pt idx="12">
                  <c:v>Yucatán</c:v>
                </c:pt>
                <c:pt idx="13">
                  <c:v>Quintana Roo</c:v>
                </c:pt>
                <c:pt idx="14">
                  <c:v>Hidalgo</c:v>
                </c:pt>
                <c:pt idx="15">
                  <c:v>Querétaro</c:v>
                </c:pt>
                <c:pt idx="16">
                  <c:v>Jalisco</c:v>
                </c:pt>
                <c:pt idx="17">
                  <c:v>Morelos</c:v>
                </c:pt>
                <c:pt idx="18">
                  <c:v>Nuevo León</c:v>
                </c:pt>
                <c:pt idx="19">
                  <c:v>Puebla</c:v>
                </c:pt>
                <c:pt idx="20">
                  <c:v>Tamaulipas</c:v>
                </c:pt>
                <c:pt idx="21">
                  <c:v>Coahuila de Zaragoza</c:v>
                </c:pt>
                <c:pt idx="22">
                  <c:v>Durango</c:v>
                </c:pt>
                <c:pt idx="23">
                  <c:v>Tlaxcala</c:v>
                </c:pt>
                <c:pt idx="24">
                  <c:v>Nayarit</c:v>
                </c:pt>
                <c:pt idx="25">
                  <c:v>Ciudad de México</c:v>
                </c:pt>
                <c:pt idx="26">
                  <c:v>Baja California Sur</c:v>
                </c:pt>
                <c:pt idx="27">
                  <c:v>Colima</c:v>
                </c:pt>
                <c:pt idx="28">
                  <c:v>Chihuahua</c:v>
                </c:pt>
                <c:pt idx="29">
                  <c:v>Baja California</c:v>
                </c:pt>
                <c:pt idx="30">
                  <c:v>Sonora</c:v>
                </c:pt>
                <c:pt idx="31">
                  <c:v>México</c:v>
                </c:pt>
                <c:pt idx="32">
                  <c:v>Sinaloa</c:v>
                </c:pt>
              </c:strCache>
            </c:strRef>
          </c:cat>
          <c:val>
            <c:numRef>
              <c:f>'Graf_47 (2)'!$B$3:$B$35</c:f>
              <c:numCache>
                <c:formatCode>0.0</c:formatCode>
                <c:ptCount val="33"/>
                <c:pt idx="0">
                  <c:v>58.577789758612298</c:v>
                </c:pt>
                <c:pt idx="1">
                  <c:v>61.165130263219901</c:v>
                </c:pt>
                <c:pt idx="2">
                  <c:v>67.066833208549596</c:v>
                </c:pt>
                <c:pt idx="3">
                  <c:v>68.064033650764401</c:v>
                </c:pt>
                <c:pt idx="4">
                  <c:v>68.140302871556301</c:v>
                </c:pt>
                <c:pt idx="5">
                  <c:v>68.991913492813893</c:v>
                </c:pt>
                <c:pt idx="6">
                  <c:v>69.269017432646606</c:v>
                </c:pt>
                <c:pt idx="7">
                  <c:v>69.529836669263304</c:v>
                </c:pt>
                <c:pt idx="8">
                  <c:v>69.536418758154895</c:v>
                </c:pt>
                <c:pt idx="9">
                  <c:v>70.862329803328294</c:v>
                </c:pt>
                <c:pt idx="10">
                  <c:v>71.744261675968303</c:v>
                </c:pt>
                <c:pt idx="11">
                  <c:v>72.297977860488501</c:v>
                </c:pt>
                <c:pt idx="12">
                  <c:v>72.316197150089096</c:v>
                </c:pt>
                <c:pt idx="13">
                  <c:v>72.349727555416095</c:v>
                </c:pt>
                <c:pt idx="14">
                  <c:v>72.405828078496796</c:v>
                </c:pt>
                <c:pt idx="15">
                  <c:v>72.411819326608807</c:v>
                </c:pt>
                <c:pt idx="16">
                  <c:v>72.472928154381407</c:v>
                </c:pt>
                <c:pt idx="17">
                  <c:v>73.511269399925695</c:v>
                </c:pt>
                <c:pt idx="18">
                  <c:v>73.5136939715632</c:v>
                </c:pt>
                <c:pt idx="19">
                  <c:v>73.642367254351598</c:v>
                </c:pt>
                <c:pt idx="20">
                  <c:v>73.763741697443507</c:v>
                </c:pt>
                <c:pt idx="21">
                  <c:v>73.934947289264898</c:v>
                </c:pt>
                <c:pt idx="22">
                  <c:v>74.400410270231802</c:v>
                </c:pt>
                <c:pt idx="23">
                  <c:v>74.657599755155104</c:v>
                </c:pt>
                <c:pt idx="24">
                  <c:v>75.117159336697895</c:v>
                </c:pt>
                <c:pt idx="25">
                  <c:v>75.119647802954006</c:v>
                </c:pt>
                <c:pt idx="26">
                  <c:v>75.530085488369807</c:v>
                </c:pt>
                <c:pt idx="27">
                  <c:v>75.699817133211397</c:v>
                </c:pt>
                <c:pt idx="28">
                  <c:v>77.014837967454895</c:v>
                </c:pt>
                <c:pt idx="29">
                  <c:v>77.069434339496695</c:v>
                </c:pt>
                <c:pt idx="30">
                  <c:v>77.125696605968002</c:v>
                </c:pt>
                <c:pt idx="31">
                  <c:v>77.793377828742393</c:v>
                </c:pt>
                <c:pt idx="32">
                  <c:v>78.154909087633499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D5-40D1-856A-5817028F9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74272"/>
        <c:axId val="-180173728"/>
      </c:barChart>
      <c:catAx>
        <c:axId val="-18017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3728"/>
        <c:crosses val="autoZero"/>
        <c:auto val="1"/>
        <c:lblAlgn val="ctr"/>
        <c:lblOffset val="100"/>
        <c:noMultiLvlLbl val="0"/>
      </c:catAx>
      <c:valAx>
        <c:axId val="-18017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dirty="0"/>
                  <a:t>Porcentaje </a:t>
                </a:r>
              </a:p>
            </c:rich>
          </c:tx>
          <c:layout>
            <c:manualLayout>
              <c:xMode val="edge"/>
              <c:yMode val="edge"/>
              <c:x val="4.1567997256647775E-3"/>
              <c:y val="0.307135346624965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7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s-MX" sz="1400" b="1" dirty="0"/>
              <a:t>Indicador de mortalidad  de menores de 5 años ODM/ODS, 2000 y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Graf_49!$C$2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rgbClr val="F5D3E4"/>
            </a:solidFill>
            <a:ln>
              <a:noFill/>
            </a:ln>
            <a:effectLst/>
          </c:spPr>
          <c:invertIfNegative val="0"/>
          <c:dPt>
            <c:idx val="19"/>
            <c:invertIfNegative val="0"/>
            <c:bubble3D val="0"/>
            <c:spPr>
              <a:solidFill>
                <a:srgbClr val="C32D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56-44C4-8A41-1F38C4791BB7}"/>
              </c:ext>
            </c:extLst>
          </c:dPt>
          <c:dPt>
            <c:idx val="20"/>
            <c:invertIfNegative val="0"/>
            <c:bubble3D val="0"/>
            <c:spPr>
              <a:solidFill>
                <a:srgbClr val="F5D3E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56-44C4-8A41-1F38C4791BB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Graf_49!$B$3:$B$35</c:f>
              <c:strCache>
                <c:ptCount val="33"/>
                <c:pt idx="0">
                  <c:v>Aguascalientes</c:v>
                </c:pt>
                <c:pt idx="1">
                  <c:v>Nuevo León</c:v>
                </c:pt>
                <c:pt idx="2">
                  <c:v>Colima</c:v>
                </c:pt>
                <c:pt idx="3">
                  <c:v>Sinaloa</c:v>
                </c:pt>
                <c:pt idx="4">
                  <c:v>Nayarit</c:v>
                </c:pt>
                <c:pt idx="5">
                  <c:v>Sonora</c:v>
                </c:pt>
                <c:pt idx="6">
                  <c:v>Querétaro</c:v>
                </c:pt>
                <c:pt idx="7">
                  <c:v>Jalisco</c:v>
                </c:pt>
                <c:pt idx="8">
                  <c:v>Guanajuato</c:v>
                </c:pt>
                <c:pt idx="9">
                  <c:v>Yucatán</c:v>
                </c:pt>
                <c:pt idx="10">
                  <c:v>Baja California Sur</c:v>
                </c:pt>
                <c:pt idx="11">
                  <c:v>Zacatecas</c:v>
                </c:pt>
                <c:pt idx="12">
                  <c:v>Quintana Roo</c:v>
                </c:pt>
                <c:pt idx="13">
                  <c:v>Morelos</c:v>
                </c:pt>
                <c:pt idx="14">
                  <c:v>Coahuila</c:v>
                </c:pt>
                <c:pt idx="15">
                  <c:v>Tamaulipas</c:v>
                </c:pt>
                <c:pt idx="16">
                  <c:v>Ciudad de México</c:v>
                </c:pt>
                <c:pt idx="17">
                  <c:v>San Luis Potosí</c:v>
                </c:pt>
                <c:pt idx="18">
                  <c:v>Michoacán</c:v>
                </c:pt>
                <c:pt idx="19">
                  <c:v>Nacional</c:v>
                </c:pt>
                <c:pt idx="20">
                  <c:v>Tlaxcala</c:v>
                </c:pt>
                <c:pt idx="21">
                  <c:v>Hidalgo</c:v>
                </c:pt>
                <c:pt idx="22">
                  <c:v>Veracruz</c:v>
                </c:pt>
                <c:pt idx="23">
                  <c:v>México</c:v>
                </c:pt>
                <c:pt idx="24">
                  <c:v>Durango</c:v>
                </c:pt>
                <c:pt idx="25">
                  <c:v>Tabasco</c:v>
                </c:pt>
                <c:pt idx="26">
                  <c:v>Baja California</c:v>
                </c:pt>
                <c:pt idx="27">
                  <c:v>Chihuahua</c:v>
                </c:pt>
                <c:pt idx="28">
                  <c:v>Puebla</c:v>
                </c:pt>
                <c:pt idx="29">
                  <c:v>Guerrero</c:v>
                </c:pt>
                <c:pt idx="30">
                  <c:v>Campeche</c:v>
                </c:pt>
                <c:pt idx="31">
                  <c:v>Oaxaca</c:v>
                </c:pt>
                <c:pt idx="32">
                  <c:v>Chiapas</c:v>
                </c:pt>
              </c:strCache>
            </c:strRef>
          </c:cat>
          <c:val>
            <c:numRef>
              <c:f>Graf_49!$C$3:$C$35</c:f>
              <c:numCache>
                <c:formatCode>0.0</c:formatCode>
                <c:ptCount val="33"/>
                <c:pt idx="0">
                  <c:v>19.775049621407</c:v>
                </c:pt>
                <c:pt idx="1">
                  <c:v>15.530835377909099</c:v>
                </c:pt>
                <c:pt idx="2">
                  <c:v>19.359581767685</c:v>
                </c:pt>
                <c:pt idx="3">
                  <c:v>17.658810781525101</c:v>
                </c:pt>
                <c:pt idx="4">
                  <c:v>21.164279779070299</c:v>
                </c:pt>
                <c:pt idx="5">
                  <c:v>20.6114075472425</c:v>
                </c:pt>
                <c:pt idx="6">
                  <c:v>23.547880690737799</c:v>
                </c:pt>
                <c:pt idx="7">
                  <c:v>20.718829933757501</c:v>
                </c:pt>
                <c:pt idx="8">
                  <c:v>24.653276507570201</c:v>
                </c:pt>
                <c:pt idx="9">
                  <c:v>20.1043981601116</c:v>
                </c:pt>
                <c:pt idx="10">
                  <c:v>19.181716151413099</c:v>
                </c:pt>
                <c:pt idx="11">
                  <c:v>22.7185892725937</c:v>
                </c:pt>
                <c:pt idx="12">
                  <c:v>21.641118124436399</c:v>
                </c:pt>
                <c:pt idx="13">
                  <c:v>21.0733022655998</c:v>
                </c:pt>
                <c:pt idx="14">
                  <c:v>17.688824679786499</c:v>
                </c:pt>
                <c:pt idx="15">
                  <c:v>20.403867018606402</c:v>
                </c:pt>
                <c:pt idx="16">
                  <c:v>18.335853616870502</c:v>
                </c:pt>
                <c:pt idx="17">
                  <c:v>25.332050697854999</c:v>
                </c:pt>
                <c:pt idx="18">
                  <c:v>24.971346850182101</c:v>
                </c:pt>
                <c:pt idx="19">
                  <c:v>25.004284308851101</c:v>
                </c:pt>
                <c:pt idx="20">
                  <c:v>29.717341482047399</c:v>
                </c:pt>
                <c:pt idx="21">
                  <c:v>27.934881642055299</c:v>
                </c:pt>
                <c:pt idx="22">
                  <c:v>27.677386608939202</c:v>
                </c:pt>
                <c:pt idx="23">
                  <c:v>26.656035005403702</c:v>
                </c:pt>
                <c:pt idx="24">
                  <c:v>21.637149483449299</c:v>
                </c:pt>
                <c:pt idx="25">
                  <c:v>22.9116752904226</c:v>
                </c:pt>
                <c:pt idx="26">
                  <c:v>25.679672928010199</c:v>
                </c:pt>
                <c:pt idx="27">
                  <c:v>25.8716812825845</c:v>
                </c:pt>
                <c:pt idx="28">
                  <c:v>32.433724121450901</c:v>
                </c:pt>
                <c:pt idx="29">
                  <c:v>31.953345011863298</c:v>
                </c:pt>
                <c:pt idx="30">
                  <c:v>21.0231254379818</c:v>
                </c:pt>
                <c:pt idx="31">
                  <c:v>34.307359307359299</c:v>
                </c:pt>
                <c:pt idx="32">
                  <c:v>34.861096534073901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56-44C4-8A41-1F38C4791BB7}"/>
            </c:ext>
          </c:extLst>
        </c:ser>
        <c:ser>
          <c:idx val="1"/>
          <c:order val="1"/>
          <c:tx>
            <c:strRef>
              <c:f>Graf_49!$D$2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noFill/>
            </a:ln>
            <a:effectLst/>
          </c:spPr>
          <c:invertIfNegative val="0"/>
          <c:dPt>
            <c:idx val="19"/>
            <c:invertIfNegative val="0"/>
            <c:bubble3D val="0"/>
            <c:spPr>
              <a:solidFill>
                <a:srgbClr val="4699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7156-44C4-8A41-1F38C4791BB7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7156-44C4-8A41-1F38C4791BB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1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Graf_49!$B$3:$B$35</c:f>
              <c:strCache>
                <c:ptCount val="33"/>
                <c:pt idx="0">
                  <c:v>Aguascalientes</c:v>
                </c:pt>
                <c:pt idx="1">
                  <c:v>Nuevo León</c:v>
                </c:pt>
                <c:pt idx="2">
                  <c:v>Colima</c:v>
                </c:pt>
                <c:pt idx="3">
                  <c:v>Sinaloa</c:v>
                </c:pt>
                <c:pt idx="4">
                  <c:v>Nayarit</c:v>
                </c:pt>
                <c:pt idx="5">
                  <c:v>Sonora</c:v>
                </c:pt>
                <c:pt idx="6">
                  <c:v>Querétaro</c:v>
                </c:pt>
                <c:pt idx="7">
                  <c:v>Jalisco</c:v>
                </c:pt>
                <c:pt idx="8">
                  <c:v>Guanajuato</c:v>
                </c:pt>
                <c:pt idx="9">
                  <c:v>Yucatán</c:v>
                </c:pt>
                <c:pt idx="10">
                  <c:v>Baja California Sur</c:v>
                </c:pt>
                <c:pt idx="11">
                  <c:v>Zacatecas</c:v>
                </c:pt>
                <c:pt idx="12">
                  <c:v>Quintana Roo</c:v>
                </c:pt>
                <c:pt idx="13">
                  <c:v>Morelos</c:v>
                </c:pt>
                <c:pt idx="14">
                  <c:v>Coahuila</c:v>
                </c:pt>
                <c:pt idx="15">
                  <c:v>Tamaulipas</c:v>
                </c:pt>
                <c:pt idx="16">
                  <c:v>Ciudad de México</c:v>
                </c:pt>
                <c:pt idx="17">
                  <c:v>San Luis Potosí</c:v>
                </c:pt>
                <c:pt idx="18">
                  <c:v>Michoacán</c:v>
                </c:pt>
                <c:pt idx="19">
                  <c:v>Nacional</c:v>
                </c:pt>
                <c:pt idx="20">
                  <c:v>Tlaxcala</c:v>
                </c:pt>
                <c:pt idx="21">
                  <c:v>Hidalgo</c:v>
                </c:pt>
                <c:pt idx="22">
                  <c:v>Veracruz</c:v>
                </c:pt>
                <c:pt idx="23">
                  <c:v>México</c:v>
                </c:pt>
                <c:pt idx="24">
                  <c:v>Durango</c:v>
                </c:pt>
                <c:pt idx="25">
                  <c:v>Tabasco</c:v>
                </c:pt>
                <c:pt idx="26">
                  <c:v>Baja California</c:v>
                </c:pt>
                <c:pt idx="27">
                  <c:v>Chihuahua</c:v>
                </c:pt>
                <c:pt idx="28">
                  <c:v>Puebla</c:v>
                </c:pt>
                <c:pt idx="29">
                  <c:v>Guerrero</c:v>
                </c:pt>
                <c:pt idx="30">
                  <c:v>Campeche</c:v>
                </c:pt>
                <c:pt idx="31">
                  <c:v>Oaxaca</c:v>
                </c:pt>
                <c:pt idx="32">
                  <c:v>Chiapas</c:v>
                </c:pt>
              </c:strCache>
            </c:strRef>
          </c:cat>
          <c:val>
            <c:numRef>
              <c:f>Graf_49!$D$3:$D$35</c:f>
              <c:numCache>
                <c:formatCode>0.0</c:formatCode>
                <c:ptCount val="33"/>
                <c:pt idx="0">
                  <c:v>10.4412632821724</c:v>
                </c:pt>
                <c:pt idx="1">
                  <c:v>11.143281445314599</c:v>
                </c:pt>
                <c:pt idx="2">
                  <c:v>11.7271580197432</c:v>
                </c:pt>
                <c:pt idx="3">
                  <c:v>11.839994098445301</c:v>
                </c:pt>
                <c:pt idx="4">
                  <c:v>12.269664926605101</c:v>
                </c:pt>
                <c:pt idx="5">
                  <c:v>12.3290784439983</c:v>
                </c:pt>
                <c:pt idx="6">
                  <c:v>12.792806220036301</c:v>
                </c:pt>
                <c:pt idx="7">
                  <c:v>12.8868984342316</c:v>
                </c:pt>
                <c:pt idx="8">
                  <c:v>12.963043195702101</c:v>
                </c:pt>
                <c:pt idx="9">
                  <c:v>13.302602901019601</c:v>
                </c:pt>
                <c:pt idx="10">
                  <c:v>13.525552765854099</c:v>
                </c:pt>
                <c:pt idx="11">
                  <c:v>13.672320062501999</c:v>
                </c:pt>
                <c:pt idx="12">
                  <c:v>13.748316004007</c:v>
                </c:pt>
                <c:pt idx="13">
                  <c:v>13.8825324180015</c:v>
                </c:pt>
                <c:pt idx="14">
                  <c:v>14.035029302077801</c:v>
                </c:pt>
                <c:pt idx="15">
                  <c:v>14.0686076290605</c:v>
                </c:pt>
                <c:pt idx="16">
                  <c:v>14.225888425335899</c:v>
                </c:pt>
                <c:pt idx="17">
                  <c:v>14.555794072232899</c:v>
                </c:pt>
                <c:pt idx="18">
                  <c:v>14.695630041940101</c:v>
                </c:pt>
                <c:pt idx="19">
                  <c:v>15.0605342594696</c:v>
                </c:pt>
                <c:pt idx="20">
                  <c:v>15.5854589274955</c:v>
                </c:pt>
                <c:pt idx="21">
                  <c:v>15.905500502656899</c:v>
                </c:pt>
                <c:pt idx="22">
                  <c:v>16.083389030303898</c:v>
                </c:pt>
                <c:pt idx="23">
                  <c:v>16.2626732155105</c:v>
                </c:pt>
                <c:pt idx="24">
                  <c:v>16.506228765571901</c:v>
                </c:pt>
                <c:pt idx="25">
                  <c:v>16.641542367502399</c:v>
                </c:pt>
                <c:pt idx="26">
                  <c:v>16.7332962232006</c:v>
                </c:pt>
                <c:pt idx="27">
                  <c:v>16.95426658429</c:v>
                </c:pt>
                <c:pt idx="28">
                  <c:v>17.1926481038827</c:v>
                </c:pt>
                <c:pt idx="29">
                  <c:v>17.659103714595901</c:v>
                </c:pt>
                <c:pt idx="30">
                  <c:v>17.793801244403099</c:v>
                </c:pt>
                <c:pt idx="31">
                  <c:v>18.044607165539698</c:v>
                </c:pt>
                <c:pt idx="32">
                  <c:v>18.5033699073498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156-44C4-8A41-1F38C4791B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0181344"/>
        <c:axId val="-180184608"/>
      </c:barChart>
      <c:catAx>
        <c:axId val="-18018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4608"/>
        <c:crosses val="autoZero"/>
        <c:auto val="1"/>
        <c:lblAlgn val="ctr"/>
        <c:lblOffset val="100"/>
        <c:noMultiLvlLbl val="0"/>
      </c:catAx>
      <c:valAx>
        <c:axId val="-180184608"/>
        <c:scaling>
          <c:orientation val="minMax"/>
          <c:max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MX" dirty="0"/>
                  <a:t>Porcentaje</a:t>
                </a:r>
              </a:p>
            </c:rich>
          </c:tx>
          <c:layout>
            <c:manualLayout>
              <c:xMode val="edge"/>
              <c:yMode val="edge"/>
              <c:x val="6.1843656800817893E-3"/>
              <c:y val="0.361984737388557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MX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80181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469999"/>
      </a:solidFill>
    </a:ln>
    <a:effectLst/>
  </c:spPr>
  <c:txPr>
    <a:bodyPr/>
    <a:lstStyle/>
    <a:p>
      <a:pPr>
        <a:defRPr sz="11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6F5970-A3F7-4BB0-BE07-752EDA10820A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71F2D5-F4FA-488B-98C5-8A26E4893329}">
      <dgm:prSet phldrT="[Texto]" custT="1"/>
      <dgm:spPr>
        <a:noFill/>
        <a:ln>
          <a:noFill/>
        </a:ln>
      </dgm:spPr>
      <dgm:t>
        <a:bodyPr/>
        <a:lstStyle/>
        <a:p>
          <a:endParaRPr lang="es-MX" sz="4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70A88C-152E-4B0A-9C5F-206F88A747F6}" type="parTrans" cxnId="{F200E0D3-E8EF-4584-8BE1-48DB5BA4A551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4145C5-63D9-4F16-A844-B5AC72C29017}" type="sibTrans" cxnId="{F200E0D3-E8EF-4584-8BE1-48DB5BA4A551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3C0EDE-29D8-4413-96BC-7B82338CE06A}">
      <dgm:prSet phldrT="[Texto]" custT="1"/>
      <dgm:spPr>
        <a:solidFill>
          <a:srgbClr val="469999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4000" dirty="0">
              <a:latin typeface="Arial" panose="020B0604020202020204" pitchFamily="34" charset="0"/>
              <a:cs typeface="Arial" panose="020B0604020202020204" pitchFamily="34" charset="0"/>
            </a:rPr>
            <a:t>Internacional</a:t>
          </a:r>
        </a:p>
      </dgm:t>
    </dgm:pt>
    <dgm:pt modelId="{8E21F013-8B96-495C-9F42-DB0EDF63D9AD}" type="parTrans" cxnId="{891CAE34-ACFE-4282-8164-F8BCC08C0BFD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589668-F69A-461E-A26F-B71DB9DFA2C7}" type="sibTrans" cxnId="{891CAE34-ACFE-4282-8164-F8BCC08C0BFD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8A8F80-2813-4B1E-A17C-8BB9B5D94630}">
      <dgm:prSet phldrT="[Texto]" custT="1"/>
      <dgm:spPr>
        <a:solidFill>
          <a:srgbClr val="B4DEDD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Protocolo de San Salvador</a:t>
          </a:r>
        </a:p>
        <a:p>
          <a:endParaRPr lang="es-MX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23C85D-6168-43AD-939F-159026DDA267}" type="parTrans" cxnId="{1E6BD572-C8C8-47AE-9239-C1097F6A74A3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1F299A-9F27-46AE-AFC0-7C036B39BB6F}" type="sibTrans" cxnId="{1E6BD572-C8C8-47AE-9239-C1097F6A74A3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A8998C-007B-49A5-AB48-B398F5445A7D}">
      <dgm:prSet phldrT="[Texto]" custT="1"/>
      <dgm:spPr>
        <a:solidFill>
          <a:srgbClr val="7EC6C4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Pacto Internacional de Derechos Económicos, Sociales y Culturales (PIDESC)</a:t>
          </a:r>
        </a:p>
      </dgm:t>
    </dgm:pt>
    <dgm:pt modelId="{3DB270B0-B8DA-4737-8B37-0F5DAC88D8F9}" type="parTrans" cxnId="{28CE94D8-A79B-4787-8979-26CD19270218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41BF1D-603B-488A-8E3F-EDE3EDA58311}" type="sibTrans" cxnId="{28CE94D8-A79B-4787-8979-26CD19270218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29FCE1-B2A8-44D2-8477-AFD30A1F6D15}">
      <dgm:prSet phldrT="[Texto]" custT="1"/>
      <dgm:spPr>
        <a:solidFill>
          <a:srgbClr val="E27EB0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Constitución Política de los Estados Unidos Mexicanos (CPEUM)</a:t>
          </a:r>
        </a:p>
      </dgm:t>
    </dgm:pt>
    <dgm:pt modelId="{E578BCAC-334C-4BD9-B6F6-E12B19839DC3}" type="parTrans" cxnId="{C664DA4E-B2F3-4357-AC13-B0D90624E2EF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A58B9C-6D7E-4276-89F5-500486ECED5F}" type="sibTrans" cxnId="{C664DA4E-B2F3-4357-AC13-B0D90624E2EF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C8F65D-8FF8-47DB-922C-1CC05F3DF43A}">
      <dgm:prSet phldrT="[Texto]" custT="1"/>
      <dgm:spPr>
        <a:solidFill>
          <a:srgbClr val="C12D77"/>
        </a:solidFill>
      </dgm:spPr>
      <dgm:t>
        <a:bodyPr/>
        <a:lstStyle/>
        <a:p>
          <a:r>
            <a:rPr lang="es-MX" sz="4000" dirty="0">
              <a:latin typeface="Arial" panose="020B0604020202020204" pitchFamily="34" charset="0"/>
              <a:cs typeface="Arial" panose="020B0604020202020204" pitchFamily="34" charset="0"/>
            </a:rPr>
            <a:t>Nacional</a:t>
          </a:r>
        </a:p>
      </dgm:t>
    </dgm:pt>
    <dgm:pt modelId="{95393DB3-23AB-49F3-A1F5-4E3D4F9EF4E3}" type="sibTrans" cxnId="{2C585925-9C7F-4498-8C12-1452368CB7E0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0923B6-50B2-410D-8A9E-57A11E80EC94}" type="parTrans" cxnId="{2C585925-9C7F-4498-8C12-1452368CB7E0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4C3116-A138-4C71-A3D7-512579C76185}">
      <dgm:prSet phldrT="[Texto]" custT="1"/>
      <dgm:spPr>
        <a:solidFill>
          <a:srgbClr val="F5D3E4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Ley General de Salud</a:t>
          </a:r>
        </a:p>
      </dgm:t>
    </dgm:pt>
    <dgm:pt modelId="{B6AF6582-4BDA-4EA3-8682-E48A3042D641}" type="parTrans" cxnId="{0D5178AE-F468-40FD-B171-AF2E849FB470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F5804A-4277-4D84-A450-73D21E79A281}" type="sibTrans" cxnId="{0D5178AE-F468-40FD-B171-AF2E849FB470}">
      <dgm:prSet/>
      <dgm:spPr/>
      <dgm:t>
        <a:bodyPr/>
        <a:lstStyle/>
        <a:p>
          <a:endParaRPr lang="es-MX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3F9E4D-A10D-4C10-A2BA-BDBD35D892CD}">
      <dgm:prSet phldrT="[Texto]" custT="1"/>
      <dgm:spPr>
        <a:solidFill>
          <a:srgbClr val="EDB1CF"/>
        </a:solidFill>
      </dgm:spPr>
      <dgm:t>
        <a:bodyPr/>
        <a:lstStyle/>
        <a:p>
          <a:r>
            <a:rPr lang="es-MX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Ley General de Desarrollo Social </a:t>
          </a:r>
        </a:p>
      </dgm:t>
    </dgm:pt>
    <dgm:pt modelId="{13480891-2AA4-4295-A3BD-D8C8FCF6FA25}" type="parTrans" cxnId="{F3FEDC37-B8B6-44B0-9B0F-0F50BDA13C1A}">
      <dgm:prSet/>
      <dgm:spPr/>
      <dgm:t>
        <a:bodyPr/>
        <a:lstStyle/>
        <a:p>
          <a:endParaRPr lang="es-MX"/>
        </a:p>
      </dgm:t>
    </dgm:pt>
    <dgm:pt modelId="{8C73D330-A7D3-4CE3-B788-6C6CF0B5E846}" type="sibTrans" cxnId="{F3FEDC37-B8B6-44B0-9B0F-0F50BDA13C1A}">
      <dgm:prSet/>
      <dgm:spPr/>
      <dgm:t>
        <a:bodyPr/>
        <a:lstStyle/>
        <a:p>
          <a:endParaRPr lang="es-MX"/>
        </a:p>
      </dgm:t>
    </dgm:pt>
    <dgm:pt modelId="{70AE371D-F083-421C-9927-6E3F62BD7CE3}" type="pres">
      <dgm:prSet presAssocID="{6F6F5970-A3F7-4BB0-BE07-752EDA10820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D46529-D38C-4ED7-AACA-C943D0A99270}" type="pres">
      <dgm:prSet presAssocID="{B771F2D5-F4FA-488B-98C5-8A26E4893329}" presName="vertOne" presStyleCnt="0"/>
      <dgm:spPr/>
    </dgm:pt>
    <dgm:pt modelId="{CD6FB390-EECB-4FD6-B54F-F62C4C729CFE}" type="pres">
      <dgm:prSet presAssocID="{B771F2D5-F4FA-488B-98C5-8A26E4893329}" presName="txOne" presStyleLbl="node0" presStyleIdx="0" presStyleCnt="1">
        <dgm:presLayoutVars>
          <dgm:chPref val="3"/>
        </dgm:presLayoutVars>
      </dgm:prSet>
      <dgm:spPr/>
    </dgm:pt>
    <dgm:pt modelId="{AA95AF8A-116E-487F-9FE4-C21BC681EE70}" type="pres">
      <dgm:prSet presAssocID="{B771F2D5-F4FA-488B-98C5-8A26E4893329}" presName="parTransOne" presStyleCnt="0"/>
      <dgm:spPr/>
    </dgm:pt>
    <dgm:pt modelId="{42841A89-B9B6-47AA-85FF-FF2F48BE9152}" type="pres">
      <dgm:prSet presAssocID="{B771F2D5-F4FA-488B-98C5-8A26E4893329}" presName="horzOne" presStyleCnt="0"/>
      <dgm:spPr/>
    </dgm:pt>
    <dgm:pt modelId="{07335298-1EAE-419D-9430-0218287A938B}" type="pres">
      <dgm:prSet presAssocID="{263C0EDE-29D8-4413-96BC-7B82338CE06A}" presName="vertTwo" presStyleCnt="0"/>
      <dgm:spPr/>
    </dgm:pt>
    <dgm:pt modelId="{731AE676-4520-4C0E-AB69-9C80F4BDAFF1}" type="pres">
      <dgm:prSet presAssocID="{263C0EDE-29D8-4413-96BC-7B82338CE06A}" presName="txTwo" presStyleLbl="node2" presStyleIdx="0" presStyleCnt="2" custScaleY="49526" custLinFactY="-3773" custLinFactNeighborX="771" custLinFactNeighborY="-100000">
        <dgm:presLayoutVars>
          <dgm:chPref val="3"/>
        </dgm:presLayoutVars>
      </dgm:prSet>
      <dgm:spPr/>
    </dgm:pt>
    <dgm:pt modelId="{E8F149E0-5C3A-470A-9033-163314BA954D}" type="pres">
      <dgm:prSet presAssocID="{263C0EDE-29D8-4413-96BC-7B82338CE06A}" presName="parTransTwo" presStyleCnt="0"/>
      <dgm:spPr/>
    </dgm:pt>
    <dgm:pt modelId="{B8237F62-995A-4836-84CA-4E4898FC12B5}" type="pres">
      <dgm:prSet presAssocID="{263C0EDE-29D8-4413-96BC-7B82338CE06A}" presName="horzTwo" presStyleCnt="0"/>
      <dgm:spPr/>
    </dgm:pt>
    <dgm:pt modelId="{2F33B169-F926-49B0-A524-01C79471AAE4}" type="pres">
      <dgm:prSet presAssocID="{BF8A8F80-2813-4B1E-A17C-8BB9B5D94630}" presName="vertThree" presStyleCnt="0"/>
      <dgm:spPr/>
    </dgm:pt>
    <dgm:pt modelId="{1E0FCBE0-0D45-48E8-93BB-55299B16FABB}" type="pres">
      <dgm:prSet presAssocID="{BF8A8F80-2813-4B1E-A17C-8BB9B5D94630}" presName="txThree" presStyleLbl="node3" presStyleIdx="0" presStyleCnt="5" custScaleY="81752" custLinFactNeighborY="-39317">
        <dgm:presLayoutVars>
          <dgm:chPref val="3"/>
        </dgm:presLayoutVars>
      </dgm:prSet>
      <dgm:spPr/>
    </dgm:pt>
    <dgm:pt modelId="{5E901E51-0B7D-40B6-9F20-EAF64221575E}" type="pres">
      <dgm:prSet presAssocID="{BF8A8F80-2813-4B1E-A17C-8BB9B5D94630}" presName="horzThree" presStyleCnt="0"/>
      <dgm:spPr/>
    </dgm:pt>
    <dgm:pt modelId="{2080146F-9E10-4AFB-9E97-5617AABF929E}" type="pres">
      <dgm:prSet presAssocID="{1A1F299A-9F27-46AE-AFC0-7C036B39BB6F}" presName="sibSpaceThree" presStyleCnt="0"/>
      <dgm:spPr/>
    </dgm:pt>
    <dgm:pt modelId="{FCE7FF45-C2A8-432A-917B-02153C0EAED4}" type="pres">
      <dgm:prSet presAssocID="{39A8998C-007B-49A5-AB48-B398F5445A7D}" presName="vertThree" presStyleCnt="0"/>
      <dgm:spPr/>
    </dgm:pt>
    <dgm:pt modelId="{0C141B24-73C1-42FA-BDC1-662F2418B2E0}" type="pres">
      <dgm:prSet presAssocID="{39A8998C-007B-49A5-AB48-B398F5445A7D}" presName="txThree" presStyleLbl="node3" presStyleIdx="1" presStyleCnt="5" custScaleY="81752" custLinFactNeighborY="-39317">
        <dgm:presLayoutVars>
          <dgm:chPref val="3"/>
        </dgm:presLayoutVars>
      </dgm:prSet>
      <dgm:spPr/>
    </dgm:pt>
    <dgm:pt modelId="{717BE6E1-B7D3-4070-943E-7D8CC1982121}" type="pres">
      <dgm:prSet presAssocID="{39A8998C-007B-49A5-AB48-B398F5445A7D}" presName="horzThree" presStyleCnt="0"/>
      <dgm:spPr/>
    </dgm:pt>
    <dgm:pt modelId="{D89D9B1C-4D20-42AF-BDE7-8764A19BC899}" type="pres">
      <dgm:prSet presAssocID="{99589668-F69A-461E-A26F-B71DB9DFA2C7}" presName="sibSpaceTwo" presStyleCnt="0"/>
      <dgm:spPr/>
    </dgm:pt>
    <dgm:pt modelId="{9755CCFB-9C58-4626-8B36-FD307EE0A6F8}" type="pres">
      <dgm:prSet presAssocID="{3CC8F65D-8FF8-47DB-922C-1CC05F3DF43A}" presName="vertTwo" presStyleCnt="0"/>
      <dgm:spPr/>
    </dgm:pt>
    <dgm:pt modelId="{227F7315-B5F0-4647-8B21-BC86772B1A00}" type="pres">
      <dgm:prSet presAssocID="{3CC8F65D-8FF8-47DB-922C-1CC05F3DF43A}" presName="txTwo" presStyleLbl="node2" presStyleIdx="1" presStyleCnt="2" custScaleY="49526" custLinFactY="-3773" custLinFactNeighborY="-100000">
        <dgm:presLayoutVars>
          <dgm:chPref val="3"/>
        </dgm:presLayoutVars>
      </dgm:prSet>
      <dgm:spPr/>
    </dgm:pt>
    <dgm:pt modelId="{ECE63B8A-50FC-446A-8BD4-B77A775EDE8E}" type="pres">
      <dgm:prSet presAssocID="{3CC8F65D-8FF8-47DB-922C-1CC05F3DF43A}" presName="parTransTwo" presStyleCnt="0"/>
      <dgm:spPr/>
    </dgm:pt>
    <dgm:pt modelId="{29B3F91C-A30D-4F8B-9750-232743135B7A}" type="pres">
      <dgm:prSet presAssocID="{3CC8F65D-8FF8-47DB-922C-1CC05F3DF43A}" presName="horzTwo" presStyleCnt="0"/>
      <dgm:spPr/>
    </dgm:pt>
    <dgm:pt modelId="{92702B80-48D0-4E0A-BD33-3A6EB76ECA84}" type="pres">
      <dgm:prSet presAssocID="{9529FCE1-B2A8-44D2-8477-AFD30A1F6D15}" presName="vertThree" presStyleCnt="0"/>
      <dgm:spPr/>
    </dgm:pt>
    <dgm:pt modelId="{E1C7327E-7079-4410-BFA5-7E19C3911662}" type="pres">
      <dgm:prSet presAssocID="{9529FCE1-B2A8-44D2-8477-AFD30A1F6D15}" presName="txThree" presStyleLbl="node3" presStyleIdx="2" presStyleCnt="5" custScaleY="81752" custLinFactNeighborY="-39317">
        <dgm:presLayoutVars>
          <dgm:chPref val="3"/>
        </dgm:presLayoutVars>
      </dgm:prSet>
      <dgm:spPr/>
    </dgm:pt>
    <dgm:pt modelId="{D21283CF-4AE3-43D7-A92F-F3810DC1E076}" type="pres">
      <dgm:prSet presAssocID="{9529FCE1-B2A8-44D2-8477-AFD30A1F6D15}" presName="horzThree" presStyleCnt="0"/>
      <dgm:spPr/>
    </dgm:pt>
    <dgm:pt modelId="{0808627E-C63B-4B73-9554-4952CB3CC036}" type="pres">
      <dgm:prSet presAssocID="{C0A58B9C-6D7E-4276-89F5-500486ECED5F}" presName="sibSpaceThree" presStyleCnt="0"/>
      <dgm:spPr/>
    </dgm:pt>
    <dgm:pt modelId="{A16C75F2-C69D-4D67-94D5-04735216C17D}" type="pres">
      <dgm:prSet presAssocID="{563F9E4D-A10D-4C10-A2BA-BDBD35D892CD}" presName="vertThree" presStyleCnt="0"/>
      <dgm:spPr/>
    </dgm:pt>
    <dgm:pt modelId="{9F2B91CF-00DE-4025-9C49-01B3C408BC44}" type="pres">
      <dgm:prSet presAssocID="{563F9E4D-A10D-4C10-A2BA-BDBD35D892CD}" presName="txThree" presStyleLbl="node3" presStyleIdx="3" presStyleCnt="5" custScaleY="81752" custLinFactNeighborY="-39317">
        <dgm:presLayoutVars>
          <dgm:chPref val="3"/>
        </dgm:presLayoutVars>
      </dgm:prSet>
      <dgm:spPr/>
    </dgm:pt>
    <dgm:pt modelId="{EC99B146-3DAD-4B60-BC16-08FED873F304}" type="pres">
      <dgm:prSet presAssocID="{563F9E4D-A10D-4C10-A2BA-BDBD35D892CD}" presName="horzThree" presStyleCnt="0"/>
      <dgm:spPr/>
    </dgm:pt>
    <dgm:pt modelId="{8B51CF2E-6AE7-41F9-B797-E4546AD62193}" type="pres">
      <dgm:prSet presAssocID="{8C73D330-A7D3-4CE3-B788-6C6CF0B5E846}" presName="sibSpaceThree" presStyleCnt="0"/>
      <dgm:spPr/>
    </dgm:pt>
    <dgm:pt modelId="{940C5703-038E-4CBC-9620-9E50F8437685}" type="pres">
      <dgm:prSet presAssocID="{4C4C3116-A138-4C71-A3D7-512579C76185}" presName="vertThree" presStyleCnt="0"/>
      <dgm:spPr/>
    </dgm:pt>
    <dgm:pt modelId="{8A4A48EA-E2B7-4FDE-B545-81F5731BEB9E}" type="pres">
      <dgm:prSet presAssocID="{4C4C3116-A138-4C71-A3D7-512579C76185}" presName="txThree" presStyleLbl="node3" presStyleIdx="4" presStyleCnt="5" custScaleY="81752" custLinFactNeighborY="-40288">
        <dgm:presLayoutVars>
          <dgm:chPref val="3"/>
        </dgm:presLayoutVars>
      </dgm:prSet>
      <dgm:spPr/>
    </dgm:pt>
    <dgm:pt modelId="{29C865B4-E1D4-495C-975B-B1A6851F3805}" type="pres">
      <dgm:prSet presAssocID="{4C4C3116-A138-4C71-A3D7-512579C76185}" presName="horzThree" presStyleCnt="0"/>
      <dgm:spPr/>
    </dgm:pt>
  </dgm:ptLst>
  <dgm:cxnLst>
    <dgm:cxn modelId="{176D3D13-672C-4110-A9A2-3B0C2646BFA6}" type="presOf" srcId="{9529FCE1-B2A8-44D2-8477-AFD30A1F6D15}" destId="{E1C7327E-7079-4410-BFA5-7E19C3911662}" srcOrd="0" destOrd="0" presId="urn:microsoft.com/office/officeart/2005/8/layout/hierarchy4"/>
    <dgm:cxn modelId="{06F6751C-DB6D-4E08-9797-566838992FEC}" type="presOf" srcId="{BF8A8F80-2813-4B1E-A17C-8BB9B5D94630}" destId="{1E0FCBE0-0D45-48E8-93BB-55299B16FABB}" srcOrd="0" destOrd="0" presId="urn:microsoft.com/office/officeart/2005/8/layout/hierarchy4"/>
    <dgm:cxn modelId="{2C585925-9C7F-4498-8C12-1452368CB7E0}" srcId="{B771F2D5-F4FA-488B-98C5-8A26E4893329}" destId="{3CC8F65D-8FF8-47DB-922C-1CC05F3DF43A}" srcOrd="1" destOrd="0" parTransId="{860923B6-50B2-410D-8A9E-57A11E80EC94}" sibTransId="{95393DB3-23AB-49F3-A1F5-4E3D4F9EF4E3}"/>
    <dgm:cxn modelId="{891CAE34-ACFE-4282-8164-F8BCC08C0BFD}" srcId="{B771F2D5-F4FA-488B-98C5-8A26E4893329}" destId="{263C0EDE-29D8-4413-96BC-7B82338CE06A}" srcOrd="0" destOrd="0" parTransId="{8E21F013-8B96-495C-9F42-DB0EDF63D9AD}" sibTransId="{99589668-F69A-461E-A26F-B71DB9DFA2C7}"/>
    <dgm:cxn modelId="{F3FEDC37-B8B6-44B0-9B0F-0F50BDA13C1A}" srcId="{3CC8F65D-8FF8-47DB-922C-1CC05F3DF43A}" destId="{563F9E4D-A10D-4C10-A2BA-BDBD35D892CD}" srcOrd="1" destOrd="0" parTransId="{13480891-2AA4-4295-A3BD-D8C8FCF6FA25}" sibTransId="{8C73D330-A7D3-4CE3-B788-6C6CF0B5E846}"/>
    <dgm:cxn modelId="{E1CD1545-0BD0-41CB-B3AF-5F8049FE784C}" type="presOf" srcId="{4C4C3116-A138-4C71-A3D7-512579C76185}" destId="{8A4A48EA-E2B7-4FDE-B545-81F5731BEB9E}" srcOrd="0" destOrd="0" presId="urn:microsoft.com/office/officeart/2005/8/layout/hierarchy4"/>
    <dgm:cxn modelId="{EAAD3A68-CBE8-48D5-BBA2-55F186DA5113}" type="presOf" srcId="{3CC8F65D-8FF8-47DB-922C-1CC05F3DF43A}" destId="{227F7315-B5F0-4647-8B21-BC86772B1A00}" srcOrd="0" destOrd="0" presId="urn:microsoft.com/office/officeart/2005/8/layout/hierarchy4"/>
    <dgm:cxn modelId="{C664DA4E-B2F3-4357-AC13-B0D90624E2EF}" srcId="{3CC8F65D-8FF8-47DB-922C-1CC05F3DF43A}" destId="{9529FCE1-B2A8-44D2-8477-AFD30A1F6D15}" srcOrd="0" destOrd="0" parTransId="{E578BCAC-334C-4BD9-B6F6-E12B19839DC3}" sibTransId="{C0A58B9C-6D7E-4276-89F5-500486ECED5F}"/>
    <dgm:cxn modelId="{1E6BD572-C8C8-47AE-9239-C1097F6A74A3}" srcId="{263C0EDE-29D8-4413-96BC-7B82338CE06A}" destId="{BF8A8F80-2813-4B1E-A17C-8BB9B5D94630}" srcOrd="0" destOrd="0" parTransId="{8E23C85D-6168-43AD-939F-159026DDA267}" sibTransId="{1A1F299A-9F27-46AE-AFC0-7C036B39BB6F}"/>
    <dgm:cxn modelId="{50E74D84-9D4E-432E-8BA9-132A15F555BD}" type="presOf" srcId="{39A8998C-007B-49A5-AB48-B398F5445A7D}" destId="{0C141B24-73C1-42FA-BDC1-662F2418B2E0}" srcOrd="0" destOrd="0" presId="urn:microsoft.com/office/officeart/2005/8/layout/hierarchy4"/>
    <dgm:cxn modelId="{0D5178AE-F468-40FD-B171-AF2E849FB470}" srcId="{3CC8F65D-8FF8-47DB-922C-1CC05F3DF43A}" destId="{4C4C3116-A138-4C71-A3D7-512579C76185}" srcOrd="2" destOrd="0" parTransId="{B6AF6582-4BDA-4EA3-8682-E48A3042D641}" sibTransId="{99F5804A-4277-4D84-A450-73D21E79A281}"/>
    <dgm:cxn modelId="{12314BB6-BE22-4BB0-B87E-840D4EA0318B}" type="presOf" srcId="{B771F2D5-F4FA-488B-98C5-8A26E4893329}" destId="{CD6FB390-EECB-4FD6-B54F-F62C4C729CFE}" srcOrd="0" destOrd="0" presId="urn:microsoft.com/office/officeart/2005/8/layout/hierarchy4"/>
    <dgm:cxn modelId="{65553DC9-403B-45D7-8C47-CE29C7AFA8BA}" type="presOf" srcId="{6F6F5970-A3F7-4BB0-BE07-752EDA10820A}" destId="{70AE371D-F083-421C-9927-6E3F62BD7CE3}" srcOrd="0" destOrd="0" presId="urn:microsoft.com/office/officeart/2005/8/layout/hierarchy4"/>
    <dgm:cxn modelId="{A69D75D0-1F0C-4D15-BFFE-3A79DB047D56}" type="presOf" srcId="{263C0EDE-29D8-4413-96BC-7B82338CE06A}" destId="{731AE676-4520-4C0E-AB69-9C80F4BDAFF1}" srcOrd="0" destOrd="0" presId="urn:microsoft.com/office/officeart/2005/8/layout/hierarchy4"/>
    <dgm:cxn modelId="{F200E0D3-E8EF-4584-8BE1-48DB5BA4A551}" srcId="{6F6F5970-A3F7-4BB0-BE07-752EDA10820A}" destId="{B771F2D5-F4FA-488B-98C5-8A26E4893329}" srcOrd="0" destOrd="0" parTransId="{F270A88C-152E-4B0A-9C5F-206F88A747F6}" sibTransId="{074145C5-63D9-4F16-A844-B5AC72C29017}"/>
    <dgm:cxn modelId="{28CE94D8-A79B-4787-8979-26CD19270218}" srcId="{263C0EDE-29D8-4413-96BC-7B82338CE06A}" destId="{39A8998C-007B-49A5-AB48-B398F5445A7D}" srcOrd="1" destOrd="0" parTransId="{3DB270B0-B8DA-4737-8B37-0F5DAC88D8F9}" sibTransId="{BA41BF1D-603B-488A-8E3F-EDE3EDA58311}"/>
    <dgm:cxn modelId="{387446E4-0E67-4E0F-BC02-1BB47F23FA00}" type="presOf" srcId="{563F9E4D-A10D-4C10-A2BA-BDBD35D892CD}" destId="{9F2B91CF-00DE-4025-9C49-01B3C408BC44}" srcOrd="0" destOrd="0" presId="urn:microsoft.com/office/officeart/2005/8/layout/hierarchy4"/>
    <dgm:cxn modelId="{92716B10-6896-480B-8E7B-03B11DA59D33}" type="presParOf" srcId="{70AE371D-F083-421C-9927-6E3F62BD7CE3}" destId="{BDD46529-D38C-4ED7-AACA-C943D0A99270}" srcOrd="0" destOrd="0" presId="urn:microsoft.com/office/officeart/2005/8/layout/hierarchy4"/>
    <dgm:cxn modelId="{ECF7106B-3EC1-440D-8041-B565066A781D}" type="presParOf" srcId="{BDD46529-D38C-4ED7-AACA-C943D0A99270}" destId="{CD6FB390-EECB-4FD6-B54F-F62C4C729CFE}" srcOrd="0" destOrd="0" presId="urn:microsoft.com/office/officeart/2005/8/layout/hierarchy4"/>
    <dgm:cxn modelId="{69E4D30A-36F6-42AE-8B76-3DCB769B14C3}" type="presParOf" srcId="{BDD46529-D38C-4ED7-AACA-C943D0A99270}" destId="{AA95AF8A-116E-487F-9FE4-C21BC681EE70}" srcOrd="1" destOrd="0" presId="urn:microsoft.com/office/officeart/2005/8/layout/hierarchy4"/>
    <dgm:cxn modelId="{00C4F5D5-10F1-48A1-B8C9-DEF9B67FB0E6}" type="presParOf" srcId="{BDD46529-D38C-4ED7-AACA-C943D0A99270}" destId="{42841A89-B9B6-47AA-85FF-FF2F48BE9152}" srcOrd="2" destOrd="0" presId="urn:microsoft.com/office/officeart/2005/8/layout/hierarchy4"/>
    <dgm:cxn modelId="{C0728E17-6B94-4136-BB8C-AB6F01745252}" type="presParOf" srcId="{42841A89-B9B6-47AA-85FF-FF2F48BE9152}" destId="{07335298-1EAE-419D-9430-0218287A938B}" srcOrd="0" destOrd="0" presId="urn:microsoft.com/office/officeart/2005/8/layout/hierarchy4"/>
    <dgm:cxn modelId="{DE45DA1F-5715-43C1-B8DE-2AB5B55A0BE1}" type="presParOf" srcId="{07335298-1EAE-419D-9430-0218287A938B}" destId="{731AE676-4520-4C0E-AB69-9C80F4BDAFF1}" srcOrd="0" destOrd="0" presId="urn:microsoft.com/office/officeart/2005/8/layout/hierarchy4"/>
    <dgm:cxn modelId="{D70A168A-5F87-42E6-A366-91334BDF01C9}" type="presParOf" srcId="{07335298-1EAE-419D-9430-0218287A938B}" destId="{E8F149E0-5C3A-470A-9033-163314BA954D}" srcOrd="1" destOrd="0" presId="urn:microsoft.com/office/officeart/2005/8/layout/hierarchy4"/>
    <dgm:cxn modelId="{EA7D7714-99F8-4368-BDF8-59A7E72DD7BD}" type="presParOf" srcId="{07335298-1EAE-419D-9430-0218287A938B}" destId="{B8237F62-995A-4836-84CA-4E4898FC12B5}" srcOrd="2" destOrd="0" presId="urn:microsoft.com/office/officeart/2005/8/layout/hierarchy4"/>
    <dgm:cxn modelId="{8600EB5F-0976-4155-A79F-1C7E7DD5C5C5}" type="presParOf" srcId="{B8237F62-995A-4836-84CA-4E4898FC12B5}" destId="{2F33B169-F926-49B0-A524-01C79471AAE4}" srcOrd="0" destOrd="0" presId="urn:microsoft.com/office/officeart/2005/8/layout/hierarchy4"/>
    <dgm:cxn modelId="{BE6DC693-BF5D-40A8-92A4-A2E8039D063F}" type="presParOf" srcId="{2F33B169-F926-49B0-A524-01C79471AAE4}" destId="{1E0FCBE0-0D45-48E8-93BB-55299B16FABB}" srcOrd="0" destOrd="0" presId="urn:microsoft.com/office/officeart/2005/8/layout/hierarchy4"/>
    <dgm:cxn modelId="{1D5486ED-BC09-446A-B45A-2D4AE3B2545E}" type="presParOf" srcId="{2F33B169-F926-49B0-A524-01C79471AAE4}" destId="{5E901E51-0B7D-40B6-9F20-EAF64221575E}" srcOrd="1" destOrd="0" presId="urn:microsoft.com/office/officeart/2005/8/layout/hierarchy4"/>
    <dgm:cxn modelId="{369EBE1C-BD7E-4112-A4B3-1E062C872F34}" type="presParOf" srcId="{B8237F62-995A-4836-84CA-4E4898FC12B5}" destId="{2080146F-9E10-4AFB-9E97-5617AABF929E}" srcOrd="1" destOrd="0" presId="urn:microsoft.com/office/officeart/2005/8/layout/hierarchy4"/>
    <dgm:cxn modelId="{CF49D5A6-365C-435C-8CE5-A5EBDF26F2BA}" type="presParOf" srcId="{B8237F62-995A-4836-84CA-4E4898FC12B5}" destId="{FCE7FF45-C2A8-432A-917B-02153C0EAED4}" srcOrd="2" destOrd="0" presId="urn:microsoft.com/office/officeart/2005/8/layout/hierarchy4"/>
    <dgm:cxn modelId="{36FE7261-9656-4111-B977-F94EDF9B59F9}" type="presParOf" srcId="{FCE7FF45-C2A8-432A-917B-02153C0EAED4}" destId="{0C141B24-73C1-42FA-BDC1-662F2418B2E0}" srcOrd="0" destOrd="0" presId="urn:microsoft.com/office/officeart/2005/8/layout/hierarchy4"/>
    <dgm:cxn modelId="{D63627E4-94D0-4EED-B964-DA96CB97486D}" type="presParOf" srcId="{FCE7FF45-C2A8-432A-917B-02153C0EAED4}" destId="{717BE6E1-B7D3-4070-943E-7D8CC1982121}" srcOrd="1" destOrd="0" presId="urn:microsoft.com/office/officeart/2005/8/layout/hierarchy4"/>
    <dgm:cxn modelId="{B941432E-B972-4B47-8D99-9767F4DE0F6A}" type="presParOf" srcId="{42841A89-B9B6-47AA-85FF-FF2F48BE9152}" destId="{D89D9B1C-4D20-42AF-BDE7-8764A19BC899}" srcOrd="1" destOrd="0" presId="urn:microsoft.com/office/officeart/2005/8/layout/hierarchy4"/>
    <dgm:cxn modelId="{47D0873B-BFD2-4AA6-AA39-45FE78733F2E}" type="presParOf" srcId="{42841A89-B9B6-47AA-85FF-FF2F48BE9152}" destId="{9755CCFB-9C58-4626-8B36-FD307EE0A6F8}" srcOrd="2" destOrd="0" presId="urn:microsoft.com/office/officeart/2005/8/layout/hierarchy4"/>
    <dgm:cxn modelId="{991A5959-C9DA-4A86-90A5-39B01A54B9E2}" type="presParOf" srcId="{9755CCFB-9C58-4626-8B36-FD307EE0A6F8}" destId="{227F7315-B5F0-4647-8B21-BC86772B1A00}" srcOrd="0" destOrd="0" presId="urn:microsoft.com/office/officeart/2005/8/layout/hierarchy4"/>
    <dgm:cxn modelId="{F7A24E03-1845-442F-8BAC-2A97940BD4ED}" type="presParOf" srcId="{9755CCFB-9C58-4626-8B36-FD307EE0A6F8}" destId="{ECE63B8A-50FC-446A-8BD4-B77A775EDE8E}" srcOrd="1" destOrd="0" presId="urn:microsoft.com/office/officeart/2005/8/layout/hierarchy4"/>
    <dgm:cxn modelId="{701B6752-DAD2-41CC-B4F8-2A4E6D998E79}" type="presParOf" srcId="{9755CCFB-9C58-4626-8B36-FD307EE0A6F8}" destId="{29B3F91C-A30D-4F8B-9750-232743135B7A}" srcOrd="2" destOrd="0" presId="urn:microsoft.com/office/officeart/2005/8/layout/hierarchy4"/>
    <dgm:cxn modelId="{7C19FB7E-1457-4533-A266-9E44BE4ECFA0}" type="presParOf" srcId="{29B3F91C-A30D-4F8B-9750-232743135B7A}" destId="{92702B80-48D0-4E0A-BD33-3A6EB76ECA84}" srcOrd="0" destOrd="0" presId="urn:microsoft.com/office/officeart/2005/8/layout/hierarchy4"/>
    <dgm:cxn modelId="{82C30ED3-289A-4A09-9CB1-2D143B72F52B}" type="presParOf" srcId="{92702B80-48D0-4E0A-BD33-3A6EB76ECA84}" destId="{E1C7327E-7079-4410-BFA5-7E19C3911662}" srcOrd="0" destOrd="0" presId="urn:microsoft.com/office/officeart/2005/8/layout/hierarchy4"/>
    <dgm:cxn modelId="{7DF2BAF8-4818-4D3C-B650-D1807E83965D}" type="presParOf" srcId="{92702B80-48D0-4E0A-BD33-3A6EB76ECA84}" destId="{D21283CF-4AE3-43D7-A92F-F3810DC1E076}" srcOrd="1" destOrd="0" presId="urn:microsoft.com/office/officeart/2005/8/layout/hierarchy4"/>
    <dgm:cxn modelId="{27EF985C-BDA1-417C-AD21-91D0F02F6B1A}" type="presParOf" srcId="{29B3F91C-A30D-4F8B-9750-232743135B7A}" destId="{0808627E-C63B-4B73-9554-4952CB3CC036}" srcOrd="1" destOrd="0" presId="urn:microsoft.com/office/officeart/2005/8/layout/hierarchy4"/>
    <dgm:cxn modelId="{5D475381-AEC6-48F8-9F72-B6C4A6191B60}" type="presParOf" srcId="{29B3F91C-A30D-4F8B-9750-232743135B7A}" destId="{A16C75F2-C69D-4D67-94D5-04735216C17D}" srcOrd="2" destOrd="0" presId="urn:microsoft.com/office/officeart/2005/8/layout/hierarchy4"/>
    <dgm:cxn modelId="{7FD38A24-105B-49A7-AEB2-FFE680107FBE}" type="presParOf" srcId="{A16C75F2-C69D-4D67-94D5-04735216C17D}" destId="{9F2B91CF-00DE-4025-9C49-01B3C408BC44}" srcOrd="0" destOrd="0" presId="urn:microsoft.com/office/officeart/2005/8/layout/hierarchy4"/>
    <dgm:cxn modelId="{ABEC12E8-9202-4323-8E75-3C5A2FB3A06B}" type="presParOf" srcId="{A16C75F2-C69D-4D67-94D5-04735216C17D}" destId="{EC99B146-3DAD-4B60-BC16-08FED873F304}" srcOrd="1" destOrd="0" presId="urn:microsoft.com/office/officeart/2005/8/layout/hierarchy4"/>
    <dgm:cxn modelId="{72927CF4-AF41-41E0-9E78-2139CEC1918A}" type="presParOf" srcId="{29B3F91C-A30D-4F8B-9750-232743135B7A}" destId="{8B51CF2E-6AE7-41F9-B797-E4546AD62193}" srcOrd="3" destOrd="0" presId="urn:microsoft.com/office/officeart/2005/8/layout/hierarchy4"/>
    <dgm:cxn modelId="{FD3D3A7E-3E18-45DF-8955-A84C77F99406}" type="presParOf" srcId="{29B3F91C-A30D-4F8B-9750-232743135B7A}" destId="{940C5703-038E-4CBC-9620-9E50F8437685}" srcOrd="4" destOrd="0" presId="urn:microsoft.com/office/officeart/2005/8/layout/hierarchy4"/>
    <dgm:cxn modelId="{91D65FFB-5AFE-48C3-8B09-4398009807F2}" type="presParOf" srcId="{940C5703-038E-4CBC-9620-9E50F8437685}" destId="{8A4A48EA-E2B7-4FDE-B545-81F5731BEB9E}" srcOrd="0" destOrd="0" presId="urn:microsoft.com/office/officeart/2005/8/layout/hierarchy4"/>
    <dgm:cxn modelId="{5962B2DF-A234-4226-8681-BE070DE01E37}" type="presParOf" srcId="{940C5703-038E-4CBC-9620-9E50F8437685}" destId="{29C865B4-E1D4-495C-975B-B1A6851F3805}" srcOrd="1" destOrd="0" presId="urn:microsoft.com/office/officeart/2005/8/layout/hierarchy4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F391B1-1723-49CD-8C55-E7CB2B09D31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8568EF3-2B73-4F3C-949A-F449E7D05A28}">
      <dgm:prSet phldrT="[Texto]" custT="1"/>
      <dgm:spPr/>
      <dgm:t>
        <a:bodyPr/>
        <a:lstStyle/>
        <a:p>
          <a:r>
            <a:rPr lang="es-MX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derecho al disfrute del nivel más alto de salud física, mental y social  </a:t>
          </a:r>
          <a:r>
            <a:rPr lang="es-MX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(PIDESC, 1966).</a:t>
          </a:r>
          <a:endParaRPr lang="es-MX" sz="3000" b="0" dirty="0"/>
        </a:p>
      </dgm:t>
    </dgm:pt>
    <dgm:pt modelId="{D80FE871-1680-4D3B-9477-9C3C8D9AACF3}" type="parTrans" cxnId="{C447C112-FF19-4948-A595-9E3E550AE2C8}">
      <dgm:prSet/>
      <dgm:spPr/>
      <dgm:t>
        <a:bodyPr/>
        <a:lstStyle/>
        <a:p>
          <a:endParaRPr lang="es-MX"/>
        </a:p>
      </dgm:t>
    </dgm:pt>
    <dgm:pt modelId="{85A4F6A6-03BC-4168-9B8D-D9EB7B854EFB}" type="sibTrans" cxnId="{C447C112-FF19-4948-A595-9E3E550AE2C8}">
      <dgm:prSet/>
      <dgm:spPr/>
      <dgm:t>
        <a:bodyPr/>
        <a:lstStyle/>
        <a:p>
          <a:endParaRPr lang="es-MX"/>
        </a:p>
      </dgm:t>
    </dgm:pt>
    <dgm:pt modelId="{72E734E0-CAE2-4779-B22F-367FA9FD8A5A}">
      <dgm:prSet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No debe entenderse como un derecho a estar sano.</a:t>
          </a:r>
        </a:p>
      </dgm:t>
    </dgm:pt>
    <dgm:pt modelId="{CFC97BAE-9310-4860-9771-C717DE159A12}" type="parTrans" cxnId="{BDE7EC2C-2D60-41FC-A64E-AC13816C6786}">
      <dgm:prSet/>
      <dgm:spPr/>
      <dgm:t>
        <a:bodyPr/>
        <a:lstStyle/>
        <a:p>
          <a:endParaRPr lang="es-MX"/>
        </a:p>
      </dgm:t>
    </dgm:pt>
    <dgm:pt modelId="{782A21C6-A253-457C-80D7-5BB17A8FF316}" type="sibTrans" cxnId="{BDE7EC2C-2D60-41FC-A64E-AC13816C6786}">
      <dgm:prSet/>
      <dgm:spPr/>
      <dgm:t>
        <a:bodyPr/>
        <a:lstStyle/>
        <a:p>
          <a:endParaRPr lang="es-MX"/>
        </a:p>
      </dgm:t>
    </dgm:pt>
    <dgm:pt modelId="{D60A260B-9DD8-4A32-9DC0-CB07139C12AE}">
      <dgm:prSet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Es un derecho que entraña libertades y otros derechos.</a:t>
          </a:r>
          <a:endParaRPr lang="es-MX" sz="1800" dirty="0">
            <a:solidFill>
              <a:schemeClr val="tx1"/>
            </a:solidFill>
          </a:endParaRPr>
        </a:p>
      </dgm:t>
    </dgm:pt>
    <dgm:pt modelId="{0DE8D88F-2568-46BD-BEA0-CBB6E5E91518}" type="parTrans" cxnId="{9094FDF8-458B-49AA-8819-ABB8AF054E3D}">
      <dgm:prSet/>
      <dgm:spPr/>
      <dgm:t>
        <a:bodyPr/>
        <a:lstStyle/>
        <a:p>
          <a:endParaRPr lang="es-MX"/>
        </a:p>
      </dgm:t>
    </dgm:pt>
    <dgm:pt modelId="{CC9879F9-EFDF-49EC-82C0-5015190CC2BC}" type="sibTrans" cxnId="{9094FDF8-458B-49AA-8819-ABB8AF054E3D}">
      <dgm:prSet/>
      <dgm:spPr/>
      <dgm:t>
        <a:bodyPr/>
        <a:lstStyle/>
        <a:p>
          <a:endParaRPr lang="es-MX"/>
        </a:p>
      </dgm:t>
    </dgm:pt>
    <dgm:pt modelId="{4CFE5B8A-3D44-42F3-BA38-BC65459C889A}">
      <dgm:prSet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Tiene en cuenta las </a:t>
          </a:r>
          <a:r>
            <a:rPr lang="es-MX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condiciones biológicas y socioeconómicas </a:t>
          </a:r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la persona; es un derecho inclusivo que </a:t>
          </a:r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considera la atención a la salud </a:t>
          </a:r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y los </a:t>
          </a:r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principales factores determinantes de la salud.</a:t>
          </a:r>
        </a:p>
      </dgm:t>
    </dgm:pt>
    <dgm:pt modelId="{96BD6C08-9591-4C0F-BBAF-744974D773DC}" type="parTrans" cxnId="{9B6D758A-F7E9-4D65-BCE6-F8005BD91710}">
      <dgm:prSet/>
      <dgm:spPr/>
      <dgm:t>
        <a:bodyPr/>
        <a:lstStyle/>
        <a:p>
          <a:endParaRPr lang="es-MX"/>
        </a:p>
      </dgm:t>
    </dgm:pt>
    <dgm:pt modelId="{409F36B4-859C-49BE-8DDE-860FBBE3B9D1}" type="sibTrans" cxnId="{9B6D758A-F7E9-4D65-BCE6-F8005BD91710}">
      <dgm:prSet/>
      <dgm:spPr/>
      <dgm:t>
        <a:bodyPr/>
        <a:lstStyle/>
        <a:p>
          <a:endParaRPr lang="es-MX"/>
        </a:p>
      </dgm:t>
    </dgm:pt>
    <dgm:pt modelId="{77C0D3F2-F131-428A-9E98-B5731BE0A299}">
      <dgm:prSet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Debe entenderse </a:t>
          </a:r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como un derecho al disfrute de una gama de facilidades, bienes, servicios y condiciones necesarias para alcanzar el más alto nivel posible de salud.</a:t>
          </a:r>
        </a:p>
      </dgm:t>
    </dgm:pt>
    <dgm:pt modelId="{8D81566C-58F9-4FD1-907E-7FEC417337A3}" type="parTrans" cxnId="{7CE74224-C9F2-44E0-AE21-6EBE959045C0}">
      <dgm:prSet/>
      <dgm:spPr/>
      <dgm:t>
        <a:bodyPr/>
        <a:lstStyle/>
        <a:p>
          <a:endParaRPr lang="es-MX"/>
        </a:p>
      </dgm:t>
    </dgm:pt>
    <dgm:pt modelId="{AF50E79B-925A-4D0B-B24B-9A679F0CB1DF}" type="sibTrans" cxnId="{7CE74224-C9F2-44E0-AE21-6EBE959045C0}">
      <dgm:prSet/>
      <dgm:spPr/>
      <dgm:t>
        <a:bodyPr/>
        <a:lstStyle/>
        <a:p>
          <a:endParaRPr lang="es-MX"/>
        </a:p>
      </dgm:t>
    </dgm:pt>
    <dgm:pt modelId="{3E97AE53-1A84-4933-A2CB-0C44DF914AAA}">
      <dgm:prSet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Establece como elementos necesarios la </a:t>
          </a:r>
          <a:r>
            <a:rPr lang="es-MX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accesibilidad, disponibilidad, calidad y aceptabilidad.</a:t>
          </a:r>
          <a:endParaRPr lang="es-MX" sz="1800" b="1" dirty="0">
            <a:solidFill>
              <a:schemeClr val="tx1"/>
            </a:solidFill>
          </a:endParaRPr>
        </a:p>
      </dgm:t>
    </dgm:pt>
    <dgm:pt modelId="{7CF77347-35EE-4D1B-9722-DEE8ECB70996}" type="parTrans" cxnId="{5E909FF8-2F4C-4BFB-8327-ADD13804D438}">
      <dgm:prSet/>
      <dgm:spPr/>
      <dgm:t>
        <a:bodyPr/>
        <a:lstStyle/>
        <a:p>
          <a:endParaRPr lang="es-MX"/>
        </a:p>
      </dgm:t>
    </dgm:pt>
    <dgm:pt modelId="{370BAF78-DA04-470D-B6B2-BB82CE8FA705}" type="sibTrans" cxnId="{5E909FF8-2F4C-4BFB-8327-ADD13804D438}">
      <dgm:prSet/>
      <dgm:spPr/>
      <dgm:t>
        <a:bodyPr/>
        <a:lstStyle/>
        <a:p>
          <a:endParaRPr lang="es-MX"/>
        </a:p>
      </dgm:t>
    </dgm:pt>
    <dgm:pt modelId="{77A56CD5-6592-4DED-9FAF-856B4351D745}" type="pres">
      <dgm:prSet presAssocID="{FEF391B1-1723-49CD-8C55-E7CB2B09D31C}" presName="vert0" presStyleCnt="0">
        <dgm:presLayoutVars>
          <dgm:dir/>
          <dgm:animOne val="branch"/>
          <dgm:animLvl val="lvl"/>
        </dgm:presLayoutVars>
      </dgm:prSet>
      <dgm:spPr/>
    </dgm:pt>
    <dgm:pt modelId="{1EA83280-757C-4A0B-9F30-BC1C7980042E}" type="pres">
      <dgm:prSet presAssocID="{D8568EF3-2B73-4F3C-949A-F449E7D05A28}" presName="thickLine" presStyleLbl="alignNode1" presStyleIdx="0" presStyleCnt="1"/>
      <dgm:spPr/>
    </dgm:pt>
    <dgm:pt modelId="{3F37257C-F060-4B21-B597-4E2C8EA86273}" type="pres">
      <dgm:prSet presAssocID="{D8568EF3-2B73-4F3C-949A-F449E7D05A28}" presName="horz1" presStyleCnt="0"/>
      <dgm:spPr/>
    </dgm:pt>
    <dgm:pt modelId="{E5298BE9-AE8D-463E-B909-D58B1FC96FB3}" type="pres">
      <dgm:prSet presAssocID="{D8568EF3-2B73-4F3C-949A-F449E7D05A28}" presName="tx1" presStyleLbl="revTx" presStyleIdx="0" presStyleCnt="6" custScaleX="157754"/>
      <dgm:spPr/>
    </dgm:pt>
    <dgm:pt modelId="{42811513-3C19-4345-90C2-1493D46E5C49}" type="pres">
      <dgm:prSet presAssocID="{D8568EF3-2B73-4F3C-949A-F449E7D05A28}" presName="vert1" presStyleCnt="0"/>
      <dgm:spPr/>
    </dgm:pt>
    <dgm:pt modelId="{109C0F11-DC8D-42B0-A576-46B9E21575C1}" type="pres">
      <dgm:prSet presAssocID="{72E734E0-CAE2-4779-B22F-367FA9FD8A5A}" presName="vertSpace2a" presStyleCnt="0"/>
      <dgm:spPr/>
    </dgm:pt>
    <dgm:pt modelId="{98CE7635-A241-4083-B653-507B83445E25}" type="pres">
      <dgm:prSet presAssocID="{72E734E0-CAE2-4779-B22F-367FA9FD8A5A}" presName="horz2" presStyleCnt="0"/>
      <dgm:spPr/>
    </dgm:pt>
    <dgm:pt modelId="{8D3E77B7-651C-45F3-86C1-4141441064C4}" type="pres">
      <dgm:prSet presAssocID="{72E734E0-CAE2-4779-B22F-367FA9FD8A5A}" presName="horzSpace2" presStyleCnt="0"/>
      <dgm:spPr/>
    </dgm:pt>
    <dgm:pt modelId="{E6B2AAAD-EFA7-4A40-9F9D-434A6D78B1DD}" type="pres">
      <dgm:prSet presAssocID="{72E734E0-CAE2-4779-B22F-367FA9FD8A5A}" presName="tx2" presStyleLbl="revTx" presStyleIdx="1" presStyleCnt="6" custScaleY="79814"/>
      <dgm:spPr/>
    </dgm:pt>
    <dgm:pt modelId="{FA4A8FEB-C686-4F32-8302-B22A51AA16A3}" type="pres">
      <dgm:prSet presAssocID="{72E734E0-CAE2-4779-B22F-367FA9FD8A5A}" presName="vert2" presStyleCnt="0"/>
      <dgm:spPr/>
    </dgm:pt>
    <dgm:pt modelId="{796522CE-2A8B-4CE5-B111-34C622F1007B}" type="pres">
      <dgm:prSet presAssocID="{72E734E0-CAE2-4779-B22F-367FA9FD8A5A}" presName="thinLine2b" presStyleLbl="callout" presStyleIdx="0" presStyleCnt="5"/>
      <dgm:spPr/>
    </dgm:pt>
    <dgm:pt modelId="{1CCEA148-3F34-4D59-8655-F26097F5CAFD}" type="pres">
      <dgm:prSet presAssocID="{72E734E0-CAE2-4779-B22F-367FA9FD8A5A}" presName="vertSpace2b" presStyleCnt="0"/>
      <dgm:spPr/>
    </dgm:pt>
    <dgm:pt modelId="{96A99093-C5F0-453C-A8D9-F1408CD9BCCF}" type="pres">
      <dgm:prSet presAssocID="{D60A260B-9DD8-4A32-9DC0-CB07139C12AE}" presName="horz2" presStyleCnt="0"/>
      <dgm:spPr/>
    </dgm:pt>
    <dgm:pt modelId="{58D9452C-949E-4DFA-9918-D0D83AC1B903}" type="pres">
      <dgm:prSet presAssocID="{D60A260B-9DD8-4A32-9DC0-CB07139C12AE}" presName="horzSpace2" presStyleCnt="0"/>
      <dgm:spPr/>
    </dgm:pt>
    <dgm:pt modelId="{3E6F468C-F44D-4B45-8EC0-6D707C03B642}" type="pres">
      <dgm:prSet presAssocID="{D60A260B-9DD8-4A32-9DC0-CB07139C12AE}" presName="tx2" presStyleLbl="revTx" presStyleIdx="2" presStyleCnt="6" custScaleY="75370"/>
      <dgm:spPr/>
    </dgm:pt>
    <dgm:pt modelId="{B9C6B96D-44A8-48F7-BC3E-599A91EAB034}" type="pres">
      <dgm:prSet presAssocID="{D60A260B-9DD8-4A32-9DC0-CB07139C12AE}" presName="vert2" presStyleCnt="0"/>
      <dgm:spPr/>
    </dgm:pt>
    <dgm:pt modelId="{0677CE83-2A00-42CB-96E0-6AE52BE3A97B}" type="pres">
      <dgm:prSet presAssocID="{D60A260B-9DD8-4A32-9DC0-CB07139C12AE}" presName="thinLine2b" presStyleLbl="callout" presStyleIdx="1" presStyleCnt="5"/>
      <dgm:spPr/>
    </dgm:pt>
    <dgm:pt modelId="{DA39C0A8-C179-4AD9-8064-05E9514D7C1D}" type="pres">
      <dgm:prSet presAssocID="{D60A260B-9DD8-4A32-9DC0-CB07139C12AE}" presName="vertSpace2b" presStyleCnt="0"/>
      <dgm:spPr/>
    </dgm:pt>
    <dgm:pt modelId="{B387CBE2-9189-4905-BF4C-4BE16080DC46}" type="pres">
      <dgm:prSet presAssocID="{4CFE5B8A-3D44-42F3-BA38-BC65459C889A}" presName="horz2" presStyleCnt="0"/>
      <dgm:spPr/>
    </dgm:pt>
    <dgm:pt modelId="{4F647E3E-A787-414A-8F87-4AE2BECD9F15}" type="pres">
      <dgm:prSet presAssocID="{4CFE5B8A-3D44-42F3-BA38-BC65459C889A}" presName="horzSpace2" presStyleCnt="0"/>
      <dgm:spPr/>
    </dgm:pt>
    <dgm:pt modelId="{827A4450-021E-4BFC-B022-5D51D7581195}" type="pres">
      <dgm:prSet presAssocID="{4CFE5B8A-3D44-42F3-BA38-BC65459C889A}" presName="tx2" presStyleLbl="revTx" presStyleIdx="3" presStyleCnt="6" custScaleY="118696"/>
      <dgm:spPr/>
    </dgm:pt>
    <dgm:pt modelId="{D8CD8701-DC2A-497B-9173-FB60FD727A08}" type="pres">
      <dgm:prSet presAssocID="{4CFE5B8A-3D44-42F3-BA38-BC65459C889A}" presName="vert2" presStyleCnt="0"/>
      <dgm:spPr/>
    </dgm:pt>
    <dgm:pt modelId="{F1335723-BFB2-4DC0-8B16-73B485209B98}" type="pres">
      <dgm:prSet presAssocID="{4CFE5B8A-3D44-42F3-BA38-BC65459C889A}" presName="thinLine2b" presStyleLbl="callout" presStyleIdx="2" presStyleCnt="5"/>
      <dgm:spPr/>
    </dgm:pt>
    <dgm:pt modelId="{4F2B43A3-E363-4168-BC36-D82941F75216}" type="pres">
      <dgm:prSet presAssocID="{4CFE5B8A-3D44-42F3-BA38-BC65459C889A}" presName="vertSpace2b" presStyleCnt="0"/>
      <dgm:spPr/>
    </dgm:pt>
    <dgm:pt modelId="{D5B28D9E-5286-48F4-A5C3-9A4E0F8F77BD}" type="pres">
      <dgm:prSet presAssocID="{77C0D3F2-F131-428A-9E98-B5731BE0A299}" presName="horz2" presStyleCnt="0"/>
      <dgm:spPr/>
    </dgm:pt>
    <dgm:pt modelId="{DCBB1513-FB38-4EA1-85BD-3B1969CE7EB8}" type="pres">
      <dgm:prSet presAssocID="{77C0D3F2-F131-428A-9E98-B5731BE0A299}" presName="horzSpace2" presStyleCnt="0"/>
      <dgm:spPr/>
    </dgm:pt>
    <dgm:pt modelId="{209886F5-7D7D-47B9-82EA-E1B9DD0AF6CE}" type="pres">
      <dgm:prSet presAssocID="{77C0D3F2-F131-428A-9E98-B5731BE0A299}" presName="tx2" presStyleLbl="revTx" presStyleIdx="4" presStyleCnt="6" custScaleY="128991"/>
      <dgm:spPr/>
    </dgm:pt>
    <dgm:pt modelId="{AE982BA4-F90A-498D-8D43-1B09F028FD99}" type="pres">
      <dgm:prSet presAssocID="{77C0D3F2-F131-428A-9E98-B5731BE0A299}" presName="vert2" presStyleCnt="0"/>
      <dgm:spPr/>
    </dgm:pt>
    <dgm:pt modelId="{35FDA1C8-D46E-49C2-89C8-0AFDA2FDE81A}" type="pres">
      <dgm:prSet presAssocID="{77C0D3F2-F131-428A-9E98-B5731BE0A299}" presName="thinLine2b" presStyleLbl="callout" presStyleIdx="3" presStyleCnt="5"/>
      <dgm:spPr/>
    </dgm:pt>
    <dgm:pt modelId="{E18FD2F7-02D6-4517-8240-D0487D056803}" type="pres">
      <dgm:prSet presAssocID="{77C0D3F2-F131-428A-9E98-B5731BE0A299}" presName="vertSpace2b" presStyleCnt="0"/>
      <dgm:spPr/>
    </dgm:pt>
    <dgm:pt modelId="{74F621F8-2147-414F-A85C-0933C55D0B16}" type="pres">
      <dgm:prSet presAssocID="{3E97AE53-1A84-4933-A2CB-0C44DF914AAA}" presName="horz2" presStyleCnt="0"/>
      <dgm:spPr/>
    </dgm:pt>
    <dgm:pt modelId="{E86AB0D6-1C0F-46F2-8BB9-92BED271BBC5}" type="pres">
      <dgm:prSet presAssocID="{3E97AE53-1A84-4933-A2CB-0C44DF914AAA}" presName="horzSpace2" presStyleCnt="0"/>
      <dgm:spPr/>
    </dgm:pt>
    <dgm:pt modelId="{3844EB58-553B-4271-8E6C-CDB544AD0BAB}" type="pres">
      <dgm:prSet presAssocID="{3E97AE53-1A84-4933-A2CB-0C44DF914AAA}" presName="tx2" presStyleLbl="revTx" presStyleIdx="5" presStyleCnt="6"/>
      <dgm:spPr/>
    </dgm:pt>
    <dgm:pt modelId="{5D624304-2D30-40D2-848D-9988C744EB75}" type="pres">
      <dgm:prSet presAssocID="{3E97AE53-1A84-4933-A2CB-0C44DF914AAA}" presName="vert2" presStyleCnt="0"/>
      <dgm:spPr/>
    </dgm:pt>
    <dgm:pt modelId="{1B841417-7018-4F34-9AC6-3DB3931C9B66}" type="pres">
      <dgm:prSet presAssocID="{3E97AE53-1A84-4933-A2CB-0C44DF914AAA}" presName="thinLine2b" presStyleLbl="callout" presStyleIdx="4" presStyleCnt="5"/>
      <dgm:spPr/>
    </dgm:pt>
    <dgm:pt modelId="{46FB56EB-BD53-4768-AA32-7A6FBA7C064B}" type="pres">
      <dgm:prSet presAssocID="{3E97AE53-1A84-4933-A2CB-0C44DF914AAA}" presName="vertSpace2b" presStyleCnt="0"/>
      <dgm:spPr/>
    </dgm:pt>
  </dgm:ptLst>
  <dgm:cxnLst>
    <dgm:cxn modelId="{2CE08C0D-7828-42B4-98AF-E698D25F9D72}" type="presOf" srcId="{72E734E0-CAE2-4779-B22F-367FA9FD8A5A}" destId="{E6B2AAAD-EFA7-4A40-9F9D-434A6D78B1DD}" srcOrd="0" destOrd="0" presId="urn:microsoft.com/office/officeart/2008/layout/LinedList"/>
    <dgm:cxn modelId="{C447C112-FF19-4948-A595-9E3E550AE2C8}" srcId="{FEF391B1-1723-49CD-8C55-E7CB2B09D31C}" destId="{D8568EF3-2B73-4F3C-949A-F449E7D05A28}" srcOrd="0" destOrd="0" parTransId="{D80FE871-1680-4D3B-9477-9C3C8D9AACF3}" sibTransId="{85A4F6A6-03BC-4168-9B8D-D9EB7B854EFB}"/>
    <dgm:cxn modelId="{13D1A617-0664-43E1-9407-52B4CD07092F}" type="presOf" srcId="{D60A260B-9DD8-4A32-9DC0-CB07139C12AE}" destId="{3E6F468C-F44D-4B45-8EC0-6D707C03B642}" srcOrd="0" destOrd="0" presId="urn:microsoft.com/office/officeart/2008/layout/LinedList"/>
    <dgm:cxn modelId="{7CE74224-C9F2-44E0-AE21-6EBE959045C0}" srcId="{D8568EF3-2B73-4F3C-949A-F449E7D05A28}" destId="{77C0D3F2-F131-428A-9E98-B5731BE0A299}" srcOrd="3" destOrd="0" parTransId="{8D81566C-58F9-4FD1-907E-7FEC417337A3}" sibTransId="{AF50E79B-925A-4D0B-B24B-9A679F0CB1DF}"/>
    <dgm:cxn modelId="{BDE7EC2C-2D60-41FC-A64E-AC13816C6786}" srcId="{D8568EF3-2B73-4F3C-949A-F449E7D05A28}" destId="{72E734E0-CAE2-4779-B22F-367FA9FD8A5A}" srcOrd="0" destOrd="0" parTransId="{CFC97BAE-9310-4860-9771-C717DE159A12}" sibTransId="{782A21C6-A253-457C-80D7-5BB17A8FF316}"/>
    <dgm:cxn modelId="{EFE3F173-7FFD-489B-81F0-E518C7F96DEA}" type="presOf" srcId="{FEF391B1-1723-49CD-8C55-E7CB2B09D31C}" destId="{77A56CD5-6592-4DED-9FAF-856B4351D745}" srcOrd="0" destOrd="0" presId="urn:microsoft.com/office/officeart/2008/layout/LinedList"/>
    <dgm:cxn modelId="{9B6D758A-F7E9-4D65-BCE6-F8005BD91710}" srcId="{D8568EF3-2B73-4F3C-949A-F449E7D05A28}" destId="{4CFE5B8A-3D44-42F3-BA38-BC65459C889A}" srcOrd="2" destOrd="0" parTransId="{96BD6C08-9591-4C0F-BBAF-744974D773DC}" sibTransId="{409F36B4-859C-49BE-8DDE-860FBBE3B9D1}"/>
    <dgm:cxn modelId="{81248898-458D-4F5F-B1E1-686A73D50C98}" type="presOf" srcId="{3E97AE53-1A84-4933-A2CB-0C44DF914AAA}" destId="{3844EB58-553B-4271-8E6C-CDB544AD0BAB}" srcOrd="0" destOrd="0" presId="urn:microsoft.com/office/officeart/2008/layout/LinedList"/>
    <dgm:cxn modelId="{EB1C449A-2E57-4BDE-B7A1-334525D8E3CA}" type="presOf" srcId="{D8568EF3-2B73-4F3C-949A-F449E7D05A28}" destId="{E5298BE9-AE8D-463E-B909-D58B1FC96FB3}" srcOrd="0" destOrd="0" presId="urn:microsoft.com/office/officeart/2008/layout/LinedList"/>
    <dgm:cxn modelId="{D8E06AAA-BB29-49BE-9200-B9DDF948A4FB}" type="presOf" srcId="{4CFE5B8A-3D44-42F3-BA38-BC65459C889A}" destId="{827A4450-021E-4BFC-B022-5D51D7581195}" srcOrd="0" destOrd="0" presId="urn:microsoft.com/office/officeart/2008/layout/LinedList"/>
    <dgm:cxn modelId="{9AF417EE-8BE2-4151-91C0-EBE9C9FD689C}" type="presOf" srcId="{77C0D3F2-F131-428A-9E98-B5731BE0A299}" destId="{209886F5-7D7D-47B9-82EA-E1B9DD0AF6CE}" srcOrd="0" destOrd="0" presId="urn:microsoft.com/office/officeart/2008/layout/LinedList"/>
    <dgm:cxn modelId="{5E909FF8-2F4C-4BFB-8327-ADD13804D438}" srcId="{D8568EF3-2B73-4F3C-949A-F449E7D05A28}" destId="{3E97AE53-1A84-4933-A2CB-0C44DF914AAA}" srcOrd="4" destOrd="0" parTransId="{7CF77347-35EE-4D1B-9722-DEE8ECB70996}" sibTransId="{370BAF78-DA04-470D-B6B2-BB82CE8FA705}"/>
    <dgm:cxn modelId="{9094FDF8-458B-49AA-8819-ABB8AF054E3D}" srcId="{D8568EF3-2B73-4F3C-949A-F449E7D05A28}" destId="{D60A260B-9DD8-4A32-9DC0-CB07139C12AE}" srcOrd="1" destOrd="0" parTransId="{0DE8D88F-2568-46BD-BEA0-CBB6E5E91518}" sibTransId="{CC9879F9-EFDF-49EC-82C0-5015190CC2BC}"/>
    <dgm:cxn modelId="{6E23FE0C-E06D-4662-919B-05D7CFDE5A84}" type="presParOf" srcId="{77A56CD5-6592-4DED-9FAF-856B4351D745}" destId="{1EA83280-757C-4A0B-9F30-BC1C7980042E}" srcOrd="0" destOrd="0" presId="urn:microsoft.com/office/officeart/2008/layout/LinedList"/>
    <dgm:cxn modelId="{FF351A2C-A057-4E5F-8578-71EA006C2F17}" type="presParOf" srcId="{77A56CD5-6592-4DED-9FAF-856B4351D745}" destId="{3F37257C-F060-4B21-B597-4E2C8EA86273}" srcOrd="1" destOrd="0" presId="urn:microsoft.com/office/officeart/2008/layout/LinedList"/>
    <dgm:cxn modelId="{D5F9CC29-9079-438A-A4AD-6AEBADFCB989}" type="presParOf" srcId="{3F37257C-F060-4B21-B597-4E2C8EA86273}" destId="{E5298BE9-AE8D-463E-B909-D58B1FC96FB3}" srcOrd="0" destOrd="0" presId="urn:microsoft.com/office/officeart/2008/layout/LinedList"/>
    <dgm:cxn modelId="{8629BEE0-D8F3-4727-A09B-169A54FD3FF5}" type="presParOf" srcId="{3F37257C-F060-4B21-B597-4E2C8EA86273}" destId="{42811513-3C19-4345-90C2-1493D46E5C49}" srcOrd="1" destOrd="0" presId="urn:microsoft.com/office/officeart/2008/layout/LinedList"/>
    <dgm:cxn modelId="{54591B75-A17A-421F-BCDE-BA31FCE856C7}" type="presParOf" srcId="{42811513-3C19-4345-90C2-1493D46E5C49}" destId="{109C0F11-DC8D-42B0-A576-46B9E21575C1}" srcOrd="0" destOrd="0" presId="urn:microsoft.com/office/officeart/2008/layout/LinedList"/>
    <dgm:cxn modelId="{579A2B1A-3829-4B37-AFA1-F4A6216F060B}" type="presParOf" srcId="{42811513-3C19-4345-90C2-1493D46E5C49}" destId="{98CE7635-A241-4083-B653-507B83445E25}" srcOrd="1" destOrd="0" presId="urn:microsoft.com/office/officeart/2008/layout/LinedList"/>
    <dgm:cxn modelId="{AA6D8862-ACA9-438A-9F15-5F90396026AA}" type="presParOf" srcId="{98CE7635-A241-4083-B653-507B83445E25}" destId="{8D3E77B7-651C-45F3-86C1-4141441064C4}" srcOrd="0" destOrd="0" presId="urn:microsoft.com/office/officeart/2008/layout/LinedList"/>
    <dgm:cxn modelId="{FED9FE2E-9AB6-4F6A-87D7-BA55D4EDF5E8}" type="presParOf" srcId="{98CE7635-A241-4083-B653-507B83445E25}" destId="{E6B2AAAD-EFA7-4A40-9F9D-434A6D78B1DD}" srcOrd="1" destOrd="0" presId="urn:microsoft.com/office/officeart/2008/layout/LinedList"/>
    <dgm:cxn modelId="{A97F1134-AF3C-4A17-9935-29191FECF8E2}" type="presParOf" srcId="{98CE7635-A241-4083-B653-507B83445E25}" destId="{FA4A8FEB-C686-4F32-8302-B22A51AA16A3}" srcOrd="2" destOrd="0" presId="urn:microsoft.com/office/officeart/2008/layout/LinedList"/>
    <dgm:cxn modelId="{F4896AA1-5B26-4ADC-99FC-E31090333397}" type="presParOf" srcId="{42811513-3C19-4345-90C2-1493D46E5C49}" destId="{796522CE-2A8B-4CE5-B111-34C622F1007B}" srcOrd="2" destOrd="0" presId="urn:microsoft.com/office/officeart/2008/layout/LinedList"/>
    <dgm:cxn modelId="{0575B13B-7F88-4E1A-A3AC-E4808BA2A659}" type="presParOf" srcId="{42811513-3C19-4345-90C2-1493D46E5C49}" destId="{1CCEA148-3F34-4D59-8655-F26097F5CAFD}" srcOrd="3" destOrd="0" presId="urn:microsoft.com/office/officeart/2008/layout/LinedList"/>
    <dgm:cxn modelId="{F29F2649-4E9E-4B2F-A6BA-D9C6AFF1AEEC}" type="presParOf" srcId="{42811513-3C19-4345-90C2-1493D46E5C49}" destId="{96A99093-C5F0-453C-A8D9-F1408CD9BCCF}" srcOrd="4" destOrd="0" presId="urn:microsoft.com/office/officeart/2008/layout/LinedList"/>
    <dgm:cxn modelId="{015A60CB-6220-4EBD-9875-481C630392DB}" type="presParOf" srcId="{96A99093-C5F0-453C-A8D9-F1408CD9BCCF}" destId="{58D9452C-949E-4DFA-9918-D0D83AC1B903}" srcOrd="0" destOrd="0" presId="urn:microsoft.com/office/officeart/2008/layout/LinedList"/>
    <dgm:cxn modelId="{D1F64CF3-D590-44DD-9F9C-6E54097577EC}" type="presParOf" srcId="{96A99093-C5F0-453C-A8D9-F1408CD9BCCF}" destId="{3E6F468C-F44D-4B45-8EC0-6D707C03B642}" srcOrd="1" destOrd="0" presId="urn:microsoft.com/office/officeart/2008/layout/LinedList"/>
    <dgm:cxn modelId="{153B6095-EB7C-4FB7-A503-886C7643EAD1}" type="presParOf" srcId="{96A99093-C5F0-453C-A8D9-F1408CD9BCCF}" destId="{B9C6B96D-44A8-48F7-BC3E-599A91EAB034}" srcOrd="2" destOrd="0" presId="urn:microsoft.com/office/officeart/2008/layout/LinedList"/>
    <dgm:cxn modelId="{2FB8757A-5803-49D4-A21C-2C4C28F88C7E}" type="presParOf" srcId="{42811513-3C19-4345-90C2-1493D46E5C49}" destId="{0677CE83-2A00-42CB-96E0-6AE52BE3A97B}" srcOrd="5" destOrd="0" presId="urn:microsoft.com/office/officeart/2008/layout/LinedList"/>
    <dgm:cxn modelId="{AC1A12E8-0BA4-4F41-B221-C2DF856B0494}" type="presParOf" srcId="{42811513-3C19-4345-90C2-1493D46E5C49}" destId="{DA39C0A8-C179-4AD9-8064-05E9514D7C1D}" srcOrd="6" destOrd="0" presId="urn:microsoft.com/office/officeart/2008/layout/LinedList"/>
    <dgm:cxn modelId="{FF04DC5E-812B-4D75-9100-A192013BDA59}" type="presParOf" srcId="{42811513-3C19-4345-90C2-1493D46E5C49}" destId="{B387CBE2-9189-4905-BF4C-4BE16080DC46}" srcOrd="7" destOrd="0" presId="urn:microsoft.com/office/officeart/2008/layout/LinedList"/>
    <dgm:cxn modelId="{E6088383-553A-4C7F-9495-7506AF4A35B3}" type="presParOf" srcId="{B387CBE2-9189-4905-BF4C-4BE16080DC46}" destId="{4F647E3E-A787-414A-8F87-4AE2BECD9F15}" srcOrd="0" destOrd="0" presId="urn:microsoft.com/office/officeart/2008/layout/LinedList"/>
    <dgm:cxn modelId="{0D49585F-2C37-4236-B94F-1B69D6F383B1}" type="presParOf" srcId="{B387CBE2-9189-4905-BF4C-4BE16080DC46}" destId="{827A4450-021E-4BFC-B022-5D51D7581195}" srcOrd="1" destOrd="0" presId="urn:microsoft.com/office/officeart/2008/layout/LinedList"/>
    <dgm:cxn modelId="{A30B8E52-D2E7-43AD-825D-009FEA5F646B}" type="presParOf" srcId="{B387CBE2-9189-4905-BF4C-4BE16080DC46}" destId="{D8CD8701-DC2A-497B-9173-FB60FD727A08}" srcOrd="2" destOrd="0" presId="urn:microsoft.com/office/officeart/2008/layout/LinedList"/>
    <dgm:cxn modelId="{D78B1EC0-2304-41F1-B159-B91653485846}" type="presParOf" srcId="{42811513-3C19-4345-90C2-1493D46E5C49}" destId="{F1335723-BFB2-4DC0-8B16-73B485209B98}" srcOrd="8" destOrd="0" presId="urn:microsoft.com/office/officeart/2008/layout/LinedList"/>
    <dgm:cxn modelId="{EC983FA1-E4FC-4367-98ED-8E764F7E88E6}" type="presParOf" srcId="{42811513-3C19-4345-90C2-1493D46E5C49}" destId="{4F2B43A3-E363-4168-BC36-D82941F75216}" srcOrd="9" destOrd="0" presId="urn:microsoft.com/office/officeart/2008/layout/LinedList"/>
    <dgm:cxn modelId="{7C3A8175-D46A-41C0-B2C8-F8EF55D6B4A3}" type="presParOf" srcId="{42811513-3C19-4345-90C2-1493D46E5C49}" destId="{D5B28D9E-5286-48F4-A5C3-9A4E0F8F77BD}" srcOrd="10" destOrd="0" presId="urn:microsoft.com/office/officeart/2008/layout/LinedList"/>
    <dgm:cxn modelId="{A5C6E0AE-7A37-45CE-B576-C2243BCED6F8}" type="presParOf" srcId="{D5B28D9E-5286-48F4-A5C3-9A4E0F8F77BD}" destId="{DCBB1513-FB38-4EA1-85BD-3B1969CE7EB8}" srcOrd="0" destOrd="0" presId="urn:microsoft.com/office/officeart/2008/layout/LinedList"/>
    <dgm:cxn modelId="{4C5DB4DA-C4E1-4FD7-80B8-9D4F8FC6E273}" type="presParOf" srcId="{D5B28D9E-5286-48F4-A5C3-9A4E0F8F77BD}" destId="{209886F5-7D7D-47B9-82EA-E1B9DD0AF6CE}" srcOrd="1" destOrd="0" presId="urn:microsoft.com/office/officeart/2008/layout/LinedList"/>
    <dgm:cxn modelId="{EFCD6709-F2C6-4CEE-AA07-7ECB76F60E66}" type="presParOf" srcId="{D5B28D9E-5286-48F4-A5C3-9A4E0F8F77BD}" destId="{AE982BA4-F90A-498D-8D43-1B09F028FD99}" srcOrd="2" destOrd="0" presId="urn:microsoft.com/office/officeart/2008/layout/LinedList"/>
    <dgm:cxn modelId="{3EB13DC7-1679-4746-9AD6-90ECA63970B6}" type="presParOf" srcId="{42811513-3C19-4345-90C2-1493D46E5C49}" destId="{35FDA1C8-D46E-49C2-89C8-0AFDA2FDE81A}" srcOrd="11" destOrd="0" presId="urn:microsoft.com/office/officeart/2008/layout/LinedList"/>
    <dgm:cxn modelId="{8B1945F9-DD6A-46A2-AC3E-41C2584B0638}" type="presParOf" srcId="{42811513-3C19-4345-90C2-1493D46E5C49}" destId="{E18FD2F7-02D6-4517-8240-D0487D056803}" srcOrd="12" destOrd="0" presId="urn:microsoft.com/office/officeart/2008/layout/LinedList"/>
    <dgm:cxn modelId="{7DEF0E52-480A-4A73-BF53-09840712F506}" type="presParOf" srcId="{42811513-3C19-4345-90C2-1493D46E5C49}" destId="{74F621F8-2147-414F-A85C-0933C55D0B16}" srcOrd="13" destOrd="0" presId="urn:microsoft.com/office/officeart/2008/layout/LinedList"/>
    <dgm:cxn modelId="{F6D833E0-2BA7-45C2-988E-158C7F14C6EC}" type="presParOf" srcId="{74F621F8-2147-414F-A85C-0933C55D0B16}" destId="{E86AB0D6-1C0F-46F2-8BB9-92BED271BBC5}" srcOrd="0" destOrd="0" presId="urn:microsoft.com/office/officeart/2008/layout/LinedList"/>
    <dgm:cxn modelId="{931D3E6D-8057-40B1-9DB2-933DE73A773C}" type="presParOf" srcId="{74F621F8-2147-414F-A85C-0933C55D0B16}" destId="{3844EB58-553B-4271-8E6C-CDB544AD0BAB}" srcOrd="1" destOrd="0" presId="urn:microsoft.com/office/officeart/2008/layout/LinedList"/>
    <dgm:cxn modelId="{0FCA9598-EEE4-47D8-A17F-C2AD5FD3CB41}" type="presParOf" srcId="{74F621F8-2147-414F-A85C-0933C55D0B16}" destId="{5D624304-2D30-40D2-848D-9988C744EB75}" srcOrd="2" destOrd="0" presId="urn:microsoft.com/office/officeart/2008/layout/LinedList"/>
    <dgm:cxn modelId="{3FDE013F-888D-4A91-89FC-F90E9C129662}" type="presParOf" srcId="{42811513-3C19-4345-90C2-1493D46E5C49}" destId="{1B841417-7018-4F34-9AC6-3DB3931C9B66}" srcOrd="14" destOrd="0" presId="urn:microsoft.com/office/officeart/2008/layout/LinedList"/>
    <dgm:cxn modelId="{BD51CB55-E312-4D01-B7AB-7F3064E8C5C3}" type="presParOf" srcId="{42811513-3C19-4345-90C2-1493D46E5C49}" destId="{46FB56EB-BD53-4768-AA32-7A6FBA7C064B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50B1EC-58B6-4D7B-88D8-600A720AB945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2EE081B-A167-4730-991D-0D80AA8897BC}">
      <dgm:prSet phldrT="[Texto]" custT="1"/>
      <dgm:spPr>
        <a:solidFill>
          <a:srgbClr val="C32D77"/>
        </a:solidFill>
      </dgm:spPr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2003</a:t>
          </a:r>
        </a:p>
      </dgm:t>
    </dgm:pt>
    <dgm:pt modelId="{655A1BB6-9CB8-40D9-BCC2-3CAEF0B60D99}" type="parTrans" cxnId="{FC818A45-C641-4C3F-9529-0F179AE97E96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28182D-104B-467A-A087-CE05FE3AABA0}" type="sibTrans" cxnId="{FC818A45-C641-4C3F-9529-0F179AE97E96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AA8705-7FA6-41D7-85D0-10DD0773608B}">
      <dgm:prSet phldrT="[Texto]" custT="1"/>
      <dgm:spPr/>
      <dgm:t>
        <a:bodyPr/>
        <a:lstStyle/>
        <a:p>
          <a:pPr algn="ctr">
            <a:lnSpc>
              <a:spcPct val="200000"/>
            </a:lnSpc>
          </a:pPr>
          <a:r>
            <a:rPr lang="es-MX" sz="1800" b="1" dirty="0">
              <a:latin typeface="Arial" panose="020B0604020202020204" pitchFamily="34" charset="0"/>
              <a:cs typeface="Arial" panose="020B0604020202020204" pitchFamily="34" charset="0"/>
            </a:rPr>
            <a:t>73, 446</a:t>
          </a:r>
        </a:p>
      </dgm:t>
    </dgm:pt>
    <dgm:pt modelId="{141343CD-CD02-45FB-B2AD-9AD992DCFD74}" type="parTrans" cxnId="{E6F41758-B524-452F-97B7-F02AC158ED8F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0CF885-83BA-4F49-8373-4072BEBC4DF1}" type="sibTrans" cxnId="{E6F41758-B524-452F-97B7-F02AC158ED8F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0F2B64-2BD3-464A-970D-671691139F32}">
      <dgm:prSet phldrT="[Texto]" custT="1"/>
      <dgm:spPr>
        <a:solidFill>
          <a:srgbClr val="C32D77"/>
        </a:solidFill>
      </dgm:spPr>
      <dgm:t>
        <a:bodyPr/>
        <a:lstStyle/>
        <a:p>
          <a:r>
            <a:rPr lang="es-MX" sz="1800" dirty="0">
              <a:latin typeface="Arial" panose="020B0604020202020204" pitchFamily="34" charset="0"/>
              <a:cs typeface="Arial" panose="020B0604020202020204" pitchFamily="34" charset="0"/>
            </a:rPr>
            <a:t>2013</a:t>
          </a:r>
        </a:p>
      </dgm:t>
    </dgm:pt>
    <dgm:pt modelId="{8FA29F94-ABE0-468D-B8B5-14C14AE65629}" type="parTrans" cxnId="{E78424B1-6ED1-454B-B495-E93A5032DC3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62A4EF-C9C1-4C74-A49C-6CE75630B03D}" type="sibTrans" cxnId="{E78424B1-6ED1-454B-B495-E93A5032DC31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B8C8F-55D6-4B02-92ED-26A56C89F91A}">
      <dgm:prSet phldrT="[Texto]" custT="1"/>
      <dgm:spPr/>
      <dgm:t>
        <a:bodyPr/>
        <a:lstStyle/>
        <a:p>
          <a:pPr algn="ctr">
            <a:lnSpc>
              <a:spcPct val="200000"/>
            </a:lnSpc>
          </a:pPr>
          <a:r>
            <a:rPr lang="es-MX" sz="1800" b="1" dirty="0">
              <a:latin typeface="Arial" panose="020B0604020202020204" pitchFamily="34" charset="0"/>
              <a:cs typeface="Arial" panose="020B0604020202020204" pitchFamily="34" charset="0"/>
            </a:rPr>
            <a:t>87, 509</a:t>
          </a:r>
        </a:p>
      </dgm:t>
    </dgm:pt>
    <dgm:pt modelId="{2C573FEF-B477-4F7E-8F9B-54E6C10CF8BC}" type="parTrans" cxnId="{AD2697C0-AE5A-4B7C-AD45-821D5C22B4EA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4E0EA4-364B-4881-85A4-324F7CCC3FF3}" type="sibTrans" cxnId="{AD2697C0-AE5A-4B7C-AD45-821D5C22B4EA}">
      <dgm:prSet/>
      <dgm:spPr/>
      <dgm:t>
        <a:bodyPr/>
        <a:lstStyle/>
        <a:p>
          <a:endParaRPr lang="es-MX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F6AEBA-039B-4DDE-87D0-43856E45C6BC}" type="pres">
      <dgm:prSet presAssocID="{4650B1EC-58B6-4D7B-88D8-600A720AB945}" presName="Name0" presStyleCnt="0">
        <dgm:presLayoutVars>
          <dgm:dir/>
          <dgm:animLvl val="lvl"/>
          <dgm:resizeHandles val="exact"/>
        </dgm:presLayoutVars>
      </dgm:prSet>
      <dgm:spPr/>
    </dgm:pt>
    <dgm:pt modelId="{B1BB3379-8D9C-4D38-9C55-8F4C9FE0E9CC}" type="pres">
      <dgm:prSet presAssocID="{A2EE081B-A167-4730-991D-0D80AA8897BC}" presName="compositeNode" presStyleCnt="0">
        <dgm:presLayoutVars>
          <dgm:bulletEnabled val="1"/>
        </dgm:presLayoutVars>
      </dgm:prSet>
      <dgm:spPr/>
    </dgm:pt>
    <dgm:pt modelId="{591FD36C-B50E-456C-9B6C-70C45A2D009A}" type="pres">
      <dgm:prSet presAssocID="{A2EE081B-A167-4730-991D-0D80AA8897BC}" presName="bgRect" presStyleLbl="node1" presStyleIdx="0" presStyleCnt="2"/>
      <dgm:spPr/>
    </dgm:pt>
    <dgm:pt modelId="{81F8A601-62AE-4E18-9C47-7388A9BA4F8D}" type="pres">
      <dgm:prSet presAssocID="{A2EE081B-A167-4730-991D-0D80AA8897BC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BC189CC2-01A2-483D-81B9-829A06FF80D6}" type="pres">
      <dgm:prSet presAssocID="{A2EE081B-A167-4730-991D-0D80AA8897BC}" presName="childNode" presStyleLbl="node1" presStyleIdx="0" presStyleCnt="2">
        <dgm:presLayoutVars>
          <dgm:bulletEnabled val="1"/>
        </dgm:presLayoutVars>
      </dgm:prSet>
      <dgm:spPr/>
    </dgm:pt>
    <dgm:pt modelId="{FEE81AF0-23F9-4C36-9F74-7D7A139F92E7}" type="pres">
      <dgm:prSet presAssocID="{9928182D-104B-467A-A087-CE05FE3AABA0}" presName="hSp" presStyleCnt="0"/>
      <dgm:spPr/>
    </dgm:pt>
    <dgm:pt modelId="{E1A6BB7E-C6BF-4D62-91B6-F472667BAE8A}" type="pres">
      <dgm:prSet presAssocID="{9928182D-104B-467A-A087-CE05FE3AABA0}" presName="vProcSp" presStyleCnt="0"/>
      <dgm:spPr/>
    </dgm:pt>
    <dgm:pt modelId="{D7068D67-71D0-410D-B29D-89121AADC219}" type="pres">
      <dgm:prSet presAssocID="{9928182D-104B-467A-A087-CE05FE3AABA0}" presName="vSp1" presStyleCnt="0"/>
      <dgm:spPr/>
    </dgm:pt>
    <dgm:pt modelId="{B99868AA-E2DA-4A64-B668-70E0B656FF0D}" type="pres">
      <dgm:prSet presAssocID="{9928182D-104B-467A-A087-CE05FE3AABA0}" presName="simulatedConn" presStyleLbl="solidFgAcc1" presStyleIdx="0" presStyleCnt="1"/>
      <dgm:spPr/>
    </dgm:pt>
    <dgm:pt modelId="{3B4FDEE0-2B18-47C2-9781-8369299F015E}" type="pres">
      <dgm:prSet presAssocID="{9928182D-104B-467A-A087-CE05FE3AABA0}" presName="vSp2" presStyleCnt="0"/>
      <dgm:spPr/>
    </dgm:pt>
    <dgm:pt modelId="{864FB54C-AC66-4283-9A4E-2A50056500F3}" type="pres">
      <dgm:prSet presAssocID="{9928182D-104B-467A-A087-CE05FE3AABA0}" presName="sibTrans" presStyleCnt="0"/>
      <dgm:spPr/>
    </dgm:pt>
    <dgm:pt modelId="{F1DA4675-35FA-407D-A179-36C109C7079D}" type="pres">
      <dgm:prSet presAssocID="{860F2B64-2BD3-464A-970D-671691139F32}" presName="compositeNode" presStyleCnt="0">
        <dgm:presLayoutVars>
          <dgm:bulletEnabled val="1"/>
        </dgm:presLayoutVars>
      </dgm:prSet>
      <dgm:spPr/>
    </dgm:pt>
    <dgm:pt modelId="{AFAD3BD1-57B4-4606-85BF-C555C6730871}" type="pres">
      <dgm:prSet presAssocID="{860F2B64-2BD3-464A-970D-671691139F32}" presName="bgRect" presStyleLbl="node1" presStyleIdx="1" presStyleCnt="2"/>
      <dgm:spPr/>
    </dgm:pt>
    <dgm:pt modelId="{3AC29481-D51D-48E6-BAF0-8B079800BCE8}" type="pres">
      <dgm:prSet presAssocID="{860F2B64-2BD3-464A-970D-671691139F32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AB5069BD-8EC4-4A93-AD5E-470F1025CCD7}" type="pres">
      <dgm:prSet presAssocID="{860F2B64-2BD3-464A-970D-671691139F32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6051240C-C892-4115-853F-C9B53A3B10B2}" type="presOf" srcId="{4650B1EC-58B6-4D7B-88D8-600A720AB945}" destId="{65F6AEBA-039B-4DDE-87D0-43856E45C6BC}" srcOrd="0" destOrd="0" presId="urn:microsoft.com/office/officeart/2005/8/layout/hProcess7"/>
    <dgm:cxn modelId="{E760542E-49AE-41B0-BB5F-10A7F3FF88A8}" type="presOf" srcId="{A2EE081B-A167-4730-991D-0D80AA8897BC}" destId="{591FD36C-B50E-456C-9B6C-70C45A2D009A}" srcOrd="0" destOrd="0" presId="urn:microsoft.com/office/officeart/2005/8/layout/hProcess7"/>
    <dgm:cxn modelId="{1394AC33-CFFD-4B35-9AB4-9B7AF27C13B5}" type="presOf" srcId="{A2EE081B-A167-4730-991D-0D80AA8897BC}" destId="{81F8A601-62AE-4E18-9C47-7388A9BA4F8D}" srcOrd="1" destOrd="0" presId="urn:microsoft.com/office/officeart/2005/8/layout/hProcess7"/>
    <dgm:cxn modelId="{22D2BD38-89F0-4713-81DC-C9C45AD9F00E}" type="presOf" srcId="{860F2B64-2BD3-464A-970D-671691139F32}" destId="{AFAD3BD1-57B4-4606-85BF-C555C6730871}" srcOrd="0" destOrd="0" presId="urn:microsoft.com/office/officeart/2005/8/layout/hProcess7"/>
    <dgm:cxn modelId="{02AD493E-8390-4951-A4D7-A238392A25DB}" type="presOf" srcId="{72CB8C8F-55D6-4B02-92ED-26A56C89F91A}" destId="{AB5069BD-8EC4-4A93-AD5E-470F1025CCD7}" srcOrd="0" destOrd="0" presId="urn:microsoft.com/office/officeart/2005/8/layout/hProcess7"/>
    <dgm:cxn modelId="{FC818A45-C641-4C3F-9529-0F179AE97E96}" srcId="{4650B1EC-58B6-4D7B-88D8-600A720AB945}" destId="{A2EE081B-A167-4730-991D-0D80AA8897BC}" srcOrd="0" destOrd="0" parTransId="{655A1BB6-9CB8-40D9-BCC2-3CAEF0B60D99}" sibTransId="{9928182D-104B-467A-A087-CE05FE3AABA0}"/>
    <dgm:cxn modelId="{DAD9CB4D-2A5C-40F8-BF98-8CF5D355D5FC}" type="presOf" srcId="{6AAA8705-7FA6-41D7-85D0-10DD0773608B}" destId="{BC189CC2-01A2-483D-81B9-829A06FF80D6}" srcOrd="0" destOrd="0" presId="urn:microsoft.com/office/officeart/2005/8/layout/hProcess7"/>
    <dgm:cxn modelId="{E6F41758-B524-452F-97B7-F02AC158ED8F}" srcId="{A2EE081B-A167-4730-991D-0D80AA8897BC}" destId="{6AAA8705-7FA6-41D7-85D0-10DD0773608B}" srcOrd="0" destOrd="0" parTransId="{141343CD-CD02-45FB-B2AD-9AD992DCFD74}" sibTransId="{FB0CF885-83BA-4F49-8373-4072BEBC4DF1}"/>
    <dgm:cxn modelId="{E78424B1-6ED1-454B-B495-E93A5032DC31}" srcId="{4650B1EC-58B6-4D7B-88D8-600A720AB945}" destId="{860F2B64-2BD3-464A-970D-671691139F32}" srcOrd="1" destOrd="0" parTransId="{8FA29F94-ABE0-468D-B8B5-14C14AE65629}" sibTransId="{2162A4EF-C9C1-4C74-A49C-6CE75630B03D}"/>
    <dgm:cxn modelId="{AD2697C0-AE5A-4B7C-AD45-821D5C22B4EA}" srcId="{860F2B64-2BD3-464A-970D-671691139F32}" destId="{72CB8C8F-55D6-4B02-92ED-26A56C89F91A}" srcOrd="0" destOrd="0" parTransId="{2C573FEF-B477-4F7E-8F9B-54E6C10CF8BC}" sibTransId="{BB4E0EA4-364B-4881-85A4-324F7CCC3FF3}"/>
    <dgm:cxn modelId="{25225BD5-6AA6-408B-82E5-78AA25E79197}" type="presOf" srcId="{860F2B64-2BD3-464A-970D-671691139F32}" destId="{3AC29481-D51D-48E6-BAF0-8B079800BCE8}" srcOrd="1" destOrd="0" presId="urn:microsoft.com/office/officeart/2005/8/layout/hProcess7"/>
    <dgm:cxn modelId="{6A566283-5E6F-492B-A26A-2B1D27686251}" type="presParOf" srcId="{65F6AEBA-039B-4DDE-87D0-43856E45C6BC}" destId="{B1BB3379-8D9C-4D38-9C55-8F4C9FE0E9CC}" srcOrd="0" destOrd="0" presId="urn:microsoft.com/office/officeart/2005/8/layout/hProcess7"/>
    <dgm:cxn modelId="{9900C47B-1A20-4DA1-9245-9DEDF845C153}" type="presParOf" srcId="{B1BB3379-8D9C-4D38-9C55-8F4C9FE0E9CC}" destId="{591FD36C-B50E-456C-9B6C-70C45A2D009A}" srcOrd="0" destOrd="0" presId="urn:microsoft.com/office/officeart/2005/8/layout/hProcess7"/>
    <dgm:cxn modelId="{BD8217A2-46F8-47B4-9263-FE35113C36B3}" type="presParOf" srcId="{B1BB3379-8D9C-4D38-9C55-8F4C9FE0E9CC}" destId="{81F8A601-62AE-4E18-9C47-7388A9BA4F8D}" srcOrd="1" destOrd="0" presId="urn:microsoft.com/office/officeart/2005/8/layout/hProcess7"/>
    <dgm:cxn modelId="{08DCCD88-A7FB-4998-A3D9-007573CE6F18}" type="presParOf" srcId="{B1BB3379-8D9C-4D38-9C55-8F4C9FE0E9CC}" destId="{BC189CC2-01A2-483D-81B9-829A06FF80D6}" srcOrd="2" destOrd="0" presId="urn:microsoft.com/office/officeart/2005/8/layout/hProcess7"/>
    <dgm:cxn modelId="{B7144215-49CD-4C34-9A5F-47538A7EC23F}" type="presParOf" srcId="{65F6AEBA-039B-4DDE-87D0-43856E45C6BC}" destId="{FEE81AF0-23F9-4C36-9F74-7D7A139F92E7}" srcOrd="1" destOrd="0" presId="urn:microsoft.com/office/officeart/2005/8/layout/hProcess7"/>
    <dgm:cxn modelId="{5A0C3D00-C700-4D32-925B-A8EAFE4B69C6}" type="presParOf" srcId="{65F6AEBA-039B-4DDE-87D0-43856E45C6BC}" destId="{E1A6BB7E-C6BF-4D62-91B6-F472667BAE8A}" srcOrd="2" destOrd="0" presId="urn:microsoft.com/office/officeart/2005/8/layout/hProcess7"/>
    <dgm:cxn modelId="{AC777C26-A953-4E0B-AD87-F4A0190FE8CB}" type="presParOf" srcId="{E1A6BB7E-C6BF-4D62-91B6-F472667BAE8A}" destId="{D7068D67-71D0-410D-B29D-89121AADC219}" srcOrd="0" destOrd="0" presId="urn:microsoft.com/office/officeart/2005/8/layout/hProcess7"/>
    <dgm:cxn modelId="{0ADAAEE1-EE28-4760-8F81-697A11AFA485}" type="presParOf" srcId="{E1A6BB7E-C6BF-4D62-91B6-F472667BAE8A}" destId="{B99868AA-E2DA-4A64-B668-70E0B656FF0D}" srcOrd="1" destOrd="0" presId="urn:microsoft.com/office/officeart/2005/8/layout/hProcess7"/>
    <dgm:cxn modelId="{EF357609-CC69-40A1-A788-1085A662E036}" type="presParOf" srcId="{E1A6BB7E-C6BF-4D62-91B6-F472667BAE8A}" destId="{3B4FDEE0-2B18-47C2-9781-8369299F015E}" srcOrd="2" destOrd="0" presId="urn:microsoft.com/office/officeart/2005/8/layout/hProcess7"/>
    <dgm:cxn modelId="{2CDD614A-ACA2-41B6-B192-41C67F2CB7DC}" type="presParOf" srcId="{65F6AEBA-039B-4DDE-87D0-43856E45C6BC}" destId="{864FB54C-AC66-4283-9A4E-2A50056500F3}" srcOrd="3" destOrd="0" presId="urn:microsoft.com/office/officeart/2005/8/layout/hProcess7"/>
    <dgm:cxn modelId="{05182E71-0A3C-4744-9FEB-16EFAB805CE7}" type="presParOf" srcId="{65F6AEBA-039B-4DDE-87D0-43856E45C6BC}" destId="{F1DA4675-35FA-407D-A179-36C109C7079D}" srcOrd="4" destOrd="0" presId="urn:microsoft.com/office/officeart/2005/8/layout/hProcess7"/>
    <dgm:cxn modelId="{9A8746F6-06C5-425A-9D75-C3449004BA00}" type="presParOf" srcId="{F1DA4675-35FA-407D-A179-36C109C7079D}" destId="{AFAD3BD1-57B4-4606-85BF-C555C6730871}" srcOrd="0" destOrd="0" presId="urn:microsoft.com/office/officeart/2005/8/layout/hProcess7"/>
    <dgm:cxn modelId="{5053A4EC-B5D0-4583-A58F-4EE3A7ED0D49}" type="presParOf" srcId="{F1DA4675-35FA-407D-A179-36C109C7079D}" destId="{3AC29481-D51D-48E6-BAF0-8B079800BCE8}" srcOrd="1" destOrd="0" presId="urn:microsoft.com/office/officeart/2005/8/layout/hProcess7"/>
    <dgm:cxn modelId="{DD4E3A73-6199-4204-ADA9-5763395FDFC4}" type="presParOf" srcId="{F1DA4675-35FA-407D-A179-36C109C7079D}" destId="{AB5069BD-8EC4-4A93-AD5E-470F1025CCD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50B1EC-58B6-4D7B-88D8-600A720AB945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2EE081B-A167-4730-991D-0D80AA8897BC}">
      <dgm:prSet phldrT="[Texto]" custT="1"/>
      <dgm:spPr>
        <a:solidFill>
          <a:srgbClr val="7EC6C4"/>
        </a:solidFill>
      </dgm:spPr>
      <dgm:t>
        <a:bodyPr/>
        <a:lstStyle/>
        <a:p>
          <a:r>
            <a:rPr lang="es-MX" sz="1700" dirty="0">
              <a:latin typeface="Arial" panose="020B0604020202020204" pitchFamily="34" charset="0"/>
              <a:cs typeface="Arial" panose="020B0604020202020204" pitchFamily="34" charset="0"/>
            </a:rPr>
            <a:t>2003</a:t>
          </a:r>
        </a:p>
      </dgm:t>
    </dgm:pt>
    <dgm:pt modelId="{655A1BB6-9CB8-40D9-BCC2-3CAEF0B60D99}" type="parTrans" cxnId="{FC818A45-C641-4C3F-9529-0F179AE97E96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28182D-104B-467A-A087-CE05FE3AABA0}" type="sibTrans" cxnId="{FC818A45-C641-4C3F-9529-0F179AE97E96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AA8705-7FA6-41D7-85D0-10DD0773608B}">
      <dgm:prSet phldrT="[Texto]" custT="1"/>
      <dgm:spPr/>
      <dgm:t>
        <a:bodyPr/>
        <a:lstStyle/>
        <a:p>
          <a:pPr algn="ctr">
            <a:lnSpc>
              <a:spcPct val="200000"/>
            </a:lnSpc>
          </a:pPr>
          <a:r>
            <a:rPr lang="es-MX" sz="1700" b="1" dirty="0">
              <a:latin typeface="Arial" panose="020B0604020202020204" pitchFamily="34" charset="0"/>
              <a:cs typeface="Arial" panose="020B0604020202020204" pitchFamily="34" charset="0"/>
            </a:rPr>
            <a:t>40, 140</a:t>
          </a:r>
        </a:p>
      </dgm:t>
    </dgm:pt>
    <dgm:pt modelId="{141343CD-CD02-45FB-B2AD-9AD992DCFD74}" type="parTrans" cxnId="{E6F41758-B524-452F-97B7-F02AC158ED8F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0CF885-83BA-4F49-8373-4072BEBC4DF1}" type="sibTrans" cxnId="{E6F41758-B524-452F-97B7-F02AC158ED8F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0F2B64-2BD3-464A-970D-671691139F32}">
      <dgm:prSet phldrT="[Texto]" custT="1"/>
      <dgm:spPr>
        <a:solidFill>
          <a:srgbClr val="7EC6C4"/>
        </a:solidFill>
      </dgm:spPr>
      <dgm:t>
        <a:bodyPr/>
        <a:lstStyle/>
        <a:p>
          <a:r>
            <a:rPr lang="es-MX" sz="1700" dirty="0">
              <a:latin typeface="Arial" panose="020B0604020202020204" pitchFamily="34" charset="0"/>
              <a:cs typeface="Arial" panose="020B0604020202020204" pitchFamily="34" charset="0"/>
            </a:rPr>
            <a:t>2013</a:t>
          </a:r>
        </a:p>
      </dgm:t>
    </dgm:pt>
    <dgm:pt modelId="{8FA29F94-ABE0-468D-B8B5-14C14AE65629}" type="parTrans" cxnId="{E78424B1-6ED1-454B-B495-E93A5032DC31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62A4EF-C9C1-4C74-A49C-6CE75630B03D}" type="sibTrans" cxnId="{E78424B1-6ED1-454B-B495-E93A5032DC31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B8C8F-55D6-4B02-92ED-26A56C89F91A}">
      <dgm:prSet phldrT="[Texto]" custT="1"/>
      <dgm:spPr/>
      <dgm:t>
        <a:bodyPr/>
        <a:lstStyle/>
        <a:p>
          <a:pPr algn="ctr">
            <a:lnSpc>
              <a:spcPct val="200000"/>
            </a:lnSpc>
          </a:pPr>
          <a:r>
            <a:rPr lang="es-MX" sz="1700" b="1" dirty="0">
              <a:latin typeface="Arial" panose="020B0604020202020204" pitchFamily="34" charset="0"/>
              <a:cs typeface="Arial" panose="020B0604020202020204" pitchFamily="34" charset="0"/>
            </a:rPr>
            <a:t>44, 391</a:t>
          </a:r>
        </a:p>
      </dgm:t>
    </dgm:pt>
    <dgm:pt modelId="{2C573FEF-B477-4F7E-8F9B-54E6C10CF8BC}" type="parTrans" cxnId="{AD2697C0-AE5A-4B7C-AD45-821D5C22B4EA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4E0EA4-364B-4881-85A4-324F7CCC3FF3}" type="sibTrans" cxnId="{AD2697C0-AE5A-4B7C-AD45-821D5C22B4EA}">
      <dgm:prSet/>
      <dgm:spPr/>
      <dgm:t>
        <a:bodyPr/>
        <a:lstStyle/>
        <a:p>
          <a:endParaRPr lang="es-MX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F6AEBA-039B-4DDE-87D0-43856E45C6BC}" type="pres">
      <dgm:prSet presAssocID="{4650B1EC-58B6-4D7B-88D8-600A720AB945}" presName="Name0" presStyleCnt="0">
        <dgm:presLayoutVars>
          <dgm:dir/>
          <dgm:animLvl val="lvl"/>
          <dgm:resizeHandles val="exact"/>
        </dgm:presLayoutVars>
      </dgm:prSet>
      <dgm:spPr/>
    </dgm:pt>
    <dgm:pt modelId="{B1BB3379-8D9C-4D38-9C55-8F4C9FE0E9CC}" type="pres">
      <dgm:prSet presAssocID="{A2EE081B-A167-4730-991D-0D80AA8897BC}" presName="compositeNode" presStyleCnt="0">
        <dgm:presLayoutVars>
          <dgm:bulletEnabled val="1"/>
        </dgm:presLayoutVars>
      </dgm:prSet>
      <dgm:spPr/>
    </dgm:pt>
    <dgm:pt modelId="{591FD36C-B50E-456C-9B6C-70C45A2D009A}" type="pres">
      <dgm:prSet presAssocID="{A2EE081B-A167-4730-991D-0D80AA8897BC}" presName="bgRect" presStyleLbl="node1" presStyleIdx="0" presStyleCnt="2"/>
      <dgm:spPr/>
    </dgm:pt>
    <dgm:pt modelId="{81F8A601-62AE-4E18-9C47-7388A9BA4F8D}" type="pres">
      <dgm:prSet presAssocID="{A2EE081B-A167-4730-991D-0D80AA8897BC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BC189CC2-01A2-483D-81B9-829A06FF80D6}" type="pres">
      <dgm:prSet presAssocID="{A2EE081B-A167-4730-991D-0D80AA8897BC}" presName="childNode" presStyleLbl="node1" presStyleIdx="0" presStyleCnt="2">
        <dgm:presLayoutVars>
          <dgm:bulletEnabled val="1"/>
        </dgm:presLayoutVars>
      </dgm:prSet>
      <dgm:spPr/>
    </dgm:pt>
    <dgm:pt modelId="{FEE81AF0-23F9-4C36-9F74-7D7A139F92E7}" type="pres">
      <dgm:prSet presAssocID="{9928182D-104B-467A-A087-CE05FE3AABA0}" presName="hSp" presStyleCnt="0"/>
      <dgm:spPr/>
    </dgm:pt>
    <dgm:pt modelId="{E1A6BB7E-C6BF-4D62-91B6-F472667BAE8A}" type="pres">
      <dgm:prSet presAssocID="{9928182D-104B-467A-A087-CE05FE3AABA0}" presName="vProcSp" presStyleCnt="0"/>
      <dgm:spPr/>
    </dgm:pt>
    <dgm:pt modelId="{D7068D67-71D0-410D-B29D-89121AADC219}" type="pres">
      <dgm:prSet presAssocID="{9928182D-104B-467A-A087-CE05FE3AABA0}" presName="vSp1" presStyleCnt="0"/>
      <dgm:spPr/>
    </dgm:pt>
    <dgm:pt modelId="{B99868AA-E2DA-4A64-B668-70E0B656FF0D}" type="pres">
      <dgm:prSet presAssocID="{9928182D-104B-467A-A087-CE05FE3AABA0}" presName="simulatedConn" presStyleLbl="solidFgAcc1" presStyleIdx="0" presStyleCnt="1"/>
      <dgm:spPr/>
    </dgm:pt>
    <dgm:pt modelId="{3B4FDEE0-2B18-47C2-9781-8369299F015E}" type="pres">
      <dgm:prSet presAssocID="{9928182D-104B-467A-A087-CE05FE3AABA0}" presName="vSp2" presStyleCnt="0"/>
      <dgm:spPr/>
    </dgm:pt>
    <dgm:pt modelId="{864FB54C-AC66-4283-9A4E-2A50056500F3}" type="pres">
      <dgm:prSet presAssocID="{9928182D-104B-467A-A087-CE05FE3AABA0}" presName="sibTrans" presStyleCnt="0"/>
      <dgm:spPr/>
    </dgm:pt>
    <dgm:pt modelId="{F1DA4675-35FA-407D-A179-36C109C7079D}" type="pres">
      <dgm:prSet presAssocID="{860F2B64-2BD3-464A-970D-671691139F32}" presName="compositeNode" presStyleCnt="0">
        <dgm:presLayoutVars>
          <dgm:bulletEnabled val="1"/>
        </dgm:presLayoutVars>
      </dgm:prSet>
      <dgm:spPr/>
    </dgm:pt>
    <dgm:pt modelId="{AFAD3BD1-57B4-4606-85BF-C555C6730871}" type="pres">
      <dgm:prSet presAssocID="{860F2B64-2BD3-464A-970D-671691139F32}" presName="bgRect" presStyleLbl="node1" presStyleIdx="1" presStyleCnt="2"/>
      <dgm:spPr/>
    </dgm:pt>
    <dgm:pt modelId="{3AC29481-D51D-48E6-BAF0-8B079800BCE8}" type="pres">
      <dgm:prSet presAssocID="{860F2B64-2BD3-464A-970D-671691139F32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AB5069BD-8EC4-4A93-AD5E-470F1025CCD7}" type="pres">
      <dgm:prSet presAssocID="{860F2B64-2BD3-464A-970D-671691139F32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6051240C-C892-4115-853F-C9B53A3B10B2}" type="presOf" srcId="{4650B1EC-58B6-4D7B-88D8-600A720AB945}" destId="{65F6AEBA-039B-4DDE-87D0-43856E45C6BC}" srcOrd="0" destOrd="0" presId="urn:microsoft.com/office/officeart/2005/8/layout/hProcess7"/>
    <dgm:cxn modelId="{E760542E-49AE-41B0-BB5F-10A7F3FF88A8}" type="presOf" srcId="{A2EE081B-A167-4730-991D-0D80AA8897BC}" destId="{591FD36C-B50E-456C-9B6C-70C45A2D009A}" srcOrd="0" destOrd="0" presId="urn:microsoft.com/office/officeart/2005/8/layout/hProcess7"/>
    <dgm:cxn modelId="{1394AC33-CFFD-4B35-9AB4-9B7AF27C13B5}" type="presOf" srcId="{A2EE081B-A167-4730-991D-0D80AA8897BC}" destId="{81F8A601-62AE-4E18-9C47-7388A9BA4F8D}" srcOrd="1" destOrd="0" presId="urn:microsoft.com/office/officeart/2005/8/layout/hProcess7"/>
    <dgm:cxn modelId="{22D2BD38-89F0-4713-81DC-C9C45AD9F00E}" type="presOf" srcId="{860F2B64-2BD3-464A-970D-671691139F32}" destId="{AFAD3BD1-57B4-4606-85BF-C555C6730871}" srcOrd="0" destOrd="0" presId="urn:microsoft.com/office/officeart/2005/8/layout/hProcess7"/>
    <dgm:cxn modelId="{02AD493E-8390-4951-A4D7-A238392A25DB}" type="presOf" srcId="{72CB8C8F-55D6-4B02-92ED-26A56C89F91A}" destId="{AB5069BD-8EC4-4A93-AD5E-470F1025CCD7}" srcOrd="0" destOrd="0" presId="urn:microsoft.com/office/officeart/2005/8/layout/hProcess7"/>
    <dgm:cxn modelId="{FC818A45-C641-4C3F-9529-0F179AE97E96}" srcId="{4650B1EC-58B6-4D7B-88D8-600A720AB945}" destId="{A2EE081B-A167-4730-991D-0D80AA8897BC}" srcOrd="0" destOrd="0" parTransId="{655A1BB6-9CB8-40D9-BCC2-3CAEF0B60D99}" sibTransId="{9928182D-104B-467A-A087-CE05FE3AABA0}"/>
    <dgm:cxn modelId="{DAD9CB4D-2A5C-40F8-BF98-8CF5D355D5FC}" type="presOf" srcId="{6AAA8705-7FA6-41D7-85D0-10DD0773608B}" destId="{BC189CC2-01A2-483D-81B9-829A06FF80D6}" srcOrd="0" destOrd="0" presId="urn:microsoft.com/office/officeart/2005/8/layout/hProcess7"/>
    <dgm:cxn modelId="{E6F41758-B524-452F-97B7-F02AC158ED8F}" srcId="{A2EE081B-A167-4730-991D-0D80AA8897BC}" destId="{6AAA8705-7FA6-41D7-85D0-10DD0773608B}" srcOrd="0" destOrd="0" parTransId="{141343CD-CD02-45FB-B2AD-9AD992DCFD74}" sibTransId="{FB0CF885-83BA-4F49-8373-4072BEBC4DF1}"/>
    <dgm:cxn modelId="{E78424B1-6ED1-454B-B495-E93A5032DC31}" srcId="{4650B1EC-58B6-4D7B-88D8-600A720AB945}" destId="{860F2B64-2BD3-464A-970D-671691139F32}" srcOrd="1" destOrd="0" parTransId="{8FA29F94-ABE0-468D-B8B5-14C14AE65629}" sibTransId="{2162A4EF-C9C1-4C74-A49C-6CE75630B03D}"/>
    <dgm:cxn modelId="{AD2697C0-AE5A-4B7C-AD45-821D5C22B4EA}" srcId="{860F2B64-2BD3-464A-970D-671691139F32}" destId="{72CB8C8F-55D6-4B02-92ED-26A56C89F91A}" srcOrd="0" destOrd="0" parTransId="{2C573FEF-B477-4F7E-8F9B-54E6C10CF8BC}" sibTransId="{BB4E0EA4-364B-4881-85A4-324F7CCC3FF3}"/>
    <dgm:cxn modelId="{25225BD5-6AA6-408B-82E5-78AA25E79197}" type="presOf" srcId="{860F2B64-2BD3-464A-970D-671691139F32}" destId="{3AC29481-D51D-48E6-BAF0-8B079800BCE8}" srcOrd="1" destOrd="0" presId="urn:microsoft.com/office/officeart/2005/8/layout/hProcess7"/>
    <dgm:cxn modelId="{6A566283-5E6F-492B-A26A-2B1D27686251}" type="presParOf" srcId="{65F6AEBA-039B-4DDE-87D0-43856E45C6BC}" destId="{B1BB3379-8D9C-4D38-9C55-8F4C9FE0E9CC}" srcOrd="0" destOrd="0" presId="urn:microsoft.com/office/officeart/2005/8/layout/hProcess7"/>
    <dgm:cxn modelId="{9900C47B-1A20-4DA1-9245-9DEDF845C153}" type="presParOf" srcId="{B1BB3379-8D9C-4D38-9C55-8F4C9FE0E9CC}" destId="{591FD36C-B50E-456C-9B6C-70C45A2D009A}" srcOrd="0" destOrd="0" presId="urn:microsoft.com/office/officeart/2005/8/layout/hProcess7"/>
    <dgm:cxn modelId="{BD8217A2-46F8-47B4-9263-FE35113C36B3}" type="presParOf" srcId="{B1BB3379-8D9C-4D38-9C55-8F4C9FE0E9CC}" destId="{81F8A601-62AE-4E18-9C47-7388A9BA4F8D}" srcOrd="1" destOrd="0" presId="urn:microsoft.com/office/officeart/2005/8/layout/hProcess7"/>
    <dgm:cxn modelId="{08DCCD88-A7FB-4998-A3D9-007573CE6F18}" type="presParOf" srcId="{B1BB3379-8D9C-4D38-9C55-8F4C9FE0E9CC}" destId="{BC189CC2-01A2-483D-81B9-829A06FF80D6}" srcOrd="2" destOrd="0" presId="urn:microsoft.com/office/officeart/2005/8/layout/hProcess7"/>
    <dgm:cxn modelId="{B7144215-49CD-4C34-9A5F-47538A7EC23F}" type="presParOf" srcId="{65F6AEBA-039B-4DDE-87D0-43856E45C6BC}" destId="{FEE81AF0-23F9-4C36-9F74-7D7A139F92E7}" srcOrd="1" destOrd="0" presId="urn:microsoft.com/office/officeart/2005/8/layout/hProcess7"/>
    <dgm:cxn modelId="{5A0C3D00-C700-4D32-925B-A8EAFE4B69C6}" type="presParOf" srcId="{65F6AEBA-039B-4DDE-87D0-43856E45C6BC}" destId="{E1A6BB7E-C6BF-4D62-91B6-F472667BAE8A}" srcOrd="2" destOrd="0" presId="urn:microsoft.com/office/officeart/2005/8/layout/hProcess7"/>
    <dgm:cxn modelId="{AC777C26-A953-4E0B-AD87-F4A0190FE8CB}" type="presParOf" srcId="{E1A6BB7E-C6BF-4D62-91B6-F472667BAE8A}" destId="{D7068D67-71D0-410D-B29D-89121AADC219}" srcOrd="0" destOrd="0" presId="urn:microsoft.com/office/officeart/2005/8/layout/hProcess7"/>
    <dgm:cxn modelId="{0ADAAEE1-EE28-4760-8F81-697A11AFA485}" type="presParOf" srcId="{E1A6BB7E-C6BF-4D62-91B6-F472667BAE8A}" destId="{B99868AA-E2DA-4A64-B668-70E0B656FF0D}" srcOrd="1" destOrd="0" presId="urn:microsoft.com/office/officeart/2005/8/layout/hProcess7"/>
    <dgm:cxn modelId="{EF357609-CC69-40A1-A788-1085A662E036}" type="presParOf" srcId="{E1A6BB7E-C6BF-4D62-91B6-F472667BAE8A}" destId="{3B4FDEE0-2B18-47C2-9781-8369299F015E}" srcOrd="2" destOrd="0" presId="urn:microsoft.com/office/officeart/2005/8/layout/hProcess7"/>
    <dgm:cxn modelId="{2CDD614A-ACA2-41B6-B192-41C67F2CB7DC}" type="presParOf" srcId="{65F6AEBA-039B-4DDE-87D0-43856E45C6BC}" destId="{864FB54C-AC66-4283-9A4E-2A50056500F3}" srcOrd="3" destOrd="0" presId="urn:microsoft.com/office/officeart/2005/8/layout/hProcess7"/>
    <dgm:cxn modelId="{05182E71-0A3C-4744-9FEB-16EFAB805CE7}" type="presParOf" srcId="{65F6AEBA-039B-4DDE-87D0-43856E45C6BC}" destId="{F1DA4675-35FA-407D-A179-36C109C7079D}" srcOrd="4" destOrd="0" presId="urn:microsoft.com/office/officeart/2005/8/layout/hProcess7"/>
    <dgm:cxn modelId="{9A8746F6-06C5-425A-9D75-C3449004BA00}" type="presParOf" srcId="{F1DA4675-35FA-407D-A179-36C109C7079D}" destId="{AFAD3BD1-57B4-4606-85BF-C555C6730871}" srcOrd="0" destOrd="0" presId="urn:microsoft.com/office/officeart/2005/8/layout/hProcess7"/>
    <dgm:cxn modelId="{5053A4EC-B5D0-4583-A58F-4EE3A7ED0D49}" type="presParOf" srcId="{F1DA4675-35FA-407D-A179-36C109C7079D}" destId="{3AC29481-D51D-48E6-BAF0-8B079800BCE8}" srcOrd="1" destOrd="0" presId="urn:microsoft.com/office/officeart/2005/8/layout/hProcess7"/>
    <dgm:cxn modelId="{DD4E3A73-6199-4204-ADA9-5763395FDFC4}" type="presParOf" srcId="{F1DA4675-35FA-407D-A179-36C109C7079D}" destId="{AB5069BD-8EC4-4A93-AD5E-470F1025CCD7}" srcOrd="2" destOrd="0" presId="urn:microsoft.com/office/officeart/2005/8/layout/hProcess7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FB390-EECB-4FD6-B54F-F62C4C729CFE}">
      <dsp:nvSpPr>
        <dsp:cNvPr id="0" name=""/>
        <dsp:cNvSpPr/>
      </dsp:nvSpPr>
      <dsp:spPr>
        <a:xfrm>
          <a:off x="1434" y="1619"/>
          <a:ext cx="12500076" cy="1175197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54" y="36039"/>
        <a:ext cx="12431236" cy="1106357"/>
      </dsp:txXfrm>
    </dsp:sp>
    <dsp:sp modelId="{731AE676-4520-4C0E-AB69-9C80F4BDAFF1}">
      <dsp:nvSpPr>
        <dsp:cNvPr id="0" name=""/>
        <dsp:cNvSpPr/>
      </dsp:nvSpPr>
      <dsp:spPr>
        <a:xfrm>
          <a:off x="51335" y="1132476"/>
          <a:ext cx="4889698" cy="582028"/>
        </a:xfrm>
        <a:prstGeom prst="roundRect">
          <a:avLst>
            <a:gd name="adj" fmla="val 10000"/>
          </a:avLst>
        </a:prstGeom>
        <a:solidFill>
          <a:srgbClr val="469999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>
              <a:latin typeface="Arial" panose="020B0604020202020204" pitchFamily="34" charset="0"/>
              <a:cs typeface="Arial" panose="020B0604020202020204" pitchFamily="34" charset="0"/>
            </a:rPr>
            <a:t>Internacional</a:t>
          </a:r>
        </a:p>
      </dsp:txBody>
      <dsp:txXfrm>
        <a:off x="68382" y="1149523"/>
        <a:ext cx="4855604" cy="547934"/>
      </dsp:txXfrm>
    </dsp:sp>
    <dsp:sp modelId="{1E0FCBE0-0D45-48E8-93BB-55299B16FABB}">
      <dsp:nvSpPr>
        <dsp:cNvPr id="0" name=""/>
        <dsp:cNvSpPr/>
      </dsp:nvSpPr>
      <dsp:spPr>
        <a:xfrm>
          <a:off x="13635" y="1806189"/>
          <a:ext cx="2394563" cy="960747"/>
        </a:xfrm>
        <a:prstGeom prst="roundRect">
          <a:avLst>
            <a:gd name="adj" fmla="val 10000"/>
          </a:avLst>
        </a:prstGeom>
        <a:solidFill>
          <a:srgbClr val="B4DE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Protocolo de San Salvador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774" y="1834328"/>
        <a:ext cx="2338285" cy="904469"/>
      </dsp:txXfrm>
    </dsp:sp>
    <dsp:sp modelId="{0C141B24-73C1-42FA-BDC1-662F2418B2E0}">
      <dsp:nvSpPr>
        <dsp:cNvPr id="0" name=""/>
        <dsp:cNvSpPr/>
      </dsp:nvSpPr>
      <dsp:spPr>
        <a:xfrm>
          <a:off x="2508770" y="1806189"/>
          <a:ext cx="2394563" cy="960747"/>
        </a:xfrm>
        <a:prstGeom prst="roundRect">
          <a:avLst>
            <a:gd name="adj" fmla="val 10000"/>
          </a:avLst>
        </a:prstGeom>
        <a:solidFill>
          <a:srgbClr val="7EC6C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Pacto Internacional de Derechos Económicos, Sociales y Culturales (PIDESC)</a:t>
          </a:r>
        </a:p>
      </dsp:txBody>
      <dsp:txXfrm>
        <a:off x="2536909" y="1834328"/>
        <a:ext cx="2338285" cy="904469"/>
      </dsp:txXfrm>
    </dsp:sp>
    <dsp:sp modelId="{227F7315-B5F0-4647-8B21-BC86772B1A00}">
      <dsp:nvSpPr>
        <dsp:cNvPr id="0" name=""/>
        <dsp:cNvSpPr/>
      </dsp:nvSpPr>
      <dsp:spPr>
        <a:xfrm>
          <a:off x="5104477" y="1132476"/>
          <a:ext cx="7384832" cy="582028"/>
        </a:xfrm>
        <a:prstGeom prst="roundRect">
          <a:avLst>
            <a:gd name="adj" fmla="val 10000"/>
          </a:avLst>
        </a:prstGeom>
        <a:solidFill>
          <a:srgbClr val="C12D7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>
              <a:latin typeface="Arial" panose="020B0604020202020204" pitchFamily="34" charset="0"/>
              <a:cs typeface="Arial" panose="020B0604020202020204" pitchFamily="34" charset="0"/>
            </a:rPr>
            <a:t>Nacional</a:t>
          </a:r>
        </a:p>
      </dsp:txBody>
      <dsp:txXfrm>
        <a:off x="5121524" y="1149523"/>
        <a:ext cx="7350738" cy="547934"/>
      </dsp:txXfrm>
    </dsp:sp>
    <dsp:sp modelId="{E1C7327E-7079-4410-BFA5-7E19C3911662}">
      <dsp:nvSpPr>
        <dsp:cNvPr id="0" name=""/>
        <dsp:cNvSpPr/>
      </dsp:nvSpPr>
      <dsp:spPr>
        <a:xfrm>
          <a:off x="5104477" y="1806189"/>
          <a:ext cx="2394563" cy="960747"/>
        </a:xfrm>
        <a:prstGeom prst="roundRect">
          <a:avLst>
            <a:gd name="adj" fmla="val 10000"/>
          </a:avLst>
        </a:prstGeom>
        <a:solidFill>
          <a:srgbClr val="E27E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Constitución Política de los Estados Unidos Mexicanos (CPEUM)</a:t>
          </a:r>
        </a:p>
      </dsp:txBody>
      <dsp:txXfrm>
        <a:off x="5132616" y="1834328"/>
        <a:ext cx="2338285" cy="904469"/>
      </dsp:txXfrm>
    </dsp:sp>
    <dsp:sp modelId="{9F2B91CF-00DE-4025-9C49-01B3C408BC44}">
      <dsp:nvSpPr>
        <dsp:cNvPr id="0" name=""/>
        <dsp:cNvSpPr/>
      </dsp:nvSpPr>
      <dsp:spPr>
        <a:xfrm>
          <a:off x="7599612" y="1806189"/>
          <a:ext cx="2394563" cy="960747"/>
        </a:xfrm>
        <a:prstGeom prst="roundRect">
          <a:avLst>
            <a:gd name="adj" fmla="val 10000"/>
          </a:avLst>
        </a:prstGeom>
        <a:solidFill>
          <a:srgbClr val="EDB1C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Ley General de Desarrollo Social </a:t>
          </a:r>
        </a:p>
      </dsp:txBody>
      <dsp:txXfrm>
        <a:off x="7627751" y="1834328"/>
        <a:ext cx="2338285" cy="904469"/>
      </dsp:txXfrm>
    </dsp:sp>
    <dsp:sp modelId="{8A4A48EA-E2B7-4FDE-B545-81F5731BEB9E}">
      <dsp:nvSpPr>
        <dsp:cNvPr id="0" name=""/>
        <dsp:cNvSpPr/>
      </dsp:nvSpPr>
      <dsp:spPr>
        <a:xfrm>
          <a:off x="10094746" y="1794778"/>
          <a:ext cx="2394563" cy="960747"/>
        </a:xfrm>
        <a:prstGeom prst="roundRect">
          <a:avLst>
            <a:gd name="adj" fmla="val 10000"/>
          </a:avLst>
        </a:prstGeom>
        <a:solidFill>
          <a:srgbClr val="F5D3E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Ley General de Salud</a:t>
          </a:r>
        </a:p>
      </dsp:txBody>
      <dsp:txXfrm>
        <a:off x="10122885" y="1822917"/>
        <a:ext cx="2338285" cy="9044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83280-757C-4A0B-9F30-BC1C7980042E}">
      <dsp:nvSpPr>
        <dsp:cNvPr id="0" name=""/>
        <dsp:cNvSpPr/>
      </dsp:nvSpPr>
      <dsp:spPr>
        <a:xfrm>
          <a:off x="0" y="0"/>
          <a:ext cx="1202533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98BE9-AE8D-463E-B909-D58B1FC96FB3}">
      <dsp:nvSpPr>
        <dsp:cNvPr id="0" name=""/>
        <dsp:cNvSpPr/>
      </dsp:nvSpPr>
      <dsp:spPr>
        <a:xfrm>
          <a:off x="0" y="0"/>
          <a:ext cx="3397636" cy="3898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el derecho al disfrute del nivel más alto de salud física, mental y social  </a:t>
          </a:r>
          <a:r>
            <a:rPr lang="es-MX" sz="30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(PIDESC, 1966).</a:t>
          </a:r>
          <a:endParaRPr lang="es-MX" sz="3000" b="0" kern="1200" dirty="0"/>
        </a:p>
      </dsp:txBody>
      <dsp:txXfrm>
        <a:off x="0" y="0"/>
        <a:ext cx="3397636" cy="3898067"/>
      </dsp:txXfrm>
    </dsp:sp>
    <dsp:sp modelId="{E6B2AAAD-EFA7-4A40-9F9D-434A6D78B1DD}">
      <dsp:nvSpPr>
        <dsp:cNvPr id="0" name=""/>
        <dsp:cNvSpPr/>
      </dsp:nvSpPr>
      <dsp:spPr>
        <a:xfrm>
          <a:off x="3559168" y="36544"/>
          <a:ext cx="8453494" cy="583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No debe entenderse como un derecho a estar sano.</a:t>
          </a:r>
        </a:p>
      </dsp:txBody>
      <dsp:txXfrm>
        <a:off x="3559168" y="36544"/>
        <a:ext cx="8453494" cy="583350"/>
      </dsp:txXfrm>
    </dsp:sp>
    <dsp:sp modelId="{796522CE-2A8B-4CE5-B111-34C622F1007B}">
      <dsp:nvSpPr>
        <dsp:cNvPr id="0" name=""/>
        <dsp:cNvSpPr/>
      </dsp:nvSpPr>
      <dsp:spPr>
        <a:xfrm>
          <a:off x="3397636" y="619894"/>
          <a:ext cx="86150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6F468C-F44D-4B45-8EC0-6D707C03B642}">
      <dsp:nvSpPr>
        <dsp:cNvPr id="0" name=""/>
        <dsp:cNvSpPr/>
      </dsp:nvSpPr>
      <dsp:spPr>
        <a:xfrm>
          <a:off x="3559168" y="656439"/>
          <a:ext cx="8453494" cy="550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Es un derecho que entraña libertades y otros derechos.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559168" y="656439"/>
        <a:ext cx="8453494" cy="550869"/>
      </dsp:txXfrm>
    </dsp:sp>
    <dsp:sp modelId="{0677CE83-2A00-42CB-96E0-6AE52BE3A97B}">
      <dsp:nvSpPr>
        <dsp:cNvPr id="0" name=""/>
        <dsp:cNvSpPr/>
      </dsp:nvSpPr>
      <dsp:spPr>
        <a:xfrm>
          <a:off x="3397636" y="1207309"/>
          <a:ext cx="86150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A4450-021E-4BFC-B022-5D51D7581195}">
      <dsp:nvSpPr>
        <dsp:cNvPr id="0" name=""/>
        <dsp:cNvSpPr/>
      </dsp:nvSpPr>
      <dsp:spPr>
        <a:xfrm>
          <a:off x="3559168" y="1243853"/>
          <a:ext cx="8453494" cy="867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Tiene en cuenta las </a:t>
          </a:r>
          <a:r>
            <a:rPr lang="es-MX" sz="18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condiciones biológicas y socioeconómicas </a:t>
          </a: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 la persona; es un derecho inclusivo que </a:t>
          </a: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considera la atención a la salud </a:t>
          </a: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y los </a:t>
          </a: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principales factores determinantes de la salud.</a:t>
          </a:r>
        </a:p>
      </dsp:txBody>
      <dsp:txXfrm>
        <a:off x="3559168" y="1243853"/>
        <a:ext cx="8453494" cy="867534"/>
      </dsp:txXfrm>
    </dsp:sp>
    <dsp:sp modelId="{F1335723-BFB2-4DC0-8B16-73B485209B98}">
      <dsp:nvSpPr>
        <dsp:cNvPr id="0" name=""/>
        <dsp:cNvSpPr/>
      </dsp:nvSpPr>
      <dsp:spPr>
        <a:xfrm>
          <a:off x="3397636" y="2111387"/>
          <a:ext cx="86150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9886F5-7D7D-47B9-82EA-E1B9DD0AF6CE}">
      <dsp:nvSpPr>
        <dsp:cNvPr id="0" name=""/>
        <dsp:cNvSpPr/>
      </dsp:nvSpPr>
      <dsp:spPr>
        <a:xfrm>
          <a:off x="3559168" y="2147932"/>
          <a:ext cx="8453494" cy="942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4. Debe entenderse </a:t>
          </a: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como un derecho al disfrute de una gama de facilidades, bienes, servicios y condiciones necesarias para alcanzar el más alto nivel posible de salud.</a:t>
          </a:r>
        </a:p>
      </dsp:txBody>
      <dsp:txXfrm>
        <a:off x="3559168" y="2147932"/>
        <a:ext cx="8453494" cy="942779"/>
      </dsp:txXfrm>
    </dsp:sp>
    <dsp:sp modelId="{35FDA1C8-D46E-49C2-89C8-0AFDA2FDE81A}">
      <dsp:nvSpPr>
        <dsp:cNvPr id="0" name=""/>
        <dsp:cNvSpPr/>
      </dsp:nvSpPr>
      <dsp:spPr>
        <a:xfrm>
          <a:off x="3397636" y="3090711"/>
          <a:ext cx="86150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4EB58-553B-4271-8E6C-CDB544AD0BAB}">
      <dsp:nvSpPr>
        <dsp:cNvPr id="0" name=""/>
        <dsp:cNvSpPr/>
      </dsp:nvSpPr>
      <dsp:spPr>
        <a:xfrm>
          <a:off x="3559168" y="3127255"/>
          <a:ext cx="8453494" cy="730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5. Establece como elementos necesarios la </a:t>
          </a:r>
          <a:r>
            <a:rPr lang="es-MX" sz="18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accesibilidad, disponibilidad, calidad y aceptabilidad.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3559168" y="3127255"/>
        <a:ext cx="8453494" cy="730887"/>
      </dsp:txXfrm>
    </dsp:sp>
    <dsp:sp modelId="{1B841417-7018-4F34-9AC6-3DB3931C9B66}">
      <dsp:nvSpPr>
        <dsp:cNvPr id="0" name=""/>
        <dsp:cNvSpPr/>
      </dsp:nvSpPr>
      <dsp:spPr>
        <a:xfrm>
          <a:off x="3397636" y="3858143"/>
          <a:ext cx="861502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FD36C-B50E-456C-9B6C-70C45A2D009A}">
      <dsp:nvSpPr>
        <dsp:cNvPr id="0" name=""/>
        <dsp:cNvSpPr/>
      </dsp:nvSpPr>
      <dsp:spPr>
        <a:xfrm>
          <a:off x="819" y="0"/>
          <a:ext cx="2086895" cy="727210"/>
        </a:xfrm>
        <a:prstGeom prst="roundRect">
          <a:avLst>
            <a:gd name="adj" fmla="val 5000"/>
          </a:avLst>
        </a:prstGeom>
        <a:solidFill>
          <a:srgbClr val="C32D7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2003</a:t>
          </a:r>
        </a:p>
      </dsp:txBody>
      <dsp:txXfrm rot="16200000">
        <a:off x="-88647" y="89466"/>
        <a:ext cx="596312" cy="417379"/>
      </dsp:txXfrm>
    </dsp:sp>
    <dsp:sp modelId="{BC189CC2-01A2-483D-81B9-829A06FF80D6}">
      <dsp:nvSpPr>
        <dsp:cNvPr id="0" name=""/>
        <dsp:cNvSpPr/>
      </dsp:nvSpPr>
      <dsp:spPr>
        <a:xfrm>
          <a:off x="418198" y="0"/>
          <a:ext cx="1554737" cy="72721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ctr" defTabSz="8001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latin typeface="Arial" panose="020B0604020202020204" pitchFamily="34" charset="0"/>
              <a:cs typeface="Arial" panose="020B0604020202020204" pitchFamily="34" charset="0"/>
            </a:rPr>
            <a:t>73, 446</a:t>
          </a:r>
        </a:p>
      </dsp:txBody>
      <dsp:txXfrm>
        <a:off x="418198" y="0"/>
        <a:ext cx="1554737" cy="727210"/>
      </dsp:txXfrm>
    </dsp:sp>
    <dsp:sp modelId="{AFAD3BD1-57B4-4606-85BF-C555C6730871}">
      <dsp:nvSpPr>
        <dsp:cNvPr id="0" name=""/>
        <dsp:cNvSpPr/>
      </dsp:nvSpPr>
      <dsp:spPr>
        <a:xfrm>
          <a:off x="2160756" y="0"/>
          <a:ext cx="2086895" cy="727210"/>
        </a:xfrm>
        <a:prstGeom prst="roundRect">
          <a:avLst>
            <a:gd name="adj" fmla="val 5000"/>
          </a:avLst>
        </a:prstGeom>
        <a:solidFill>
          <a:srgbClr val="C32D7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80010" bIns="0" numCol="1" spcCol="1270" anchor="t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>
              <a:latin typeface="Arial" panose="020B0604020202020204" pitchFamily="34" charset="0"/>
              <a:cs typeface="Arial" panose="020B0604020202020204" pitchFamily="34" charset="0"/>
            </a:rPr>
            <a:t>2013</a:t>
          </a:r>
        </a:p>
      </dsp:txBody>
      <dsp:txXfrm rot="16200000">
        <a:off x="2071290" y="89466"/>
        <a:ext cx="596312" cy="417379"/>
      </dsp:txXfrm>
    </dsp:sp>
    <dsp:sp modelId="{B99868AA-E2DA-4A64-B668-70E0B656FF0D}">
      <dsp:nvSpPr>
        <dsp:cNvPr id="0" name=""/>
        <dsp:cNvSpPr/>
      </dsp:nvSpPr>
      <dsp:spPr>
        <a:xfrm rot="5400000">
          <a:off x="2117748" y="466984"/>
          <a:ext cx="106885" cy="31303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069BD-8EC4-4A93-AD5E-470F1025CCD7}">
      <dsp:nvSpPr>
        <dsp:cNvPr id="0" name=""/>
        <dsp:cNvSpPr/>
      </dsp:nvSpPr>
      <dsp:spPr>
        <a:xfrm>
          <a:off x="2578135" y="0"/>
          <a:ext cx="1554737" cy="72721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ctr" defTabSz="8001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latin typeface="Arial" panose="020B0604020202020204" pitchFamily="34" charset="0"/>
              <a:cs typeface="Arial" panose="020B0604020202020204" pitchFamily="34" charset="0"/>
            </a:rPr>
            <a:t>87, 509</a:t>
          </a:r>
        </a:p>
      </dsp:txBody>
      <dsp:txXfrm>
        <a:off x="2578135" y="0"/>
        <a:ext cx="1554737" cy="7272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FD36C-B50E-456C-9B6C-70C45A2D009A}">
      <dsp:nvSpPr>
        <dsp:cNvPr id="0" name=""/>
        <dsp:cNvSpPr/>
      </dsp:nvSpPr>
      <dsp:spPr>
        <a:xfrm>
          <a:off x="819" y="0"/>
          <a:ext cx="2086895" cy="727211"/>
        </a:xfrm>
        <a:prstGeom prst="roundRect">
          <a:avLst>
            <a:gd name="adj" fmla="val 5000"/>
          </a:avLst>
        </a:prstGeom>
        <a:solidFill>
          <a:srgbClr val="7EC6C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latin typeface="Arial" panose="020B0604020202020204" pitchFamily="34" charset="0"/>
              <a:cs typeface="Arial" panose="020B0604020202020204" pitchFamily="34" charset="0"/>
            </a:rPr>
            <a:t>2003</a:t>
          </a:r>
        </a:p>
      </dsp:txBody>
      <dsp:txXfrm rot="16200000">
        <a:off x="-88647" y="89466"/>
        <a:ext cx="596313" cy="417379"/>
      </dsp:txXfrm>
    </dsp:sp>
    <dsp:sp modelId="{BC189CC2-01A2-483D-81B9-829A06FF80D6}">
      <dsp:nvSpPr>
        <dsp:cNvPr id="0" name=""/>
        <dsp:cNvSpPr/>
      </dsp:nvSpPr>
      <dsp:spPr>
        <a:xfrm>
          <a:off x="418198" y="0"/>
          <a:ext cx="1554737" cy="7272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marL="0" lvl="0" indent="0" algn="ctr" defTabSz="75565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b="1" kern="1200" dirty="0">
              <a:latin typeface="Arial" panose="020B0604020202020204" pitchFamily="34" charset="0"/>
              <a:cs typeface="Arial" panose="020B0604020202020204" pitchFamily="34" charset="0"/>
            </a:rPr>
            <a:t>40, 140</a:t>
          </a:r>
        </a:p>
      </dsp:txBody>
      <dsp:txXfrm>
        <a:off x="418198" y="0"/>
        <a:ext cx="1554737" cy="727211"/>
      </dsp:txXfrm>
    </dsp:sp>
    <dsp:sp modelId="{AFAD3BD1-57B4-4606-85BF-C555C6730871}">
      <dsp:nvSpPr>
        <dsp:cNvPr id="0" name=""/>
        <dsp:cNvSpPr/>
      </dsp:nvSpPr>
      <dsp:spPr>
        <a:xfrm>
          <a:off x="2160756" y="0"/>
          <a:ext cx="2086895" cy="727211"/>
        </a:xfrm>
        <a:prstGeom prst="roundRect">
          <a:avLst>
            <a:gd name="adj" fmla="val 5000"/>
          </a:avLst>
        </a:prstGeom>
        <a:solidFill>
          <a:srgbClr val="7EC6C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latin typeface="Arial" panose="020B0604020202020204" pitchFamily="34" charset="0"/>
              <a:cs typeface="Arial" panose="020B0604020202020204" pitchFamily="34" charset="0"/>
            </a:rPr>
            <a:t>2013</a:t>
          </a:r>
        </a:p>
      </dsp:txBody>
      <dsp:txXfrm rot="16200000">
        <a:off x="2071289" y="89466"/>
        <a:ext cx="596313" cy="417379"/>
      </dsp:txXfrm>
    </dsp:sp>
    <dsp:sp modelId="{B99868AA-E2DA-4A64-B668-70E0B656FF0D}">
      <dsp:nvSpPr>
        <dsp:cNvPr id="0" name=""/>
        <dsp:cNvSpPr/>
      </dsp:nvSpPr>
      <dsp:spPr>
        <a:xfrm rot="5400000">
          <a:off x="2117748" y="466984"/>
          <a:ext cx="106885" cy="31303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069BD-8EC4-4A93-AD5E-470F1025CCD7}">
      <dsp:nvSpPr>
        <dsp:cNvPr id="0" name=""/>
        <dsp:cNvSpPr/>
      </dsp:nvSpPr>
      <dsp:spPr>
        <a:xfrm>
          <a:off x="2578135" y="0"/>
          <a:ext cx="1554737" cy="7272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marL="0" lvl="0" indent="0" algn="ctr" defTabSz="75565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b="1" kern="1200" dirty="0">
              <a:latin typeface="Arial" panose="020B0604020202020204" pitchFamily="34" charset="0"/>
              <a:cs typeface="Arial" panose="020B0604020202020204" pitchFamily="34" charset="0"/>
            </a:rPr>
            <a:t>44, 391</a:t>
          </a:r>
        </a:p>
      </dsp:txBody>
      <dsp:txXfrm>
        <a:off x="2578135" y="0"/>
        <a:ext cx="1554737" cy="727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0.05288</cdr:x>
      <cdr:y>0.48196</cdr:y>
    </cdr:from>
    <cdr:to>
      <cdr:x>0.09032</cdr:x>
      <cdr:y>0.83078</cdr:y>
    </cdr:to>
    <cdr:sp macro="" textlink="">
      <cdr:nvSpPr>
        <cdr:cNvPr id="3" name="Rectángulo: esquinas redondeadas 2">
          <a:extLst xmlns:a="http://schemas.openxmlformats.org/drawingml/2006/main">
            <a:ext uri="{FF2B5EF4-FFF2-40B4-BE49-F238E27FC236}">
              <a16:creationId xmlns:a16="http://schemas.microsoft.com/office/drawing/2014/main" id="{7D9A7097-CC2B-4BF7-8508-D34E1AF71FBD}"/>
            </a:ext>
          </a:extLst>
        </cdr:cNvPr>
        <cdr:cNvSpPr/>
      </cdr:nvSpPr>
      <cdr:spPr>
        <a:xfrm xmlns:a="http://schemas.openxmlformats.org/drawingml/2006/main">
          <a:off x="544526" y="2256025"/>
          <a:ext cx="385525" cy="1632805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22225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MX"/>
        </a:p>
      </cdr:txBody>
    </cdr:sp>
  </cdr:relSizeAnchor>
  <cdr:relSizeAnchor xmlns:cdr="http://schemas.openxmlformats.org/drawingml/2006/chartDrawing">
    <cdr:from>
      <cdr:x>0.94406</cdr:x>
      <cdr:y>0.12878</cdr:y>
    </cdr:from>
    <cdr:to>
      <cdr:x>0.98149</cdr:x>
      <cdr:y>0.96522</cdr:y>
    </cdr:to>
    <cdr:sp macro="" textlink="">
      <cdr:nvSpPr>
        <cdr:cNvPr id="4" name="Rectángulo: esquinas redondeadas 3">
          <a:extLst xmlns:a="http://schemas.openxmlformats.org/drawingml/2006/main">
            <a:ext uri="{FF2B5EF4-FFF2-40B4-BE49-F238E27FC236}">
              <a16:creationId xmlns:a16="http://schemas.microsoft.com/office/drawing/2014/main" id="{62B86208-0DDE-4F35-AED9-8BD1EF46F185}"/>
            </a:ext>
          </a:extLst>
        </cdr:cNvPr>
        <cdr:cNvSpPr/>
      </cdr:nvSpPr>
      <cdr:spPr>
        <a:xfrm xmlns:a="http://schemas.openxmlformats.org/drawingml/2006/main">
          <a:off x="9721080" y="602809"/>
          <a:ext cx="385422" cy="3915308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22225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MX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B62A9AC0-922F-485B-9EEC-3094E6390F8C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9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9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7C7A79FF-FFC6-4081-BA25-D5F77ECE2F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509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34721" y="4415790"/>
            <a:ext cx="514096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es-MX" altLang="es-MX" noProof="0">
                <a:sym typeface="Helvetica Neue" charset="0"/>
              </a:rPr>
              <a:t>Second level</a:t>
            </a:r>
          </a:p>
          <a:p>
            <a:pPr lvl="2"/>
            <a:r>
              <a:rPr lang="es-MX" altLang="es-MX" noProof="0">
                <a:sym typeface="Helvetica Neue" charset="0"/>
              </a:rPr>
              <a:t>Third level</a:t>
            </a:r>
          </a:p>
          <a:p>
            <a:pPr lvl="3"/>
            <a:r>
              <a:rPr lang="es-MX" altLang="es-MX" noProof="0">
                <a:sym typeface="Helvetica Neue" charset="0"/>
              </a:rPr>
              <a:t>Fourth level</a:t>
            </a:r>
          </a:p>
          <a:p>
            <a:pPr lvl="4"/>
            <a:r>
              <a:rPr lang="es-MX" altLang="es-MX" noProof="0">
                <a:sym typeface="Helvetica Neue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04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3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807238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905411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s-MX" baseline="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514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1432174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9925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1912233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332572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6898978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04070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4005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3" name="Marcador de notas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125960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71" name="Marcador de notas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1445068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5230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1475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037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0279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baseline="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24447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967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imagen de diapositiva 1">
            <a:extLst>
              <a:ext uri="{FF2B5EF4-FFF2-40B4-BE49-F238E27FC236}">
                <a16:creationId xmlns:a16="http://schemas.microsoft.com/office/drawing/2014/main" id="{21FCF41D-5155-4B18-BE52-24F7985EF6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Marcador de notas 2">
            <a:extLst>
              <a:ext uri="{FF2B5EF4-FFF2-40B4-BE49-F238E27FC236}">
                <a16:creationId xmlns:a16="http://schemas.microsoft.com/office/drawing/2014/main" id="{D383A4BA-9B47-4C20-AC30-3B698B0B0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68989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67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6984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3064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694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682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67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596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873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077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252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064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808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531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5884A-AC1C-41C6-A91C-2CA39DCC6665}" type="datetimeFigureOut">
              <a:rPr lang="es-MX" smtClean="0"/>
              <a:t>11/02/2019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33643-E7B1-4CCD-92C3-70939184505B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4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b.mx/salud/acciones-y-programas/direccion-general-de-evaluacion-del-desempeno?idiom=es-MX" TargetMode="External"/><Relationship Id="rId3" Type="http://schemas.openxmlformats.org/officeDocument/2006/relationships/hyperlink" Target="https://www.health.gov.il/PublicationsFiles/HealthataGlance2017.pdf" TargetMode="External"/><Relationship Id="rId7" Type="http://schemas.openxmlformats.org/officeDocument/2006/relationships/hyperlink" Target="https://www.gob.mx/salud/prensa/avanza-el-uso-de-la-telesalud-o-telemedicina-en-mexico" TargetMode="External"/><Relationship Id="rId12" Type="http://schemas.openxmlformats.org/officeDocument/2006/relationships/hyperlink" Target="https://www.gob.mx/salud/acciones-y-programas/menu-salud-en-numeros?state=published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gis.salud.gob.mx/contenidos/sinais/e_rmateriales_gobmx.html" TargetMode="External"/><Relationship Id="rId11" Type="http://schemas.openxmlformats.org/officeDocument/2006/relationships/hyperlink" Target="https://www.gob.mx/cms/uploads/attachment/file/324555/Cifras_de_cierre_Anexo_7_e_IG_2017_para_plataforma_DGPLADES__1_.pdf" TargetMode="External"/><Relationship Id="rId5" Type="http://schemas.openxmlformats.org/officeDocument/2006/relationships/hyperlink" Target="http://www.objetivosdedesarrollodelmilenio.org.mx/Doctos/InfMex2015.pdf" TargetMode="External"/><Relationship Id="rId10" Type="http://schemas.openxmlformats.org/officeDocument/2006/relationships/hyperlink" Target="http://www.dgis.salud.gob.mx/contenidos/sinais/estadisticas.html" TargetMode="External"/><Relationship Id="rId4" Type="http://schemas.openxmlformats.org/officeDocument/2006/relationships/hyperlink" Target="http://dx.doi.org/10.1787/data-00349-en" TargetMode="External"/><Relationship Id="rId9" Type="http://schemas.openxmlformats.org/officeDocument/2006/relationships/hyperlink" Target="https://www.gob.mx/salud/documentos/indicadores-de-resultado-de-los-sistemas-de-salud?state=publish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chart" Target="../charts/chart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pasted-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2"/>
          <p:cNvSpPr>
            <a:spLocks noGrp="1"/>
          </p:cNvSpPr>
          <p:nvPr>
            <p:ph type="ctrTitle"/>
          </p:nvPr>
        </p:nvSpPr>
        <p:spPr>
          <a:xfrm>
            <a:off x="1270000" y="3868738"/>
            <a:ext cx="10464800" cy="1252537"/>
          </a:xfrm>
        </p:spPr>
        <p:txBody>
          <a:bodyPr>
            <a:normAutofit fontScale="90000"/>
          </a:bodyPr>
          <a:lstStyle/>
          <a:p>
            <a:pPr eaLnBrk="1"/>
            <a:r>
              <a:rPr lang="es-MX" altLang="es-MX" sz="5000" dirty="0">
                <a:solidFill>
                  <a:srgbClr val="005F20"/>
                </a:solidFill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  <a:sym typeface="Arial Black" panose="020B0A04020102020204" pitchFamily="34" charset="0"/>
              </a:rPr>
              <a:t>Estudio Diagnóstico del Derecho a la Salud 2018</a:t>
            </a:r>
          </a:p>
        </p:txBody>
      </p:sp>
      <p:sp>
        <p:nvSpPr>
          <p:cNvPr id="3077" name="Rectangle 5"/>
          <p:cNvSpPr>
            <a:spLocks/>
          </p:cNvSpPr>
          <p:nvPr/>
        </p:nvSpPr>
        <p:spPr bwMode="auto">
          <a:xfrm>
            <a:off x="5364163" y="8950325"/>
            <a:ext cx="26304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 defTabSz="914400" eaLnBrk="1"/>
            <a:r>
              <a:rPr lang="es-MX" altLang="es-MX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www.coneval.org.mx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C4AC6B-1D3E-4C9B-BEF0-42A1275567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574544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A109A577-875A-4E64-A5A7-F457EC3C87CE}"/>
              </a:ext>
            </a:extLst>
          </p:cNvPr>
          <p:cNvSpPr>
            <a:spLocks/>
          </p:cNvSpPr>
          <p:nvPr/>
        </p:nvSpPr>
        <p:spPr bwMode="auto">
          <a:xfrm>
            <a:off x="264309" y="2382262"/>
            <a:ext cx="12397983" cy="1918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2016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México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ocupó el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primer lugar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el porcentaje de personas adultas con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sobrepeso y obesidad,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72.5 por ciento,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entre los países miembros de la OCDE (2017a).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Un tercio de la población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entre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5 y 11 años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2016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padecían sobrepeso y obesidad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(ENSANUT, 2016), lo que amenaza la salud, el desarrollo y finalmente la calidad y expectativa de vida de los niños y niñas que lo padecen.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a nivel nacional mientras que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2.8 por ciento de los niños menores de 5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años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presentaban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bajo peso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9.9 por ciento tenían sobrepeso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(ENSANUT, 2012). </a:t>
            </a:r>
            <a:endParaRPr lang="es-MX" altLang="es-MX" sz="18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7A1764-1D1B-4B95-8333-AE0BADA62DD6}"/>
              </a:ext>
            </a:extLst>
          </p:cNvPr>
          <p:cNvSpPr txBox="1"/>
          <p:nvPr/>
        </p:nvSpPr>
        <p:spPr>
          <a:xfrm>
            <a:off x="2996443" y="8499266"/>
            <a:ext cx="5829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OCDE (2017a) </a:t>
            </a:r>
          </a:p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Nota: Los datos cubren a las personas entre 20 y 79 años con diabetes diagnosticada tipo 1 o tipo 2.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B9854D0-B3F0-43B4-964A-59766B986FD3}"/>
              </a:ext>
            </a:extLst>
          </p:cNvPr>
          <p:cNvSpPr txBox="1"/>
          <p:nvPr/>
        </p:nvSpPr>
        <p:spPr>
          <a:xfrm>
            <a:off x="348924" y="4567435"/>
            <a:ext cx="2429297" cy="3416320"/>
          </a:xfrm>
          <a:prstGeom prst="rect">
            <a:avLst/>
          </a:prstGeom>
          <a:noFill/>
          <a:ln w="28575">
            <a:solidFill>
              <a:srgbClr val="7EC6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esperanza de vida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al nacimiento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aumentó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34 años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 1930 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75 años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 2016 (INEGI, s.f.), pero aún es una de las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más bajas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entre los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países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miembros de la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OCDE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la cual se ubica alrededor de los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80 años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(OCDE, 2017).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463CD35-3C8C-4D88-B537-26AB2724FAE5}"/>
              </a:ext>
            </a:extLst>
          </p:cNvPr>
          <p:cNvSpPr/>
          <p:nvPr/>
        </p:nvSpPr>
        <p:spPr>
          <a:xfrm>
            <a:off x="348924" y="1461045"/>
            <a:ext cx="5670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Calidad en relación con la efectividad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28A57B3-34EE-4B69-A367-C835501CE287}"/>
              </a:ext>
            </a:extLst>
          </p:cNvPr>
          <p:cNvSpPr>
            <a:spLocks/>
          </p:cNvSpPr>
          <p:nvPr/>
        </p:nvSpPr>
        <p:spPr bwMode="auto">
          <a:xfrm>
            <a:off x="348924" y="963207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8A4F337-5E6B-452F-9A89-445393ED0A77}"/>
              </a:ext>
            </a:extLst>
          </p:cNvPr>
          <p:cNvSpPr/>
          <p:nvPr/>
        </p:nvSpPr>
        <p:spPr>
          <a:xfrm>
            <a:off x="432048" y="1937804"/>
            <a:ext cx="65024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Aumento en el sobrepeso y obesidad:</a:t>
            </a:r>
          </a:p>
        </p:txBody>
      </p:sp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C363A138-921A-412C-ABB0-E6D291808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157546"/>
              </p:ext>
            </p:extLst>
          </p:nvPr>
        </p:nvGraphicFramePr>
        <p:xfrm>
          <a:off x="2996443" y="4516760"/>
          <a:ext cx="9478450" cy="3982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29210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A109A577-875A-4E64-A5A7-F457EC3C87CE}"/>
              </a:ext>
            </a:extLst>
          </p:cNvPr>
          <p:cNvSpPr>
            <a:spLocks/>
          </p:cNvSpPr>
          <p:nvPr/>
        </p:nvSpPr>
        <p:spPr bwMode="auto">
          <a:xfrm>
            <a:off x="362921" y="2410873"/>
            <a:ext cx="12397983" cy="122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OMS (2017b) estima que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diabetes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será a nivel mundial,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séptima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causa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en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2030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; en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México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es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segunda causa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(SS, 2018a).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tasa de mortalidad </a:t>
            </a: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 diabetes mellitus tipo II</a:t>
            </a: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, casi se ha 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duplicado</a:t>
            </a: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 en los últimos 15 años al pasar de 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47.2 a 86 muertes </a:t>
            </a: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por cada 100 mil habitantes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(SS, 2018c; CONAPO, 2018).</a:t>
            </a:r>
            <a:endParaRPr lang="es-MX" altLang="es-MX" sz="17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24B5AE8-0076-4226-90D2-AE4950E89824}"/>
              </a:ext>
            </a:extLst>
          </p:cNvPr>
          <p:cNvSpPr txBox="1"/>
          <p:nvPr/>
        </p:nvSpPr>
        <p:spPr>
          <a:xfrm>
            <a:off x="2612311" y="8293114"/>
            <a:ext cx="7598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Secretaría de Salud (2017a).</a:t>
            </a:r>
          </a:p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Nota: Incidencia por 100 mil habitantes mayores de 10 años.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463CD35-3C8C-4D88-B537-26AB2724FAE5}"/>
              </a:ext>
            </a:extLst>
          </p:cNvPr>
          <p:cNvSpPr/>
          <p:nvPr/>
        </p:nvSpPr>
        <p:spPr>
          <a:xfrm>
            <a:off x="348924" y="1461045"/>
            <a:ext cx="5670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Calidad en relación con la efectividad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28A57B3-34EE-4B69-A367-C835501CE287}"/>
              </a:ext>
            </a:extLst>
          </p:cNvPr>
          <p:cNvSpPr>
            <a:spLocks/>
          </p:cNvSpPr>
          <p:nvPr/>
        </p:nvSpPr>
        <p:spPr bwMode="auto">
          <a:xfrm>
            <a:off x="348924" y="963207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B4A019-A524-4A59-9EFA-C138EB177A1F}"/>
              </a:ext>
            </a:extLst>
          </p:cNvPr>
          <p:cNvSpPr/>
          <p:nvPr/>
        </p:nvSpPr>
        <p:spPr>
          <a:xfrm>
            <a:off x="341735" y="1948741"/>
            <a:ext cx="8518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Aumento en la incidencia de diabetes mellitus tipo II</a:t>
            </a:r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3B46862C-C4A1-4136-A5C3-01B3CA35A6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65058"/>
              </p:ext>
            </p:extLst>
          </p:nvPr>
        </p:nvGraphicFramePr>
        <p:xfrm>
          <a:off x="2613968" y="3984537"/>
          <a:ext cx="10018067" cy="4308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6DA090F9-D8A5-4EB4-9946-4301D4655A01}"/>
              </a:ext>
            </a:extLst>
          </p:cNvPr>
          <p:cNvSpPr/>
          <p:nvPr/>
        </p:nvSpPr>
        <p:spPr>
          <a:xfrm>
            <a:off x="348924" y="3980469"/>
            <a:ext cx="21210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Cuatro entidades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presentaron en 2016,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tasas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 de incidencia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diabetes mellitus tipo II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superiores a 500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por cada 100 mil habitantes</a:t>
            </a:r>
            <a:r>
              <a:rPr lang="es-MX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MX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DA0A729C-1229-4D90-AFC7-999B3024F590}"/>
              </a:ext>
            </a:extLst>
          </p:cNvPr>
          <p:cNvSpPr/>
          <p:nvPr/>
        </p:nvSpPr>
        <p:spPr>
          <a:xfrm>
            <a:off x="11398944" y="4128553"/>
            <a:ext cx="1133588" cy="2812539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/>
          </a:p>
        </p:txBody>
      </p:sp>
      <p:sp>
        <p:nvSpPr>
          <p:cNvPr id="18" name="Flecha: a la derecha 2">
            <a:extLst>
              <a:ext uri="{FF2B5EF4-FFF2-40B4-BE49-F238E27FC236}">
                <a16:creationId xmlns:a16="http://schemas.microsoft.com/office/drawing/2014/main" id="{273447DA-B1D7-44DB-AA4F-59FF2FB80A3F}"/>
              </a:ext>
            </a:extLst>
          </p:cNvPr>
          <p:cNvSpPr/>
          <p:nvPr/>
        </p:nvSpPr>
        <p:spPr>
          <a:xfrm>
            <a:off x="362921" y="6444616"/>
            <a:ext cx="2107031" cy="496313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9494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0463CD35-3C8C-4D88-B537-26AB2724FAE5}"/>
              </a:ext>
            </a:extLst>
          </p:cNvPr>
          <p:cNvSpPr/>
          <p:nvPr/>
        </p:nvSpPr>
        <p:spPr>
          <a:xfrm>
            <a:off x="348924" y="1461045"/>
            <a:ext cx="5670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Calidad en relación con la efectividad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44ABE677-7857-4C29-90D8-9FF36F48FC6E}"/>
              </a:ext>
            </a:extLst>
          </p:cNvPr>
          <p:cNvSpPr>
            <a:spLocks/>
          </p:cNvSpPr>
          <p:nvPr/>
        </p:nvSpPr>
        <p:spPr bwMode="auto">
          <a:xfrm>
            <a:off x="589545" y="2353806"/>
            <a:ext cx="11825710" cy="2811026"/>
          </a:xfrm>
          <a:prstGeom prst="rect">
            <a:avLst/>
          </a:prstGeom>
          <a:noFill/>
          <a:ln w="53975">
            <a:solidFill>
              <a:srgbClr val="7EC6C4"/>
            </a:solidFill>
            <a:prstDash val="sysDash"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2016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las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enfermedades isquémicas del corazón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y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diabetes mellitus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fueron las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principales causas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muerte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el país, seguido de los tumores malignos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(SS, 2018c). 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México reporta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mayor tasa de mortalidad 30 días después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un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evento cerebrovascular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entre los países de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OCDE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(2018b):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19.2 muertes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cada 100 hospitalizaciones en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2015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8.2 promedio OCDE)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(OCDE, 2018b).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tasa de mortalidad a los 30 días por infarto agudo al miocardio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también fue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más alta entre los países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OCDE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28.2 muertes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),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casi cuatro veces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el promedio de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7.5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cada 100 ingresos (OCDE, 2018b). 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D28A57B3-34EE-4B69-A367-C835501CE287}"/>
              </a:ext>
            </a:extLst>
          </p:cNvPr>
          <p:cNvSpPr>
            <a:spLocks/>
          </p:cNvSpPr>
          <p:nvPr/>
        </p:nvSpPr>
        <p:spPr bwMode="auto">
          <a:xfrm>
            <a:off x="348924" y="963207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85776" y="6529930"/>
            <a:ext cx="11233248" cy="1015663"/>
          </a:xfrm>
          <a:prstGeom prst="rect">
            <a:avLst/>
          </a:prstGeom>
          <a:noFill/>
          <a:ln w="28575">
            <a:prstDash val="lg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ctr">
              <a:spcAft>
                <a:spcPts val="600"/>
              </a:spcAft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El comportamiento observado en las tasas de mortalidad antes referidas, son señales de alerta que pueden indicar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deficiencias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tanto en el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tratamiento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proceso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atención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seguimiento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o incluso por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falta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total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atención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C51E13E2-5920-4870-9C49-1247E2293E99}"/>
              </a:ext>
            </a:extLst>
          </p:cNvPr>
          <p:cNvSpPr/>
          <p:nvPr/>
        </p:nvSpPr>
        <p:spPr>
          <a:xfrm>
            <a:off x="5800322" y="5310162"/>
            <a:ext cx="1404156" cy="1080120"/>
          </a:xfrm>
          <a:prstGeom prst="downArrow">
            <a:avLst/>
          </a:prstGeom>
          <a:solidFill>
            <a:srgbClr val="C32D77"/>
          </a:solidFill>
          <a:ln>
            <a:solidFill>
              <a:srgbClr val="C32D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707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id="{EC80B5A6-417D-4E13-9897-8AA99C34DEBD}"/>
              </a:ext>
            </a:extLst>
          </p:cNvPr>
          <p:cNvSpPr/>
          <p:nvPr/>
        </p:nvSpPr>
        <p:spPr>
          <a:xfrm>
            <a:off x="208832" y="1250657"/>
            <a:ext cx="8885856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Calidad en relación con la atención centrada en la persona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63B0BFEE-4EEA-4205-96B0-BB82C32DB9B8}"/>
              </a:ext>
            </a:extLst>
          </p:cNvPr>
          <p:cNvSpPr/>
          <p:nvPr/>
        </p:nvSpPr>
        <p:spPr>
          <a:xfrm>
            <a:off x="178937" y="864313"/>
            <a:ext cx="1944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sz="2400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948C8399-7BC2-4963-B4E2-699A580F0150}"/>
              </a:ext>
            </a:extLst>
          </p:cNvPr>
          <p:cNvSpPr>
            <a:spLocks/>
          </p:cNvSpPr>
          <p:nvPr/>
        </p:nvSpPr>
        <p:spPr bwMode="auto">
          <a:xfrm>
            <a:off x="381720" y="2201764"/>
            <a:ext cx="12295171" cy="96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2000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2014,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las consultas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control prenatal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incrementaron 20.4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ciento, al pasar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4.4 a 5.3 consultas.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El incremento es acorde a lo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requerido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en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NOM-007-SSA2-2016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que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establece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un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mínimo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 consultas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; sin embargo, recientemente la OMS amplió la recomendación a 8 consultas prenatales mínimas.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50B6460-2079-41F0-B97A-B14E61E9EB5D}"/>
              </a:ext>
            </a:extLst>
          </p:cNvPr>
          <p:cNvSpPr txBox="1"/>
          <p:nvPr/>
        </p:nvSpPr>
        <p:spPr>
          <a:xfrm>
            <a:off x="3265388" y="7551836"/>
            <a:ext cx="5829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Presidencia de la República (2016)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0949F4C-7C47-409E-9E12-50E160E1FFA5}"/>
              </a:ext>
            </a:extLst>
          </p:cNvPr>
          <p:cNvSpPr txBox="1"/>
          <p:nvPr/>
        </p:nvSpPr>
        <p:spPr>
          <a:xfrm>
            <a:off x="228551" y="3776926"/>
            <a:ext cx="2817627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s-MX" sz="17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meta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establecida para 2018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el Programa de Acción Específico: Planificación Familiar y Anticoncepción es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76.5 por ciento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usuarias activas de métodos anticonceptivos en edad fértil, hasta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2014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este indicador se encontraba en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72.3 por ciento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es-MX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6C10897-9286-4CFA-9144-17155EBE74BB}"/>
              </a:ext>
            </a:extLst>
          </p:cNvPr>
          <p:cNvSpPr/>
          <p:nvPr/>
        </p:nvSpPr>
        <p:spPr>
          <a:xfrm>
            <a:off x="228551" y="8057795"/>
            <a:ext cx="124483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No se reportan avances en la cobertura del esquema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vacunación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 niños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menores de un año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ya que de 2008 a 2014 pasó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90 a 88.9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por ciento (SS, 2016b).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D29DF2-8E12-4FFE-97CA-3B76FCAC0F7F}"/>
              </a:ext>
            </a:extLst>
          </p:cNvPr>
          <p:cNvSpPr/>
          <p:nvPr/>
        </p:nvSpPr>
        <p:spPr>
          <a:xfrm>
            <a:off x="242919" y="1780456"/>
            <a:ext cx="8518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Aumento de consultas de control prenatal</a:t>
            </a:r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47723BE-EF95-4139-9AF4-A97B969F9178}"/>
              </a:ext>
            </a:extLst>
          </p:cNvPr>
          <p:cNvSpPr/>
          <p:nvPr/>
        </p:nvSpPr>
        <p:spPr>
          <a:xfrm>
            <a:off x="228552" y="3292624"/>
            <a:ext cx="8518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Bajo uso de métodos anticonceptivos en mujeres en edad fértil</a:t>
            </a:r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F382AD7-5907-4640-A5FE-4BDCF1273EBA}"/>
              </a:ext>
            </a:extLst>
          </p:cNvPr>
          <p:cNvSpPr/>
          <p:nvPr/>
        </p:nvSpPr>
        <p:spPr>
          <a:xfrm>
            <a:off x="178227" y="7685112"/>
            <a:ext cx="10116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Cobertura de vacunación:</a:t>
            </a:r>
            <a:endParaRPr lang="es-MX" sz="1800" b="1" u="sng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D1AB19B5-DA78-48EA-BF40-440C65F50B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547779"/>
              </p:ext>
            </p:extLst>
          </p:nvPr>
        </p:nvGraphicFramePr>
        <p:xfrm>
          <a:off x="3334048" y="3665307"/>
          <a:ext cx="9145016" cy="3947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10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id="{63B0BFEE-4EEA-4205-96B0-BB82C32DB9B8}"/>
              </a:ext>
            </a:extLst>
          </p:cNvPr>
          <p:cNvSpPr/>
          <p:nvPr/>
        </p:nvSpPr>
        <p:spPr>
          <a:xfrm>
            <a:off x="185404" y="1022529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Brechas</a:t>
            </a:r>
            <a:endParaRPr lang="es-MX" sz="2400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1D725DCE-2509-4292-9508-6E3D86D77EFF}"/>
              </a:ext>
            </a:extLst>
          </p:cNvPr>
          <p:cNvSpPr>
            <a:spLocks/>
          </p:cNvSpPr>
          <p:nvPr/>
        </p:nvSpPr>
        <p:spPr bwMode="auto">
          <a:xfrm>
            <a:off x="373695" y="1996480"/>
            <a:ext cx="12321393" cy="687368"/>
          </a:xfrm>
          <a:prstGeom prst="rect">
            <a:avLst/>
          </a:prstGeom>
          <a:noFill/>
          <a:ln w="28575">
            <a:noFill/>
            <a:prstDash val="sysDash"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Existen avances en cuanto a la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reducción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la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mortalidad 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menores de cinco años: 41 a 15.1 muertes 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entre 1990 a 2015 (PR, 2016).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858FEC4-9A8B-4EA0-B92D-836918819D85}"/>
              </a:ext>
            </a:extLst>
          </p:cNvPr>
          <p:cNvSpPr txBox="1"/>
          <p:nvPr/>
        </p:nvSpPr>
        <p:spPr>
          <a:xfrm>
            <a:off x="379216" y="6927041"/>
            <a:ext cx="5829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Presidencia de la República (2016).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2DCF9-8050-4D3A-9027-72BF2645FC52}"/>
              </a:ext>
            </a:extLst>
          </p:cNvPr>
          <p:cNvSpPr/>
          <p:nvPr/>
        </p:nvSpPr>
        <p:spPr>
          <a:xfrm>
            <a:off x="185403" y="1526941"/>
            <a:ext cx="1178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 (diferencias regionales y grupos poblacionales)</a:t>
            </a:r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E4DAFBF3-136C-4A0D-94A5-71E30FC686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296160"/>
              </p:ext>
            </p:extLst>
          </p:nvPr>
        </p:nvGraphicFramePr>
        <p:xfrm>
          <a:off x="373695" y="2928647"/>
          <a:ext cx="12321393" cy="4324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C0607129-D1C9-47CD-AEF1-E3B824CBBA9F}"/>
              </a:ext>
            </a:extLst>
          </p:cNvPr>
          <p:cNvSpPr txBox="1"/>
          <p:nvPr/>
        </p:nvSpPr>
        <p:spPr>
          <a:xfrm>
            <a:off x="365016" y="7613104"/>
            <a:ext cx="1233007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900" dirty="0">
                <a:latin typeface="Arial" panose="020B0604020202020204" pitchFamily="34" charset="0"/>
                <a:cs typeface="Arial" panose="020B0604020202020204" pitchFamily="34" charset="0"/>
              </a:rPr>
              <a:t>Entre 2000 y 20015 se registró un descenso en este indicador en todas las entidades, y las que presentaron </a:t>
            </a:r>
            <a:r>
              <a:rPr lang="es-MX" sz="1900" b="1" dirty="0">
                <a:latin typeface="Arial" panose="020B0604020202020204" pitchFamily="34" charset="0"/>
                <a:cs typeface="Arial" panose="020B0604020202020204" pitchFamily="34" charset="0"/>
              </a:rPr>
              <a:t>menores tasas </a:t>
            </a:r>
            <a:r>
              <a:rPr lang="es-MX" sz="1900" dirty="0">
                <a:latin typeface="Arial" panose="020B0604020202020204" pitchFamily="34" charset="0"/>
                <a:cs typeface="Arial" panose="020B0604020202020204" pitchFamily="34" charset="0"/>
              </a:rPr>
              <a:t>en el último año fueron Aguascalientes (10.4), Nuevo León (11.1), Colima (11.7), Sinaloa (11.8), Nayarit (12.3) y Sonora (12.3) (PR, 2016).</a:t>
            </a:r>
          </a:p>
        </p:txBody>
      </p:sp>
    </p:spTree>
    <p:extLst>
      <p:ext uri="{BB962C8B-B14F-4D97-AF65-F5344CB8AC3E}">
        <p14:creationId xmlns:p14="http://schemas.microsoft.com/office/powerpoint/2010/main" val="64126655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id="{63B0BFEE-4EEA-4205-96B0-BB82C32DB9B8}"/>
              </a:ext>
            </a:extLst>
          </p:cNvPr>
          <p:cNvSpPr/>
          <p:nvPr/>
        </p:nvSpPr>
        <p:spPr>
          <a:xfrm>
            <a:off x="185404" y="1022529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Brechas</a:t>
            </a:r>
            <a:endParaRPr lang="es-MX" sz="2400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1D725DCE-2509-4292-9508-6E3D86D77EFF}"/>
              </a:ext>
            </a:extLst>
          </p:cNvPr>
          <p:cNvSpPr>
            <a:spLocks/>
          </p:cNvSpPr>
          <p:nvPr/>
        </p:nvSpPr>
        <p:spPr bwMode="auto">
          <a:xfrm>
            <a:off x="373695" y="2056775"/>
            <a:ext cx="12321393" cy="1379865"/>
          </a:xfrm>
          <a:prstGeom prst="rect">
            <a:avLst/>
          </a:prstGeom>
          <a:noFill/>
          <a:ln w="28575">
            <a:noFill/>
            <a:prstDash val="sysDash"/>
            <a:miter lim="4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tasa de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 infantil 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planteada como meta en los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ODM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para 2015 era de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10.8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9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muertes en menores de un año</a:t>
            </a:r>
            <a:r>
              <a:rPr lang="es-MX" altLang="es-MX" sz="19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por cada 1,000 nacidos vivos.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No se alcanzó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meta al quedar en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12.5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(promedio nacional); sin embargo se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registró reducción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todas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entidades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 el periodo de 2000 a 2015.</a:t>
            </a:r>
            <a:endParaRPr lang="es-MX" altLang="es-MX" sz="19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858FEC4-9A8B-4EA0-B92D-836918819D85}"/>
              </a:ext>
            </a:extLst>
          </p:cNvPr>
          <p:cNvSpPr txBox="1"/>
          <p:nvPr/>
        </p:nvSpPr>
        <p:spPr>
          <a:xfrm>
            <a:off x="516481" y="8158971"/>
            <a:ext cx="5829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Presidencia de la República (2016).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2DCF9-8050-4D3A-9027-72BF2645FC52}"/>
              </a:ext>
            </a:extLst>
          </p:cNvPr>
          <p:cNvSpPr/>
          <p:nvPr/>
        </p:nvSpPr>
        <p:spPr>
          <a:xfrm>
            <a:off x="185403" y="1526941"/>
            <a:ext cx="1178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 (diferencias regionales y grupos poblacionales)</a:t>
            </a:r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A3F19F2C-9D87-4B75-9DD3-942098EB71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836393"/>
              </p:ext>
            </p:extLst>
          </p:nvPr>
        </p:nvGraphicFramePr>
        <p:xfrm>
          <a:off x="570270" y="3597142"/>
          <a:ext cx="12149645" cy="446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694413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A109A577-875A-4E64-A5A7-F457EC3C87CE}"/>
              </a:ext>
            </a:extLst>
          </p:cNvPr>
          <p:cNvSpPr>
            <a:spLocks/>
          </p:cNvSpPr>
          <p:nvPr/>
        </p:nvSpPr>
        <p:spPr bwMode="auto">
          <a:xfrm>
            <a:off x="360873" y="1924472"/>
            <a:ext cx="12283053" cy="234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600"/>
              </a:spcAft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cuanto a la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razón de mortalidad materna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la meta planteada en los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ODM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para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2015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fue de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22.2 muertes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causas maternas por cada 100 mil nacidos vivos;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 se cumplió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 quedar en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34.6 muertes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en este mismo año.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Razones de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materna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superiores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 promedio nacional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2015:</a:t>
            </a:r>
          </a:p>
          <a:p>
            <a:pPr marL="457200" lvl="1" indent="0" algn="just">
              <a:spcAft>
                <a:spcPts val="600"/>
              </a:spcAft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Chiapas (68.5), Nayarit (66.9), Guerrero (49.5), Oaxaca (48.6), Campeche (46.5), Ciudad de México (44.3), Chihuahua (43.1), Tabasco (41.7) y Morelos (36.6).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Razones de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materna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más bajas a nivel nacional y por debajo de la meta programada en </a:t>
            </a:r>
            <a:r>
              <a:rPr lang="es-MX" altLang="es-MX" sz="1800" b="1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ODM</a:t>
            </a: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endParaRPr lang="es-MX" altLang="es-MX" sz="18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444500" indent="0" algn="just">
              <a:spcAft>
                <a:spcPts val="600"/>
              </a:spcAft>
            </a:pP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Querétaro (14.9), Tlaxcala (20.1), Quintana Roo (20.7) y Sinaloa (22.1).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E61FDB7-6126-4C19-ACAA-5975379CF94E}"/>
              </a:ext>
            </a:extLst>
          </p:cNvPr>
          <p:cNvSpPr/>
          <p:nvPr/>
        </p:nvSpPr>
        <p:spPr>
          <a:xfrm>
            <a:off x="237704" y="1492424"/>
            <a:ext cx="11789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Mortalidad materna (diferencias regionales):</a:t>
            </a:r>
            <a:endParaRPr lang="es-MX" sz="1800" b="1" u="sng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3B0BFEE-4EEA-4205-96B0-BB82C32DB9B8}"/>
              </a:ext>
            </a:extLst>
          </p:cNvPr>
          <p:cNvSpPr/>
          <p:nvPr/>
        </p:nvSpPr>
        <p:spPr>
          <a:xfrm>
            <a:off x="185404" y="1030759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Brechas</a:t>
            </a:r>
            <a:endParaRPr lang="es-MX" sz="2400" dirty="0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B705F292-16CD-424E-8446-42B659F981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72982"/>
              </p:ext>
            </p:extLst>
          </p:nvPr>
        </p:nvGraphicFramePr>
        <p:xfrm>
          <a:off x="134619" y="4512744"/>
          <a:ext cx="12735562" cy="411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B0B5A467-BC26-4E69-ABD9-D498D21A195F}"/>
              </a:ext>
            </a:extLst>
          </p:cNvPr>
          <p:cNvSpPr txBox="1"/>
          <p:nvPr/>
        </p:nvSpPr>
        <p:spPr>
          <a:xfrm>
            <a:off x="237704" y="8591019"/>
            <a:ext cx="5829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Presidencia de la República (2016). </a:t>
            </a:r>
          </a:p>
        </p:txBody>
      </p:sp>
    </p:spTree>
    <p:extLst>
      <p:ext uri="{BB962C8B-B14F-4D97-AF65-F5344CB8AC3E}">
        <p14:creationId xmlns:p14="http://schemas.microsoft.com/office/powerpoint/2010/main" val="406957224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>
            <a:extLst>
              <a:ext uri="{FF2B5EF4-FFF2-40B4-BE49-F238E27FC236}">
                <a16:creationId xmlns:a16="http://schemas.microsoft.com/office/drawing/2014/main" id="{0711D5AC-08C7-415A-918B-A74405E73733}"/>
              </a:ext>
            </a:extLst>
          </p:cNvPr>
          <p:cNvSpPr/>
          <p:nvPr/>
        </p:nvSpPr>
        <p:spPr>
          <a:xfrm>
            <a:off x="2288253" y="3613648"/>
            <a:ext cx="86769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Prevalencia de sobrepeso y obesidad en adultos, por sexo 2016 (porcentaje)</a:t>
            </a:r>
            <a:endParaRPr lang="es-MX" sz="1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24B5AE8-0076-4226-90D2-AE4950E89824}"/>
              </a:ext>
            </a:extLst>
          </p:cNvPr>
          <p:cNvSpPr txBox="1"/>
          <p:nvPr/>
        </p:nvSpPr>
        <p:spPr>
          <a:xfrm>
            <a:off x="2157714" y="6574795"/>
            <a:ext cx="50062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ENSANUT (2016).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5BFDE40-F45D-4533-BCF9-9D0B98460A94}"/>
              </a:ext>
            </a:extLst>
          </p:cNvPr>
          <p:cNvSpPr txBox="1"/>
          <p:nvPr/>
        </p:nvSpPr>
        <p:spPr>
          <a:xfrm>
            <a:off x="308699" y="2235356"/>
            <a:ext cx="12386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En 2016, fue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mayor en las mujeres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(75.6 por ciento) que en los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hombres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(69.4 por ciento).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Coloca a las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mujeres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 un mayor estado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vulnerabilidad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enfermedades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como diabetes, enfermedades cardiovasculares y diversos tipos de cáncer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respecto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de los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hombres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(ENSANUT, 2016).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7A68DE6-3F00-402E-990D-08DA4887F98C}"/>
              </a:ext>
            </a:extLst>
          </p:cNvPr>
          <p:cNvSpPr/>
          <p:nvPr/>
        </p:nvSpPr>
        <p:spPr>
          <a:xfrm>
            <a:off x="237704" y="1780456"/>
            <a:ext cx="6926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Prevalencia de sobrepeso y obesidad (diferencia por sexo)</a:t>
            </a:r>
            <a:r>
              <a:rPr lang="es-MX" altLang="es-MX" sz="18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endParaRPr lang="es-MX" sz="1800" b="1" u="sng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3B0BFEE-4EEA-4205-96B0-BB82C32DB9B8}"/>
              </a:ext>
            </a:extLst>
          </p:cNvPr>
          <p:cNvSpPr/>
          <p:nvPr/>
        </p:nvSpPr>
        <p:spPr>
          <a:xfrm>
            <a:off x="185404" y="1030759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Brechas</a:t>
            </a:r>
            <a:endParaRPr lang="es-MX" sz="24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280388"/>
              </p:ext>
            </p:extLst>
          </p:nvPr>
        </p:nvGraphicFramePr>
        <p:xfrm>
          <a:off x="2180241" y="3986761"/>
          <a:ext cx="9152560" cy="2588034"/>
        </p:xfrm>
        <a:graphic>
          <a:graphicData uri="http://schemas.openxmlformats.org/drawingml/2006/table">
            <a:tbl>
              <a:tblPr firstRow="1" firstCol="1" bandRow="1"/>
              <a:tblGrid>
                <a:gridCol w="147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7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6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3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1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085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Grupo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Sobrepeso 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IC95% Sobre-peso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Obesidad 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 95% Obesidad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Sobrepeso y obesidad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IC 95% Sobre-peso y obesidad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6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8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Hombres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41.7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27.7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(23.7, 32.1)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69.4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(65.9, 72.6)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8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Mujeres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38.6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1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(38.1, 41.2)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75.6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1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(73.5, 77.5)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8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72.5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(70.8, 74.3)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55947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DC051A84-75F3-43F1-8003-1C1450FEAD2D}"/>
              </a:ext>
            </a:extLst>
          </p:cNvPr>
          <p:cNvSpPr>
            <a:spLocks/>
          </p:cNvSpPr>
          <p:nvPr/>
        </p:nvSpPr>
        <p:spPr bwMode="auto">
          <a:xfrm>
            <a:off x="345716" y="1029018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Conclusiones</a:t>
            </a:r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919902C4-AA67-4DF8-AA69-56B164452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4" y="1924472"/>
            <a:ext cx="11449272" cy="5940088"/>
          </a:xfrm>
          <a:prstGeom prst="rect">
            <a:avLst/>
          </a:prstGeom>
          <a:noFill/>
          <a:ln w="38100">
            <a:solidFill>
              <a:srgbClr val="46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2400"/>
              </a:spcAft>
              <a:defRPr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 han logrado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avances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en temas como: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acceso a servicios de salud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(entre 2008 y 2016 la carencia por acceso a servicios de salud se redujo 22.9 puntos porcentuales),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reducción de la mortalidad en menores de 5 años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(de 2000 a 2013 se redujo 37 por ciento) y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aumento en el promedio de consultas prenatales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por embarazada (de 4.4 en 2000 a 5.3 en 2014).</a:t>
            </a:r>
          </a:p>
          <a:p>
            <a:pPr marL="0" indent="0" algn="just">
              <a:spcAft>
                <a:spcPts val="2400"/>
              </a:spcAft>
              <a:defRPr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Sin embargo, aún quedan retos pendientes para garantizar el derecho a la salud a todas las personas. Uno de los principales retos es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fragmentación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y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segmentación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del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Sistema Nacional de Salud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que redunda en ineficiencias y genera barreras de acceso a los servicios; otros retos identificados son:</a:t>
            </a:r>
          </a:p>
          <a:p>
            <a:pPr marL="342900" indent="-342900" algn="just">
              <a:spcAft>
                <a:spcPts val="2400"/>
              </a:spcAft>
              <a:buAutoNum type="arabicPeriod"/>
              <a:defRPr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Mejorar la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calidad y eficiencia del gasto 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salud definiendo criterios claros para una asignación equitativa y resolutiva de las necesidades prioritarias de atención de la población. </a:t>
            </a:r>
          </a:p>
          <a:p>
            <a:pPr marL="342900" indent="-342900" algn="just">
              <a:spcAft>
                <a:spcPts val="2400"/>
              </a:spcAft>
              <a:buAutoNum type="arabicPeriod"/>
              <a:defRPr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Aumentar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infraestructura en salud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con especial énfasis en el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primer nivel de atención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Así como mejorar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distribución de las unidades de atención médica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 base en las necesidades de la población,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priorizando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 las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comunidades rurales y de difícil acceso geográfico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(y con ello disminuir las brechas entre regiones) –con estrategias como </a:t>
            </a:r>
            <a:r>
              <a:rPr lang="es-MX" altLang="es-MX" sz="200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Telesalud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unidades médicas móviles u otras intervenciones que acerquen los servicios a la población en condición de aislamiento-.</a:t>
            </a:r>
          </a:p>
        </p:txBody>
      </p:sp>
    </p:spTree>
    <p:extLst>
      <p:ext uri="{BB962C8B-B14F-4D97-AF65-F5344CB8AC3E}">
        <p14:creationId xmlns:p14="http://schemas.microsoft.com/office/powerpoint/2010/main" val="3132764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DC051A84-75F3-43F1-8003-1C1450FEAD2D}"/>
              </a:ext>
            </a:extLst>
          </p:cNvPr>
          <p:cNvSpPr>
            <a:spLocks/>
          </p:cNvSpPr>
          <p:nvPr/>
        </p:nvSpPr>
        <p:spPr bwMode="auto">
          <a:xfrm>
            <a:off x="345716" y="1029018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Conclusiones</a:t>
            </a:r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919902C4-AA67-4DF8-AA69-56B164452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776" y="1836777"/>
            <a:ext cx="11521280" cy="5016758"/>
          </a:xfrm>
          <a:prstGeom prst="rect">
            <a:avLst/>
          </a:prstGeom>
          <a:noFill/>
          <a:ln w="38100">
            <a:solidFill>
              <a:srgbClr val="46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361950" indent="-276225" algn="just">
              <a:spcAft>
                <a:spcPts val="2400"/>
              </a:spcAft>
              <a:defRPr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3. Aumentar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generación de recursos humanos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para la salud, atendiendo la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calidad en la formación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del mismo y generando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mecanismos para incentivar su distribución territorial con relación a las distintas necesidades en toda la extensión del país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 especial atención a las zonas detectadas con insuficiencia de personal calificado.</a:t>
            </a:r>
          </a:p>
          <a:p>
            <a:pPr marL="361950" indent="-276225" algn="just">
              <a:spcAft>
                <a:spcPts val="2400"/>
              </a:spcAft>
              <a:defRPr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4.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Mejorar la calidad en los servicios de atención a la salud,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considerando en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lugar central al paciente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sus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necesidades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expectativas y preferencias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; y seguir promoviendo el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uso de la evidencia 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para la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formulación de la política sanitaria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y la mejora continua de los servicios de salud. </a:t>
            </a:r>
          </a:p>
          <a:p>
            <a:pPr marL="361950" indent="-276225" algn="just">
              <a:spcAft>
                <a:spcPts val="2400"/>
              </a:spcAft>
              <a:defRPr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5. Promover la </a:t>
            </a:r>
            <a:r>
              <a:rPr lang="es-MX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planeación de políticas públicas enfocadas en la prevención y promoción de la salud </a:t>
            </a: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 atención especial a las necesidades de grupos sociales en desventaja así como de regiones prioritarias.</a:t>
            </a:r>
          </a:p>
          <a:p>
            <a:pPr marL="361950" indent="-276225" algn="just">
              <a:spcAft>
                <a:spcPts val="2400"/>
              </a:spcAft>
              <a:defRPr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6.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Contribuir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forma prioritaria a reducir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incidencia de la epidemia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</a:t>
            </a:r>
            <a:r>
              <a:rPr lang="es-MX" altLang="es-MX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obesidad y sobrepeso, </a:t>
            </a: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 especial atención en el grupo de niños, niñas y mujeres adultas. </a:t>
            </a:r>
          </a:p>
        </p:txBody>
      </p:sp>
    </p:spTree>
    <p:extLst>
      <p:ext uri="{BB962C8B-B14F-4D97-AF65-F5344CB8AC3E}">
        <p14:creationId xmlns:p14="http://schemas.microsoft.com/office/powerpoint/2010/main" val="760442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/>
          </p:cNvSpPr>
          <p:nvPr/>
        </p:nvSpPr>
        <p:spPr bwMode="auto">
          <a:xfrm>
            <a:off x="1749872" y="1924472"/>
            <a:ext cx="1622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Contenido</a:t>
            </a:r>
          </a:p>
        </p:txBody>
      </p:sp>
      <p:sp>
        <p:nvSpPr>
          <p:cNvPr id="4" name="Rectángulo 1">
            <a:extLst>
              <a:ext uri="{FF2B5EF4-FFF2-40B4-BE49-F238E27FC236}">
                <a16:creationId xmlns:a16="http://schemas.microsoft.com/office/drawing/2014/main" id="{F1A69CB5-7D0E-455E-AA4E-C1DB9A261E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024" y="2009255"/>
            <a:ext cx="864096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4572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9144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endParaRPr lang="es-MX" alt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Fundamento normativo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Definición del derecho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Marco metodológico (dimensiones de análisis)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 del estado actual del derecho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Brechas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Conclusiones</a:t>
            </a:r>
          </a:p>
          <a:p>
            <a:pPr defTabSz="914400" eaLnBrk="1">
              <a:lnSpc>
                <a:spcPct val="150000"/>
              </a:lnSpc>
              <a:buFont typeface="Helvetica Light" charset="0"/>
              <a:buAutoNum type="arabicPeriod"/>
            </a:pPr>
            <a:r>
              <a:rPr lang="es-MX" alt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Referencias</a:t>
            </a:r>
          </a:p>
          <a:p>
            <a:pPr marL="0" indent="0" defTabSz="914400" eaLnBrk="1"/>
            <a:endParaRPr lang="es-MX" altLang="es-MX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09163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/>
          </p:cNvSpPr>
          <p:nvPr/>
        </p:nvSpPr>
        <p:spPr bwMode="auto">
          <a:xfrm>
            <a:off x="381720" y="916360"/>
            <a:ext cx="1934825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Referencias </a:t>
            </a:r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A7F58F84-64FD-4393-A1C6-DFC130921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36" y="1304493"/>
            <a:ext cx="12313369" cy="7655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4572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914400" indent="-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Consejo Nacional de Población. Proyecciones de la Población 2016-2050 (CONAPO) (2018). Recuperado el 10 de octubre de 2018, de: https://www.gob.mx/cms/uploads/attachment/file/63977/Documento_Metodologico_Proyecciones_Mexico_2010_2050.pdf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Consejo Nacional de Evaluación de la Política de Desarrollo Social. (CONEVAL) (2018a). Informe de Evaluación de la Política de Desarrollo Social 2018. CONEVAL, 2018a.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Instituto Nacional de Estadística y Geografía (INEGI) (2016a). Encuesta Nacional de Ingresos y Gastos de los Hogares (ENIGH) 2016. (ENIGH, 2016ª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___(s.f.). Esperanza de Vida. Recuperado el 13 de mayo de 2018, de: http://cuentame.inegi.org.mx/poblacion/esperanza.aspx?tema=P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Instituto Nacional de Salud Pública (2016). Encuesta Nacional de Salud y Nutrición de Medio Camino 2016. ENSANUT, 2016.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Pacto Internacional de Derechos Económicos, Sociales y Culturales. (PIDESC) (1966). Pacto Internacional de Derechos Económicos, Sociales y Culturales. Recuperado 12 de junio de 2017 de El Colegio de México: https://www.colmex.mx/assets/pdfs/3-PIDESC_50.pdf?1493133895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Organización para la Cooperación y el Desarrollo Económicos (OCDE). (2016). Estudios de la OCDE sobre los Sistemas de Salud: México 2016. Paris: Organización para la Cooperación y el Desarrollo Económicos (OCDE)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___(2017a).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Health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at a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Glance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2017: OECD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Indicators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Recuperado el 23 de mayo de 2018, de: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3"/>
              </a:rPr>
              <a:t>https://www.health.gov.il/PublicationsFiles/HealthataGlance2017.pdf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___(2018a). "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Health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expenditure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and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financing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Health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expenditure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indicators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", OECD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Health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Statistics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database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). Recuperado el 20 de mayo de 2018, de: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Organization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for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Economic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Cooperation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and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Development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(OCDE)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4"/>
              </a:rPr>
              <a:t>http://dx.doi.org/10.1787/data-00349-en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___(2018b).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Getting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it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right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Strategic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priorities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for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050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Mexico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Recuperado el 5 de mayo de 2018, de: https://read.oecd-ilibrary.org/development/getting-it-right_9789264292062-en#page4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Presidencia de la República (PR) (2016). Los Objetivos de Desarrollo del Milenio en México Informe de avances 2015. Recuperado 9 de abril de 2018, de: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5"/>
              </a:rPr>
              <a:t>http://www.objetivosdedesarrollodelmilenio.org.mx/Doctos/InfMex2015.pdf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Secretaría de Salud (SS). (2014a). Dirección General de Información en Salud. Recursos físicos y materiales (infraestructura) 2003-2013. Recuperado de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6"/>
              </a:rPr>
              <a:t>http://www.dgis.salud.gob.mx/contenidos/sinais/e_rmateriales_gobmx.html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___(2015b). Prensa. Recuperado el 6 de febrero de 2018, de: 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7"/>
              </a:rPr>
              <a:t>https://www.gob.mx/salud/prensa/avanza-el-uso-de-la-telesalud-o-telemedicina-en-mexico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___(2015c). Informe sobre la salud de los mexicanos 2015. Diagnóstico General de la Salud Poblacional.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___(2016a). Informe sobre la salud de los mexicanos 2016 Diagnóstico General del Sistema Nacional de Salud. Recuperado el 9 de mayo de 2018, de: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8"/>
              </a:rPr>
              <a:t>https://www.gob.mx/salud/acciones-y-programas/direccion-general-de-evaluacion-del-desempeno?idiom=es-MX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___(2016b). Indicadores de Resultado de los Sistemas de Salud de la Secretaría de Salud periodo 2000-2014. Recuperados el 23 de mayo de 2018, de: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9"/>
              </a:rPr>
              <a:t>https://www.gob.mx/salud/documentos/indicadores-de-resultado-de-los-sistemas-de-salud?state=published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___(2016d) Dirección General de Información en Salud. Salud en números. Base de datos de cuentas en salud a nivel federal y estatal, 1990-2015. Recuperado el 5 de marzo de 2018, de: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10"/>
              </a:rPr>
              <a:t>http://www.dgis.salud.gob.mx/contenidos/sinais/estadisticas.html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____(2017a). Anuario de Morbilidad 1984 -2016. En Sistema Único de Información para la Vigilancia Epidemiológica (SUIVE). Recuperado de: http://www.epidemiologia.salud.gob.mx/anuario/html/anuarios.html 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___(2017d). Dirección General de Planeación y Desarrollo en Salud. Indicadores de prestaciones de servicios. Recuperado el 11 de septiembre de 2018 de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11"/>
              </a:rPr>
              <a:t>https://www.gob.mx/cms/uploads/attachment/file/324555/Cifras_de_cierre_Anexo_7_e_IG_2017_para_plataforma_DGPLADES__1_.pdf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sz="1050" i="1" dirty="0"/>
              <a:t>_____</a:t>
            </a:r>
            <a:r>
              <a:rPr lang="es-MX" sz="1050" dirty="0"/>
              <a:t>(2017e)</a:t>
            </a:r>
            <a:r>
              <a:rPr lang="es-MX" sz="1050" i="1" dirty="0"/>
              <a:t>. </a:t>
            </a:r>
            <a:r>
              <a:rPr lang="es-MX" sz="1050" dirty="0"/>
              <a:t>Sistema Nacional de Indicadores de Calidad en Salud (Indicas). Dirección General de Calidad y Educación en Salud. Recuperado el 30 de mayo de 2018, de http://dgces.salud.gob.mx/INDICASII/indicaII.php?P=201703&amp;N=00&amp;G=TD&amp;E=N00000&amp;radiobutton=J&amp;I=i7&amp;C=c23&amp;V=v70&amp;Submit=Consultar  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___(2018a). Dirección General de Información en Salud. Salud en números (DGIS). Recuperado el 5 de marzo de 2018, de: Secretaría de Salud </a:t>
            </a: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12"/>
              </a:rPr>
              <a:t>https://www.gob.mx/salud/acciones-y-programas/menu-salud-en-numeros?state=published</a:t>
            </a:r>
            <a:endParaRPr lang="es-MX" altLang="es-MX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___(2018c). Cubos Dinámicos de la Dirección General de información en Salud</a:t>
            </a:r>
            <a:endParaRPr lang="es-MX" altLang="es-MX" sz="14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56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/>
          </p:cNvSpPr>
          <p:nvPr/>
        </p:nvSpPr>
        <p:spPr bwMode="auto">
          <a:xfrm>
            <a:off x="401162" y="9177119"/>
            <a:ext cx="12437942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 defTabSz="914400" eaLnBrk="1">
              <a:defRPr/>
            </a:pPr>
            <a:r>
              <a:rPr lang="es-MX" altLang="es-MX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*Se señalan sólo los instrumentos normativos más relevantes.</a:t>
            </a:r>
          </a:p>
          <a:p>
            <a:pPr algn="just" defTabSz="914400" eaLnBrk="1">
              <a:defRPr/>
            </a:pPr>
            <a:r>
              <a:rPr lang="es-MX" altLang="es-MX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07623187"/>
              </p:ext>
            </p:extLst>
          </p:nvPr>
        </p:nvGraphicFramePr>
        <p:xfrm>
          <a:off x="336158" y="1142135"/>
          <a:ext cx="12502946" cy="3230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2" name="Rectangle 2"/>
          <p:cNvSpPr>
            <a:spLocks/>
          </p:cNvSpPr>
          <p:nvPr/>
        </p:nvSpPr>
        <p:spPr bwMode="auto">
          <a:xfrm>
            <a:off x="355600" y="1010893"/>
            <a:ext cx="3640420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>
              <a:defRPr/>
            </a:pPr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Fundamento</a:t>
            </a:r>
            <a:r>
              <a:rPr lang="es-MX" altLang="es-MX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normativo*</a:t>
            </a:r>
          </a:p>
        </p:txBody>
      </p:sp>
      <p:sp>
        <p:nvSpPr>
          <p:cNvPr id="5" name="Flecha abajo 4"/>
          <p:cNvSpPr>
            <a:spLocks noChangeArrowheads="1"/>
          </p:cNvSpPr>
          <p:nvPr/>
        </p:nvSpPr>
        <p:spPr bwMode="auto">
          <a:xfrm>
            <a:off x="3982120" y="4034657"/>
            <a:ext cx="431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>
            <a:solidFill>
              <a:srgbClr val="FFC000"/>
            </a:solidFill>
            <a:miter lim="400000"/>
            <a:headEnd/>
            <a:tailEnd/>
          </a:ln>
          <a:effectLst>
            <a:outerShdw blurRad="38100" dist="25400" dir="5400000" algn="ctr" rotWithShape="0">
              <a:srgbClr val="808080">
                <a:alpha val="50000"/>
              </a:srgbClr>
            </a:outerShdw>
          </a:effectLst>
        </p:spPr>
        <p:txBody>
          <a:bodyPr lIns="50800" tIns="50800" rIns="50800" bIns="50800" anchor="ctr">
            <a:spAutoFit/>
          </a:bodyPr>
          <a:lstStyle/>
          <a:p>
            <a:pPr algn="ctr" eaLnBrk="1">
              <a:defRPr/>
            </a:pPr>
            <a:endParaRPr lang="es-ES_tradnl" altLang="es-ES_tradnl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" name="Flecha abajo 15"/>
          <p:cNvSpPr>
            <a:spLocks noChangeArrowheads="1"/>
          </p:cNvSpPr>
          <p:nvPr/>
        </p:nvSpPr>
        <p:spPr bwMode="auto">
          <a:xfrm>
            <a:off x="6358384" y="4034657"/>
            <a:ext cx="431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>
            <a:solidFill>
              <a:srgbClr val="FFC000"/>
            </a:solidFill>
            <a:miter lim="400000"/>
            <a:headEnd/>
            <a:tailEnd/>
          </a:ln>
          <a:effectLst>
            <a:outerShdw blurRad="38100" dist="25400" dir="5400000" algn="ctr" rotWithShape="0">
              <a:srgbClr val="808080">
                <a:alpha val="50000"/>
              </a:srgbClr>
            </a:outerShdw>
          </a:effectLst>
        </p:spPr>
        <p:txBody>
          <a:bodyPr lIns="50800" tIns="50800" rIns="50800" bIns="50800" anchor="ctr">
            <a:spAutoFit/>
          </a:bodyPr>
          <a:lstStyle/>
          <a:p>
            <a:pPr algn="ctr" eaLnBrk="1">
              <a:defRPr/>
            </a:pPr>
            <a:endParaRPr lang="es-ES_tradnl" altLang="es-ES_tradnl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494288" y="4670301"/>
            <a:ext cx="2304256" cy="2222723"/>
          </a:xfrm>
          <a:prstGeom prst="rect">
            <a:avLst/>
          </a:prstGeom>
          <a:noFill/>
          <a:ln w="9525">
            <a:solidFill>
              <a:srgbClr val="C12D77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anchor="ctr"/>
          <a:lstStyle>
            <a:lvl1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4</a:t>
            </a:r>
          </a:p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“Toda persona tiene derecho a la protección de la salud”.</a:t>
            </a:r>
          </a:p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endParaRPr lang="es-MX" altLang="es-MX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endParaRPr lang="es-MX" altLang="es-MX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902001" y="4660776"/>
            <a:ext cx="2376264" cy="2222723"/>
          </a:xfrm>
          <a:prstGeom prst="rect">
            <a:avLst/>
          </a:prstGeom>
          <a:noFill/>
          <a:ln w="9525">
            <a:solidFill>
              <a:srgbClr val="46999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anchor="ctr"/>
          <a:lstStyle>
            <a:lvl1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13</a:t>
            </a:r>
          </a:p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“Los Estados Partes […] reconocen el derecho de toda persona al disfrute del más alto nivel posible de salud física y mental”.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7942560" y="4660776"/>
            <a:ext cx="2304256" cy="2222723"/>
          </a:xfrm>
          <a:prstGeom prst="rect">
            <a:avLst/>
          </a:prstGeom>
          <a:noFill/>
          <a:ln w="9525">
            <a:solidFill>
              <a:srgbClr val="C12D77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anchor="ctr"/>
          <a:lstStyle/>
          <a:p>
            <a:pPr algn="ctr"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6</a:t>
            </a:r>
          </a:p>
          <a:p>
            <a:pPr algn="ctr"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“Son derechos para el desarrollo social la salud (</a:t>
            </a:r>
            <a:r>
              <a:rPr lang="mr-IN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s-ES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)”.</a:t>
            </a:r>
            <a:endParaRPr lang="es-MX" altLang="es-MX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altLang="es-MX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altLang="es-MX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echa abajo 18"/>
          <p:cNvSpPr>
            <a:spLocks noChangeArrowheads="1"/>
          </p:cNvSpPr>
          <p:nvPr/>
        </p:nvSpPr>
        <p:spPr bwMode="auto">
          <a:xfrm>
            <a:off x="8950672" y="4012704"/>
            <a:ext cx="431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>
            <a:solidFill>
              <a:srgbClr val="FFC000"/>
            </a:solidFill>
            <a:miter lim="400000"/>
            <a:headEnd/>
            <a:tailEnd/>
          </a:ln>
          <a:effectLst>
            <a:outerShdw blurRad="38100" dist="25400" dir="5400000" algn="ctr" rotWithShape="0">
              <a:srgbClr val="808080">
                <a:alpha val="50000"/>
              </a:srgbClr>
            </a:outerShdw>
          </a:effectLst>
        </p:spPr>
        <p:txBody>
          <a:bodyPr lIns="50800" tIns="50800" rIns="50800" bIns="50800" anchor="ctr">
            <a:spAutoFit/>
          </a:bodyPr>
          <a:lstStyle/>
          <a:p>
            <a:pPr algn="ctr" eaLnBrk="1">
              <a:defRPr/>
            </a:pPr>
            <a:endParaRPr lang="es-ES_tradnl" altLang="es-ES_tradnl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81720" y="4660776"/>
            <a:ext cx="2376264" cy="2222723"/>
          </a:xfrm>
          <a:prstGeom prst="rect">
            <a:avLst/>
          </a:prstGeom>
          <a:noFill/>
          <a:ln w="9525">
            <a:solidFill>
              <a:srgbClr val="469999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anchor="ctr"/>
          <a:lstStyle>
            <a:lvl1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defTabSz="2667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defTabSz="2667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10: </a:t>
            </a:r>
          </a:p>
          <a:p>
            <a:pPr algn="ctr">
              <a:lnSpc>
                <a:spcPct val="90000"/>
              </a:lnSpc>
              <a:spcAft>
                <a:spcPct val="35000"/>
              </a:spcAft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“Toda persona tiene derecho a la salud, entendida como el disfrute del más alto nivel de bienestar físico, mental y social”.</a:t>
            </a:r>
          </a:p>
        </p:txBody>
      </p:sp>
      <p:sp>
        <p:nvSpPr>
          <p:cNvPr id="22" name="Flecha abajo 21"/>
          <p:cNvSpPr>
            <a:spLocks noChangeArrowheads="1"/>
          </p:cNvSpPr>
          <p:nvPr/>
        </p:nvSpPr>
        <p:spPr bwMode="auto">
          <a:xfrm>
            <a:off x="1318072" y="4034657"/>
            <a:ext cx="431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>
            <a:solidFill>
              <a:srgbClr val="FFC000"/>
            </a:solidFill>
            <a:miter lim="400000"/>
            <a:headEnd/>
            <a:tailEnd/>
          </a:ln>
          <a:effectLst>
            <a:outerShdw blurRad="38100" dist="25400" dir="5400000" algn="ctr" rotWithShape="0">
              <a:srgbClr val="808080">
                <a:alpha val="50000"/>
              </a:srgbClr>
            </a:outerShdw>
          </a:effectLst>
        </p:spPr>
        <p:txBody>
          <a:bodyPr lIns="50800" tIns="50800" rIns="50800" bIns="50800" anchor="ctr">
            <a:spAutoFit/>
          </a:bodyPr>
          <a:lstStyle/>
          <a:p>
            <a:pPr algn="ctr" eaLnBrk="1">
              <a:defRPr/>
            </a:pPr>
            <a:endParaRPr lang="es-ES_tradnl" altLang="es-ES_tradnl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" name="Flecha abajo 24"/>
          <p:cNvSpPr>
            <a:spLocks noChangeArrowheads="1"/>
          </p:cNvSpPr>
          <p:nvPr/>
        </p:nvSpPr>
        <p:spPr bwMode="auto">
          <a:xfrm>
            <a:off x="11470952" y="4012704"/>
            <a:ext cx="4318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25400">
            <a:solidFill>
              <a:srgbClr val="FFC000"/>
            </a:solidFill>
            <a:miter lim="400000"/>
            <a:headEnd/>
            <a:tailEnd/>
          </a:ln>
          <a:effectLst>
            <a:outerShdw blurRad="38100" dist="25400" dir="5400000" algn="ctr" rotWithShape="0">
              <a:srgbClr val="808080">
                <a:alpha val="50000"/>
              </a:srgbClr>
            </a:outerShdw>
          </a:effectLst>
        </p:spPr>
        <p:txBody>
          <a:bodyPr lIns="50800" tIns="50800" rIns="50800" bIns="50800" anchor="ctr">
            <a:spAutoFit/>
          </a:bodyPr>
          <a:lstStyle/>
          <a:p>
            <a:pPr algn="ctr" eaLnBrk="1">
              <a:defRPr/>
            </a:pPr>
            <a:endParaRPr lang="es-ES_tradnl" altLang="es-ES_tradnl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10390832" y="4660776"/>
            <a:ext cx="2448272" cy="2222723"/>
          </a:xfrm>
          <a:prstGeom prst="rect">
            <a:avLst/>
          </a:prstGeom>
          <a:noFill/>
          <a:ln w="9525">
            <a:solidFill>
              <a:srgbClr val="C12D77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anchor="ctr"/>
          <a:lstStyle/>
          <a:p>
            <a:pPr algn="ctr">
              <a:defRPr/>
            </a:pP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</a:rPr>
              <a:t>Art. 1. bis</a:t>
            </a:r>
          </a:p>
          <a:p>
            <a:pPr algn="ctr">
              <a:defRPr/>
            </a:pPr>
            <a:r>
              <a:rPr lang="es-MX" sz="1700" dirty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</a:rPr>
              <a:t>“Se entiende por salud como un estado de completo bienestar físico, mental y social, y no solamente la ausencia de afecciones o enfermedades.</a:t>
            </a: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8107597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68D8A6AC-492A-4E8E-8222-5910918B84EF}"/>
              </a:ext>
            </a:extLst>
          </p:cNvPr>
          <p:cNvSpPr>
            <a:spLocks/>
          </p:cNvSpPr>
          <p:nvPr/>
        </p:nvSpPr>
        <p:spPr bwMode="auto">
          <a:xfrm>
            <a:off x="355600" y="5569633"/>
            <a:ext cx="2055090" cy="84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>
              <a:defRPr/>
            </a:pPr>
            <a:r>
              <a:rPr lang="es-MX" altLang="es-MX" sz="2400" b="1" dirty="0">
                <a:solidFill>
                  <a:srgbClr val="53585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Dimensiones del análisis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3118024" y="5622898"/>
            <a:ext cx="7876260" cy="3336921"/>
            <a:chOff x="2829992" y="1467871"/>
            <a:chExt cx="7876260" cy="3336921"/>
          </a:xfrm>
        </p:grpSpPr>
        <p:sp>
          <p:nvSpPr>
            <p:cNvPr id="6" name="Rectángulo redondeado 6">
              <a:extLst>
                <a:ext uri="{FF2B5EF4-FFF2-40B4-BE49-F238E27FC236}">
                  <a16:creationId xmlns:a16="http://schemas.microsoft.com/office/drawing/2014/main" id="{8E03650C-ACE2-47B6-8110-DB08B198A369}"/>
                </a:ext>
              </a:extLst>
            </p:cNvPr>
            <p:cNvSpPr/>
            <p:nvPr/>
          </p:nvSpPr>
          <p:spPr>
            <a:xfrm>
              <a:off x="2911918" y="1478171"/>
              <a:ext cx="2524405" cy="577424"/>
            </a:xfrm>
            <a:prstGeom prst="roundRect">
              <a:avLst/>
            </a:prstGeom>
            <a:solidFill>
              <a:srgbClr val="C12D77"/>
            </a:solidFill>
            <a:ln>
              <a:solidFill>
                <a:srgbClr val="C12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dirty="0">
                  <a:latin typeface="Arial" panose="020B0604020202020204" pitchFamily="34" charset="0"/>
                  <a:cs typeface="Arial" panose="020B0604020202020204" pitchFamily="34" charset="0"/>
                </a:rPr>
                <a:t>Accesibilidad</a:t>
              </a:r>
            </a:p>
          </p:txBody>
        </p:sp>
        <p:sp>
          <p:nvSpPr>
            <p:cNvPr id="7" name="Rectángulo redondeado 26">
              <a:extLst>
                <a:ext uri="{FF2B5EF4-FFF2-40B4-BE49-F238E27FC236}">
                  <a16:creationId xmlns:a16="http://schemas.microsoft.com/office/drawing/2014/main" id="{CF6F50EA-7075-4042-AC70-37AC4469FE16}"/>
                </a:ext>
              </a:extLst>
            </p:cNvPr>
            <p:cNvSpPr/>
            <p:nvPr/>
          </p:nvSpPr>
          <p:spPr>
            <a:xfrm>
              <a:off x="5504550" y="1467871"/>
              <a:ext cx="2524405" cy="5774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dirty="0">
                  <a:latin typeface="Arial" panose="020B0604020202020204" pitchFamily="34" charset="0"/>
                  <a:cs typeface="Arial" panose="020B0604020202020204" pitchFamily="34" charset="0"/>
                </a:rPr>
                <a:t>Disponibilidad</a:t>
              </a:r>
            </a:p>
          </p:txBody>
        </p:sp>
        <p:sp>
          <p:nvSpPr>
            <p:cNvPr id="8" name="Rectángulo redondeado 27">
              <a:extLst>
                <a:ext uri="{FF2B5EF4-FFF2-40B4-BE49-F238E27FC236}">
                  <a16:creationId xmlns:a16="http://schemas.microsoft.com/office/drawing/2014/main" id="{7A2068E9-3AB0-4FF1-9949-89769A2D280E}"/>
                </a:ext>
              </a:extLst>
            </p:cNvPr>
            <p:cNvSpPr/>
            <p:nvPr/>
          </p:nvSpPr>
          <p:spPr>
            <a:xfrm>
              <a:off x="8097181" y="1467871"/>
              <a:ext cx="2524405" cy="577424"/>
            </a:xfrm>
            <a:prstGeom prst="roundRect">
              <a:avLst/>
            </a:prstGeom>
            <a:solidFill>
              <a:srgbClr val="469999"/>
            </a:solidFill>
            <a:ln>
              <a:solidFill>
                <a:srgbClr val="46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dirty="0">
                  <a:latin typeface="Arial" panose="020B0604020202020204" pitchFamily="34" charset="0"/>
                  <a:cs typeface="Arial" panose="020B0604020202020204" pitchFamily="34" charset="0"/>
                </a:rPr>
                <a:t>Calidad</a:t>
              </a:r>
            </a:p>
          </p:txBody>
        </p:sp>
        <p:sp>
          <p:nvSpPr>
            <p:cNvPr id="9" name="Rectángulo redondeado 7">
              <a:extLst>
                <a:ext uri="{FF2B5EF4-FFF2-40B4-BE49-F238E27FC236}">
                  <a16:creationId xmlns:a16="http://schemas.microsoft.com/office/drawing/2014/main" id="{02FC1E1B-2D9D-4931-8037-A4CA9B06D87C}"/>
                </a:ext>
              </a:extLst>
            </p:cNvPr>
            <p:cNvSpPr/>
            <p:nvPr/>
          </p:nvSpPr>
          <p:spPr>
            <a:xfrm>
              <a:off x="2911918" y="2212504"/>
              <a:ext cx="2524405" cy="616411"/>
            </a:xfrm>
            <a:prstGeom prst="roundRect">
              <a:avLst/>
            </a:prstGeom>
            <a:solidFill>
              <a:srgbClr val="E27EB0"/>
            </a:solidFill>
            <a:ln>
              <a:solidFill>
                <a:srgbClr val="E27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latin typeface="Arial" panose="020B0604020202020204" pitchFamily="34" charset="0"/>
                  <a:cs typeface="Arial" panose="020B0604020202020204" pitchFamily="34" charset="0"/>
                </a:rPr>
                <a:t>Física</a:t>
              </a:r>
            </a:p>
          </p:txBody>
        </p:sp>
        <p:sp>
          <p:nvSpPr>
            <p:cNvPr id="10" name="Rectángulo redondeado 28">
              <a:extLst>
                <a:ext uri="{FF2B5EF4-FFF2-40B4-BE49-F238E27FC236}">
                  <a16:creationId xmlns:a16="http://schemas.microsoft.com/office/drawing/2014/main" id="{88227B90-13A8-47E2-89DF-3E15A22DBEA8}"/>
                </a:ext>
              </a:extLst>
            </p:cNvPr>
            <p:cNvSpPr/>
            <p:nvPr/>
          </p:nvSpPr>
          <p:spPr>
            <a:xfrm>
              <a:off x="2911917" y="2892480"/>
              <a:ext cx="2524405" cy="786883"/>
            </a:xfrm>
            <a:prstGeom prst="roundRect">
              <a:avLst/>
            </a:prstGeom>
            <a:solidFill>
              <a:srgbClr val="E27EB0"/>
            </a:solidFill>
            <a:ln>
              <a:solidFill>
                <a:srgbClr val="E27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latin typeface="Arial" panose="020B0604020202020204" pitchFamily="34" charset="0"/>
                  <a:cs typeface="Arial" panose="020B0604020202020204" pitchFamily="34" charset="0"/>
                </a:rPr>
                <a:t>Económica</a:t>
              </a:r>
            </a:p>
          </p:txBody>
        </p:sp>
        <p:sp>
          <p:nvSpPr>
            <p:cNvPr id="11" name="Rectángulo redondeado 31">
              <a:extLst>
                <a:ext uri="{FF2B5EF4-FFF2-40B4-BE49-F238E27FC236}">
                  <a16:creationId xmlns:a16="http://schemas.microsoft.com/office/drawing/2014/main" id="{3117D35B-7CFB-4DBD-AE89-F0985DE3A03A}"/>
                </a:ext>
              </a:extLst>
            </p:cNvPr>
            <p:cNvSpPr/>
            <p:nvPr/>
          </p:nvSpPr>
          <p:spPr>
            <a:xfrm>
              <a:off x="5503600" y="2226659"/>
              <a:ext cx="2525355" cy="6022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 humanos </a:t>
              </a:r>
            </a:p>
          </p:txBody>
        </p:sp>
        <p:sp>
          <p:nvSpPr>
            <p:cNvPr id="12" name="Rectángulo redondeado 32">
              <a:extLst>
                <a:ext uri="{FF2B5EF4-FFF2-40B4-BE49-F238E27FC236}">
                  <a16:creationId xmlns:a16="http://schemas.microsoft.com/office/drawing/2014/main" id="{D98CE519-ED58-4F84-B062-94406B86B884}"/>
                </a:ext>
              </a:extLst>
            </p:cNvPr>
            <p:cNvSpPr/>
            <p:nvPr/>
          </p:nvSpPr>
          <p:spPr>
            <a:xfrm>
              <a:off x="5503283" y="2915648"/>
              <a:ext cx="2525671" cy="7637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Infraestructura y servicios médicos</a:t>
              </a:r>
            </a:p>
          </p:txBody>
        </p:sp>
        <p:sp>
          <p:nvSpPr>
            <p:cNvPr id="13" name="Rectángulo redondeado 33">
              <a:extLst>
                <a:ext uri="{FF2B5EF4-FFF2-40B4-BE49-F238E27FC236}">
                  <a16:creationId xmlns:a16="http://schemas.microsoft.com/office/drawing/2014/main" id="{CC25D3DE-DB8E-44EE-A264-0721E6290572}"/>
                </a:ext>
              </a:extLst>
            </p:cNvPr>
            <p:cNvSpPr/>
            <p:nvPr/>
          </p:nvSpPr>
          <p:spPr>
            <a:xfrm>
              <a:off x="5503599" y="3775932"/>
              <a:ext cx="2525355" cy="9112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Servicios básicos determinantes de la salud</a:t>
              </a:r>
            </a:p>
          </p:txBody>
        </p:sp>
        <p:sp>
          <p:nvSpPr>
            <p:cNvPr id="14" name="Rectángulo redondeado 36">
              <a:extLst>
                <a:ext uri="{FF2B5EF4-FFF2-40B4-BE49-F238E27FC236}">
                  <a16:creationId xmlns:a16="http://schemas.microsoft.com/office/drawing/2014/main" id="{AACE8A47-A1AF-4037-B900-FAB0939ACD14}"/>
                </a:ext>
              </a:extLst>
            </p:cNvPr>
            <p:cNvSpPr/>
            <p:nvPr/>
          </p:nvSpPr>
          <p:spPr>
            <a:xfrm>
              <a:off x="8093459" y="2881154"/>
              <a:ext cx="2524405" cy="798209"/>
            </a:xfrm>
            <a:prstGeom prst="roundRect">
              <a:avLst/>
            </a:prstGeom>
            <a:solidFill>
              <a:srgbClr val="7EC6C4"/>
            </a:solidFill>
            <a:ln>
              <a:solidFill>
                <a:srgbClr val="7EC6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Aprovechamiento</a:t>
              </a: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D35C4794-2D51-404E-8FDC-58B931F23D2B}"/>
                </a:ext>
              </a:extLst>
            </p:cNvPr>
            <p:cNvSpPr/>
            <p:nvPr/>
          </p:nvSpPr>
          <p:spPr>
            <a:xfrm>
              <a:off x="2829992" y="2132028"/>
              <a:ext cx="7876260" cy="267276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6" name="Rectángulo redondeado 7">
              <a:extLst>
                <a:ext uri="{FF2B5EF4-FFF2-40B4-BE49-F238E27FC236}">
                  <a16:creationId xmlns:a16="http://schemas.microsoft.com/office/drawing/2014/main" id="{4A21D270-2AAE-443B-A32F-BFA81C0E6FEA}"/>
                </a:ext>
              </a:extLst>
            </p:cNvPr>
            <p:cNvSpPr/>
            <p:nvPr/>
          </p:nvSpPr>
          <p:spPr>
            <a:xfrm>
              <a:off x="2911917" y="3755796"/>
              <a:ext cx="2524405" cy="931351"/>
            </a:xfrm>
            <a:prstGeom prst="roundRect">
              <a:avLst/>
            </a:prstGeom>
            <a:solidFill>
              <a:srgbClr val="E27EB0"/>
            </a:solidFill>
            <a:ln>
              <a:solidFill>
                <a:srgbClr val="E27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latin typeface="Arial" panose="020B0604020202020204" pitchFamily="34" charset="0"/>
                  <a:cs typeface="Arial" panose="020B0604020202020204" pitchFamily="34" charset="0"/>
                </a:rPr>
                <a:t>A la información</a:t>
              </a:r>
            </a:p>
          </p:txBody>
        </p:sp>
        <p:sp>
          <p:nvSpPr>
            <p:cNvPr id="17" name="Rectángulo redondeado 36">
              <a:extLst>
                <a:ext uri="{FF2B5EF4-FFF2-40B4-BE49-F238E27FC236}">
                  <a16:creationId xmlns:a16="http://schemas.microsoft.com/office/drawing/2014/main" id="{DEF8A49B-1270-48AC-AB53-6CB683F08EF3}"/>
                </a:ext>
              </a:extLst>
            </p:cNvPr>
            <p:cNvSpPr/>
            <p:nvPr/>
          </p:nvSpPr>
          <p:spPr>
            <a:xfrm>
              <a:off x="8097181" y="2226659"/>
              <a:ext cx="2524405" cy="602256"/>
            </a:xfrm>
            <a:prstGeom prst="roundRect">
              <a:avLst/>
            </a:prstGeom>
            <a:solidFill>
              <a:srgbClr val="7EC6C4"/>
            </a:solidFill>
            <a:ln>
              <a:solidFill>
                <a:srgbClr val="7EC6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Seguridad</a:t>
              </a:r>
            </a:p>
          </p:txBody>
        </p:sp>
        <p:sp>
          <p:nvSpPr>
            <p:cNvPr id="18" name="Rectángulo redondeado 36">
              <a:extLst>
                <a:ext uri="{FF2B5EF4-FFF2-40B4-BE49-F238E27FC236}">
                  <a16:creationId xmlns:a16="http://schemas.microsoft.com/office/drawing/2014/main" id="{C90CECA5-F2A4-4B19-9D04-BFD0FBFC762D}"/>
                </a:ext>
              </a:extLst>
            </p:cNvPr>
            <p:cNvSpPr/>
            <p:nvPr/>
          </p:nvSpPr>
          <p:spPr>
            <a:xfrm>
              <a:off x="8093458" y="3737570"/>
              <a:ext cx="2524405" cy="949577"/>
            </a:xfrm>
            <a:prstGeom prst="roundRect">
              <a:avLst/>
            </a:prstGeom>
            <a:solidFill>
              <a:srgbClr val="7EC6C4"/>
            </a:solidFill>
            <a:ln>
              <a:solidFill>
                <a:srgbClr val="7EC6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Atención centrada en la persona</a:t>
              </a:r>
            </a:p>
          </p:txBody>
        </p:sp>
      </p:grpSp>
      <p:sp>
        <p:nvSpPr>
          <p:cNvPr id="26" name="Rectangle 6"/>
          <p:cNvSpPr>
            <a:spLocks/>
          </p:cNvSpPr>
          <p:nvPr/>
        </p:nvSpPr>
        <p:spPr bwMode="auto">
          <a:xfrm>
            <a:off x="355600" y="988150"/>
            <a:ext cx="4919616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indent="-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>
              <a:defRPr/>
            </a:pPr>
            <a:r>
              <a:rPr lang="es-MX" altLang="es-MX" sz="2400" b="1" dirty="0">
                <a:solidFill>
                  <a:srgbClr val="53585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Definición del derecho a la Salud</a:t>
            </a:r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3328709187"/>
              </p:ext>
            </p:extLst>
          </p:nvPr>
        </p:nvGraphicFramePr>
        <p:xfrm>
          <a:off x="669752" y="1626805"/>
          <a:ext cx="12025336" cy="3898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5073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>
            <a:extLst>
              <a:ext uri="{FF2B5EF4-FFF2-40B4-BE49-F238E27FC236}">
                <a16:creationId xmlns:a16="http://schemas.microsoft.com/office/drawing/2014/main" id="{2EDDE8B9-BD23-4205-90D4-A21747C7C0B7}"/>
              </a:ext>
            </a:extLst>
          </p:cNvPr>
          <p:cNvSpPr>
            <a:spLocks/>
          </p:cNvSpPr>
          <p:nvPr/>
        </p:nvSpPr>
        <p:spPr bwMode="auto">
          <a:xfrm>
            <a:off x="345716" y="916360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2400" b="1" dirty="0">
              <a:solidFill>
                <a:srgbClr val="7EC6C4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F53EEBE-8628-4C53-8059-FF6FCDC69B4A}"/>
              </a:ext>
            </a:extLst>
          </p:cNvPr>
          <p:cNvSpPr txBox="1"/>
          <p:nvPr/>
        </p:nvSpPr>
        <p:spPr>
          <a:xfrm>
            <a:off x="174219" y="8400100"/>
            <a:ext cx="98543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datos de ENIGH (2016a).</a:t>
            </a:r>
          </a:p>
          <a:p>
            <a:r>
              <a:rPr lang="es-MX" sz="1050" dirty="0">
                <a:latin typeface="Arial" panose="020B0604020202020204" pitchFamily="34" charset="0"/>
                <a:cs typeface="Arial" panose="020B0604020202020204" pitchFamily="34" charset="0"/>
              </a:rPr>
              <a:t>Nota: Otros servicios públicos incluye: PEMEX, Defensa, Marina, DIF, Instituto Nacional Indigenista (INI), Servicios de salud de la Ciudad de México antes GDF.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3A52D39-012C-43E8-8466-53A2173F90F4}"/>
              </a:ext>
            </a:extLst>
          </p:cNvPr>
          <p:cNvSpPr/>
          <p:nvPr/>
        </p:nvSpPr>
        <p:spPr>
          <a:xfrm>
            <a:off x="249125" y="1355654"/>
            <a:ext cx="3039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1">
              <a:defRPr/>
            </a:pPr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Accesibilidad física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172D035-C6CE-417B-A7B4-EED4954C0725}"/>
              </a:ext>
            </a:extLst>
          </p:cNvPr>
          <p:cNvSpPr>
            <a:spLocks/>
          </p:cNvSpPr>
          <p:nvPr/>
        </p:nvSpPr>
        <p:spPr bwMode="auto">
          <a:xfrm>
            <a:off x="323393" y="2003812"/>
            <a:ext cx="12313367" cy="174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600"/>
              </a:spcAft>
            </a:pPr>
            <a:r>
              <a:rPr lang="es-MX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Acercar servicios de salud a comunidades distantes o de difícil acceso: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spcAft>
                <a:spcPts val="600"/>
              </a:spcAft>
            </a:pPr>
            <a:endParaRPr lang="es-MX" altLang="es-MX" sz="7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2013 a 2015, las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consultas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médicas impartidas a través de los servicios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telemedicina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y </a:t>
            </a:r>
            <a:r>
              <a:rPr lang="es-MX" altLang="es-MX" sz="1700" b="1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telesalud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pasaron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 mil 126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106 mil 978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(SS, 2015b).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2017, el 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Programa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Fortalecimiento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Atención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Médica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otorgó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2.5 millones de consultas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 la población que habita en zonas marginadas, con alta dispersión y difícil acceso por su ubicación geográfica (SS, 2017d).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F172D035-C6CE-417B-A7B4-EED4954C0725}"/>
              </a:ext>
            </a:extLst>
          </p:cNvPr>
          <p:cNvSpPr>
            <a:spLocks/>
          </p:cNvSpPr>
          <p:nvPr/>
        </p:nvSpPr>
        <p:spPr bwMode="auto">
          <a:xfrm>
            <a:off x="9592637" y="4361555"/>
            <a:ext cx="3060340" cy="287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600"/>
              </a:spcAft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Diferencias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los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tiempos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traslado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promedio al lugar donde las personas se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atendieron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la última vez que demandaron atención de salud: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Consultorios de farmacias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=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22.8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minutos, 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Hospital o instituto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=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53.4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minutos.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A0089941-16EF-4210-A563-8375157592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680015"/>
              </p:ext>
            </p:extLst>
          </p:nvPr>
        </p:nvGraphicFramePr>
        <p:xfrm>
          <a:off x="174219" y="4166244"/>
          <a:ext cx="9236768" cy="4233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9836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DC051A84-75F3-43F1-8003-1C1450FEAD2D}"/>
              </a:ext>
            </a:extLst>
          </p:cNvPr>
          <p:cNvSpPr>
            <a:spLocks/>
          </p:cNvSpPr>
          <p:nvPr/>
        </p:nvSpPr>
        <p:spPr bwMode="auto">
          <a:xfrm>
            <a:off x="312315" y="1774817"/>
            <a:ext cx="12313368" cy="1626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600"/>
              </a:spcAft>
            </a:pPr>
            <a:r>
              <a:rPr lang="es-MX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Bajo gasto en salud:</a:t>
            </a:r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 defTabSz="914400" eaLnBrk="1">
              <a:buFont typeface="Wingdings" panose="05000000000000000000" pitchFamily="2" charset="2"/>
              <a:buChar char="v"/>
            </a:pPr>
            <a:endParaRPr lang="es-MX" altLang="es-MX" sz="9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 defTabSz="914400" eaLnBrk="1"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México fue el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tercer país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menor gasto total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salud,</a:t>
            </a:r>
            <a:r>
              <a:rPr lang="es-MX" altLang="es-MX" sz="1700" baseline="30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5.8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contra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por ciento del PIB como promedio de los países miembros de la OCDE en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2016.</a:t>
            </a:r>
            <a:endParaRPr lang="es-MX" sz="17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 algn="just" defTabSz="914400" eaLnBrk="1"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2016, el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gasto público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salud de México fue de</a:t>
            </a:r>
            <a:r>
              <a:rPr lang="es-MX" altLang="es-MX" sz="17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por ciento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siendo el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más bajo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 el promedio de los países de la OCDE (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6.5 por ciento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(OCDE, 2018a).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57B4B37-FB9B-44C1-ABDE-6D29E7101BAB}"/>
              </a:ext>
            </a:extLst>
          </p:cNvPr>
          <p:cNvSpPr/>
          <p:nvPr/>
        </p:nvSpPr>
        <p:spPr>
          <a:xfrm>
            <a:off x="434213" y="821613"/>
            <a:ext cx="6502400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3D338AC-692E-4886-978B-7818C5FBA677}"/>
              </a:ext>
            </a:extLst>
          </p:cNvPr>
          <p:cNvSpPr/>
          <p:nvPr/>
        </p:nvSpPr>
        <p:spPr>
          <a:xfrm>
            <a:off x="434213" y="1246783"/>
            <a:ext cx="3860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1">
              <a:defRPr/>
            </a:pPr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Accesibilidad económica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D8C53EA-BA0B-4C9B-99E6-79977DB03D94}"/>
              </a:ext>
            </a:extLst>
          </p:cNvPr>
          <p:cNvSpPr/>
          <p:nvPr/>
        </p:nvSpPr>
        <p:spPr>
          <a:xfrm>
            <a:off x="9238704" y="3458592"/>
            <a:ext cx="3402743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Aft>
                <a:spcPts val="600"/>
              </a:spcAft>
            </a:pPr>
            <a:r>
              <a:rPr lang="es-MX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Excesivo gasto de bolsillo:</a:t>
            </a:r>
            <a:r>
              <a:rPr lang="es-MX" sz="1700" b="1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MX" sz="17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Aft>
                <a:spcPts val="600"/>
              </a:spcAft>
            </a:pPr>
            <a:endParaRPr lang="es-MX" sz="1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En 2016,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41.4 por ciento del gasto total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 en salud correspondió a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gasto privado</a:t>
            </a:r>
            <a:r>
              <a:rPr lang="es-MX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fue el segundo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más alto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entre los países de la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OCDE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, sólo debajo del de Estados Unidos con 51.2 por ciento </a:t>
            </a:r>
            <a:r>
              <a:rPr lang="es-MX" alt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(OCDE, 2018a).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41.4 por ciento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del gasto total en salud correspondió a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gasto de bolsillo </a:t>
            </a:r>
            <a:r>
              <a:rPr lang="es-MX" sz="1600" dirty="0">
                <a:latin typeface="Arial" panose="020B0604020202020204" pitchFamily="34" charset="0"/>
                <a:cs typeface="Arial" panose="020B0604020202020204" pitchFamily="34" charset="0"/>
              </a:rPr>
              <a:t>en 2016 (OCDE, 2016). </a:t>
            </a:r>
            <a:endParaRPr lang="es-MX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26B666E-D160-4E75-8F74-450FD5D8F33D}"/>
              </a:ext>
            </a:extLst>
          </p:cNvPr>
          <p:cNvSpPr txBox="1"/>
          <p:nvPr/>
        </p:nvSpPr>
        <p:spPr>
          <a:xfrm>
            <a:off x="343743" y="8984159"/>
            <a:ext cx="12476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El gasto total en salud es la suma del gasto público y privado en salud.</a:t>
            </a:r>
          </a:p>
          <a:p>
            <a:pPr algn="just"/>
            <a:r>
              <a:rPr lang="es-MX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Gasto directo de los consumidores en productos y servicios de atención sanitaria, generalmente incluye: consultas, hospitalizaciones, medicamentos, estudios de laboratorio o gabinete, procedimientos ambulatorios y medicamentos, entre otros.  Excluye las erogaciones realizadas por concepto de seguros privados y los reembolsos producto del uso de éstos.</a:t>
            </a:r>
          </a:p>
          <a:p>
            <a:pPr algn="just"/>
            <a:r>
              <a:rPr lang="es-MX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El gasto privado se compone por la suma del gasto de bolsillo y el gasto en aseguramiento privado.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3D76CCF8-8FB7-4DC6-924D-AC178E87A23F}"/>
              </a:ext>
            </a:extLst>
          </p:cNvPr>
          <p:cNvSpPr>
            <a:spLocks/>
          </p:cNvSpPr>
          <p:nvPr/>
        </p:nvSpPr>
        <p:spPr bwMode="auto">
          <a:xfrm>
            <a:off x="371556" y="7503542"/>
            <a:ext cx="12313368" cy="133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 defTabSz="914400" eaLnBrk="1"/>
            <a:r>
              <a:rPr lang="es-MX" sz="1700" b="1" u="sng" dirty="0">
                <a:latin typeface="Arial" panose="020B0604020202020204" pitchFamily="34" charset="0"/>
                <a:cs typeface="Arial" panose="020B0604020202020204" pitchFamily="34" charset="0"/>
              </a:rPr>
              <a:t>Desigualdad en los recursos de los sistemas de aseguramiento:</a:t>
            </a:r>
          </a:p>
          <a:p>
            <a:pPr algn="just" defTabSz="914400" eaLnBrk="1"/>
            <a:endParaRPr lang="es-MX" altLang="es-MX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 defTabSz="914400" eaLnBrk="1"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2015, el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gasto per cápita en salud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anual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las personas que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cuentan con seguridad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social fue de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3,954.9 pesos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cifra menor a los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5,644.7 pesos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quienes </a:t>
            </a:r>
            <a:r>
              <a:rPr lang="es-MX" altLang="es-MX" sz="17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cuentan con seguridad social </a:t>
            </a:r>
            <a:r>
              <a:rPr lang="es-MX" altLang="es-MX" sz="1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(SS, 2018a). </a:t>
            </a:r>
          </a:p>
          <a:p>
            <a:pPr marL="285750" indent="-285750" algn="just" defTabSz="914400" eaLnBrk="1">
              <a:buFont typeface="Wingdings" panose="05000000000000000000" pitchFamily="2" charset="2"/>
              <a:buChar char="v"/>
            </a:pPr>
            <a:endParaRPr lang="es-MX" altLang="es-MX" sz="17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9871FA11-6174-4031-97EC-C907DC998F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267227"/>
              </p:ext>
            </p:extLst>
          </p:nvPr>
        </p:nvGraphicFramePr>
        <p:xfrm>
          <a:off x="298622" y="3467273"/>
          <a:ext cx="8940082" cy="3673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2">
            <a:extLst>
              <a:ext uri="{FF2B5EF4-FFF2-40B4-BE49-F238E27FC236}">
                <a16:creationId xmlns:a16="http://schemas.microsoft.com/office/drawing/2014/main" id="{7F53EEBE-8628-4C53-8059-FF6FCDC69B4A}"/>
              </a:ext>
            </a:extLst>
          </p:cNvPr>
          <p:cNvSpPr txBox="1"/>
          <p:nvPr/>
        </p:nvSpPr>
        <p:spPr>
          <a:xfrm>
            <a:off x="298622" y="7095727"/>
            <a:ext cx="6614855" cy="25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05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datos de la OCDE (2018a).</a:t>
            </a:r>
          </a:p>
        </p:txBody>
      </p:sp>
    </p:spTree>
    <p:extLst>
      <p:ext uri="{BB962C8B-B14F-4D97-AF65-F5344CB8AC3E}">
        <p14:creationId xmlns:p14="http://schemas.microsoft.com/office/powerpoint/2010/main" val="302911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id="{560F4598-ADFB-46E8-8A0E-69B6C41728E2}"/>
              </a:ext>
            </a:extLst>
          </p:cNvPr>
          <p:cNvSpPr>
            <a:spLocks/>
          </p:cNvSpPr>
          <p:nvPr/>
        </p:nvSpPr>
        <p:spPr bwMode="auto">
          <a:xfrm>
            <a:off x="462465" y="2018967"/>
            <a:ext cx="12160615" cy="202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/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 médico y de enfermería insuficiente:</a:t>
            </a:r>
          </a:p>
          <a:p>
            <a:pPr algn="just"/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relación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médicos por cada 1,000 habitantes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fue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2.4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en 2015, mientras que el promedio de la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OCDE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se situó en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3.4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(OCDE, 2018a).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relación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personal de enfermería por cada 1,000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habitantes fue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2.8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en 2015, con contraste con el promedio de la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OCDE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que fue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(OCDE, 2018a).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ES_tradnl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4387D16-86F9-4D0F-9A91-256DECF5114F}"/>
              </a:ext>
            </a:extLst>
          </p:cNvPr>
          <p:cNvSpPr/>
          <p:nvPr/>
        </p:nvSpPr>
        <p:spPr>
          <a:xfrm>
            <a:off x="462465" y="905084"/>
            <a:ext cx="6502400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2400" b="1" dirty="0">
              <a:solidFill>
                <a:srgbClr val="7EC6C4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D81395E-F159-42E8-A96B-185F1E094259}"/>
              </a:ext>
            </a:extLst>
          </p:cNvPr>
          <p:cNvSpPr/>
          <p:nvPr/>
        </p:nvSpPr>
        <p:spPr>
          <a:xfrm>
            <a:off x="447671" y="1318791"/>
            <a:ext cx="5583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>
              <a:defRPr/>
            </a:pPr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Disponibilidad de recursos humanos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0650113-3783-4112-879A-0D2625A67B02}"/>
              </a:ext>
            </a:extLst>
          </p:cNvPr>
          <p:cNvSpPr txBox="1"/>
          <p:nvPr/>
        </p:nvSpPr>
        <p:spPr>
          <a:xfrm>
            <a:off x="596147" y="8621216"/>
            <a:ext cx="48353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Secretaría de Salud, (2016b).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93EEBFFA-4DB3-4C29-A420-1942AEAFBC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253499"/>
              </p:ext>
            </p:extLst>
          </p:nvPr>
        </p:nvGraphicFramePr>
        <p:xfrm>
          <a:off x="597744" y="4084313"/>
          <a:ext cx="12025336" cy="4536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444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DC051A84-75F3-43F1-8003-1C1450FEAD2D}"/>
              </a:ext>
            </a:extLst>
          </p:cNvPr>
          <p:cNvSpPr>
            <a:spLocks/>
          </p:cNvSpPr>
          <p:nvPr/>
        </p:nvSpPr>
        <p:spPr bwMode="auto">
          <a:xfrm>
            <a:off x="345716" y="876484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B37BBA4-AF07-45BB-BAF5-DD38279801EB}"/>
              </a:ext>
            </a:extLst>
          </p:cNvPr>
          <p:cNvSpPr/>
          <p:nvPr/>
        </p:nvSpPr>
        <p:spPr>
          <a:xfrm>
            <a:off x="316875" y="1348408"/>
            <a:ext cx="8800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>
              <a:defRPr/>
            </a:pPr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Disponibilidad de infraestructura física y servicios médicos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0804DD2-5328-4AD6-8ED6-ACC36D894120}"/>
              </a:ext>
            </a:extLst>
          </p:cNvPr>
          <p:cNvSpPr>
            <a:spLocks/>
          </p:cNvSpPr>
          <p:nvPr/>
        </p:nvSpPr>
        <p:spPr bwMode="auto">
          <a:xfrm>
            <a:off x="8014568" y="2224863"/>
            <a:ext cx="4519764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No se cuenta con información para saber si el crecimiento de la infraestructura es suficiente para cubrir las necesidades de la población, sólo se sabe que ha aumentado el número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unidades de consulta externa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y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hospitalización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12.2 por ciento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2003 a 2013 (SS, 2014a). 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2015,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el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promedio de  camas hospitalarias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fue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1.52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1,000 habitantes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lo que lo coloca a México como el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segundo país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menor número de camas censables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los países de la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OCDE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cuyo conjunto el promedio fue de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4.7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(OCDE, 2018a).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A3B083D-CCBB-4387-93E1-1C9AF2C68EC2}"/>
              </a:ext>
            </a:extLst>
          </p:cNvPr>
          <p:cNvSpPr txBox="1"/>
          <p:nvPr/>
        </p:nvSpPr>
        <p:spPr>
          <a:xfrm>
            <a:off x="1859616" y="6078828"/>
            <a:ext cx="388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b="1" dirty="0">
                <a:latin typeface="Arial" panose="020B0604020202020204" pitchFamily="34" charset="0"/>
                <a:cs typeface="Arial" panose="020B0604020202020204" pitchFamily="34" charset="0"/>
              </a:rPr>
              <a:t>Camas censables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8B457074-2B54-4436-A1BB-39AE2C70E3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8175908"/>
              </p:ext>
            </p:extLst>
          </p:nvPr>
        </p:nvGraphicFramePr>
        <p:xfrm>
          <a:off x="1712967" y="6786673"/>
          <a:ext cx="4248472" cy="727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5E124CB5-FBB4-4EC7-8EA7-76DBF08F9D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259761"/>
              </p:ext>
            </p:extLst>
          </p:nvPr>
        </p:nvGraphicFramePr>
        <p:xfrm>
          <a:off x="1712967" y="7845090"/>
          <a:ext cx="4248472" cy="727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B95D01B4-E812-4770-A0B8-08C91C2D1988}"/>
              </a:ext>
            </a:extLst>
          </p:cNvPr>
          <p:cNvSpPr txBox="1"/>
          <p:nvPr/>
        </p:nvSpPr>
        <p:spPr>
          <a:xfrm>
            <a:off x="1859616" y="6425649"/>
            <a:ext cx="388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Sector público</a:t>
            </a:r>
            <a:r>
              <a:rPr lang="es-MX" sz="17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MX" sz="17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5E88BB5-32FF-4CD5-A380-0FA537C19CDE}"/>
              </a:ext>
            </a:extLst>
          </p:cNvPr>
          <p:cNvSpPr txBox="1"/>
          <p:nvPr/>
        </p:nvSpPr>
        <p:spPr>
          <a:xfrm>
            <a:off x="1783867" y="7505769"/>
            <a:ext cx="388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Sector privado</a:t>
            </a:r>
            <a:r>
              <a:rPr lang="es-MX" sz="17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s-MX" sz="17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9B0A9C-E6F2-4A14-A596-42D0B92F29E4}"/>
              </a:ext>
            </a:extLst>
          </p:cNvPr>
          <p:cNvSpPr txBox="1"/>
          <p:nvPr/>
        </p:nvSpPr>
        <p:spPr>
          <a:xfrm>
            <a:off x="7359303" y="7170069"/>
            <a:ext cx="441938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2003 a 2013, se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incrementó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el registro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camas </a:t>
            </a:r>
            <a:r>
              <a:rPr lang="es-MX" altLang="es-MX" sz="1700" b="1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censables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19.1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por ciento en el sector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público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y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10.5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por ciento en el sector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privado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(SS, 2014a).</a:t>
            </a:r>
          </a:p>
        </p:txBody>
      </p:sp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410DBDD9-A068-423D-B912-F02DED33D6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848491"/>
              </p:ext>
            </p:extLst>
          </p:nvPr>
        </p:nvGraphicFramePr>
        <p:xfrm>
          <a:off x="377828" y="2068488"/>
          <a:ext cx="7636740" cy="3698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67D8639B-FD2C-4C5C-9B57-1959D90ECBFA}"/>
              </a:ext>
            </a:extLst>
          </p:cNvPr>
          <p:cNvSpPr txBox="1"/>
          <p:nvPr/>
        </p:nvSpPr>
        <p:spPr>
          <a:xfrm>
            <a:off x="1677864" y="8575630"/>
            <a:ext cx="48353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Secretaría de Salud, (2014a). 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7EF52F7-B490-4948-9EF4-931680AFDCFA}"/>
              </a:ext>
            </a:extLst>
          </p:cNvPr>
          <p:cNvSpPr txBox="1"/>
          <p:nvPr/>
        </p:nvSpPr>
        <p:spPr>
          <a:xfrm>
            <a:off x="-9593" y="9034680"/>
            <a:ext cx="1300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Incluye información de las siguientes Instituciones: Secretaría de Salud, IMSS-Oportunidades, Universitarios, Estatales, IMSS, ISSSTE, PEMEX, SEDENA y SEMAR.</a:t>
            </a:r>
          </a:p>
          <a:p>
            <a:pPr algn="just"/>
            <a:r>
              <a:rPr lang="es-MX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Incluye unidades y brigadas móviles.</a:t>
            </a:r>
          </a:p>
          <a:p>
            <a:pPr algn="just"/>
            <a:r>
              <a:rPr lang="es-MX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Incluye información de: Secretaría de Salud, IMSS-Oportunidades, Universitarios, Estatales, IMSS, ISSSTE, PEMEX, SEDENA y SEMAR. Solo considera camas en área de hospitalización.</a:t>
            </a:r>
          </a:p>
          <a:p>
            <a:pPr algn="just"/>
            <a:r>
              <a:rPr lang="es-MX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Incluye tanto unidades de consulta externa como de hospitalización. Incluye camas en área de hospitalización como en otras áreas.</a:t>
            </a:r>
            <a:endParaRPr lang="es-MX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3F4604D-B686-4F26-AF22-F8DA1AC9167F}"/>
              </a:ext>
            </a:extLst>
          </p:cNvPr>
          <p:cNvSpPr txBox="1"/>
          <p:nvPr/>
        </p:nvSpPr>
        <p:spPr>
          <a:xfrm>
            <a:off x="305820" y="5767318"/>
            <a:ext cx="48353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Secretaría de Salud, (2014a).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41910DBA-7852-49E9-80B4-9973CB34DA51}"/>
              </a:ext>
            </a:extLst>
          </p:cNvPr>
          <p:cNvSpPr/>
          <p:nvPr/>
        </p:nvSpPr>
        <p:spPr>
          <a:xfrm>
            <a:off x="7997606" y="1870920"/>
            <a:ext cx="453672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Infraestructura</a:t>
            </a:r>
          </a:p>
        </p:txBody>
      </p:sp>
      <p:sp>
        <p:nvSpPr>
          <p:cNvPr id="2" name="Cerrar llave 1"/>
          <p:cNvSpPr/>
          <p:nvPr/>
        </p:nvSpPr>
        <p:spPr>
          <a:xfrm>
            <a:off x="6513235" y="6641673"/>
            <a:ext cx="458949" cy="21955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9575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0463CD35-3C8C-4D88-B537-26AB2724FAE5}"/>
              </a:ext>
            </a:extLst>
          </p:cNvPr>
          <p:cNvSpPr/>
          <p:nvPr/>
        </p:nvSpPr>
        <p:spPr>
          <a:xfrm>
            <a:off x="309712" y="1420416"/>
            <a:ext cx="5448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1"/>
            <a:r>
              <a:rPr lang="es-MX" altLang="es-MX" sz="2400" b="1" dirty="0">
                <a:solidFill>
                  <a:srgbClr val="C12D7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  <a:sym typeface="Arial" panose="020B0604020202020204" pitchFamily="34" charset="0"/>
              </a:rPr>
              <a:t>Calidad con respecto a la seguridad</a:t>
            </a:r>
            <a:endParaRPr lang="es-MX" altLang="es-MX" sz="2400" b="1" baseline="30000" dirty="0">
              <a:solidFill>
                <a:srgbClr val="C12D77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44ABE677-7857-4C29-90D8-9FF36F48FC6E}"/>
              </a:ext>
            </a:extLst>
          </p:cNvPr>
          <p:cNvSpPr>
            <a:spLocks/>
          </p:cNvSpPr>
          <p:nvPr/>
        </p:nvSpPr>
        <p:spPr bwMode="auto">
          <a:xfrm>
            <a:off x="376709" y="2393323"/>
            <a:ext cx="12285418" cy="6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857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just">
              <a:spcAft>
                <a:spcPts val="600"/>
              </a:spcAft>
            </a:pP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 2010 a 2017, el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tiempo de espera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promedio en minutos para recibir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consulta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servicios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urgencias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registró un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aumento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al pasar de 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23.4 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</a:t>
            </a:r>
            <a:r>
              <a:rPr lang="es-MX" altLang="es-MX" sz="17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30.2 minutos</a:t>
            </a:r>
            <a:r>
              <a:rPr lang="es-MX" altLang="es-MX" sz="17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(Indicas, III cuatrimestre, 2017).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26F2C58-43CE-44F9-AA15-023CD826175E}"/>
              </a:ext>
            </a:extLst>
          </p:cNvPr>
          <p:cNvSpPr txBox="1"/>
          <p:nvPr/>
        </p:nvSpPr>
        <p:spPr>
          <a:xfrm>
            <a:off x="381720" y="6388968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Fuente: Elaboración propia con base en el Sistema Nacional de Indicadores de Calidad en Salud (INDICAS), III cuatrimestre, 2017.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D28A57B3-34EE-4B69-A367-C835501CE287}"/>
              </a:ext>
            </a:extLst>
          </p:cNvPr>
          <p:cNvSpPr>
            <a:spLocks/>
          </p:cNvSpPr>
          <p:nvPr/>
        </p:nvSpPr>
        <p:spPr bwMode="auto">
          <a:xfrm>
            <a:off x="345716" y="988368"/>
            <a:ext cx="12313368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914400" eaLnBrk="1"/>
            <a:r>
              <a:rPr lang="es-MX" altLang="es-MX" sz="2400" b="1" dirty="0">
                <a:solidFill>
                  <a:srgbClr val="53585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Diagnóstico</a:t>
            </a:r>
            <a:endParaRPr lang="es-MX" altLang="es-MX" sz="1600" dirty="0">
              <a:solidFill>
                <a:srgbClr val="7EC6C4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1FD3C6B-6DD4-40E2-B064-C895AFA0A9DC}"/>
              </a:ext>
            </a:extLst>
          </p:cNvPr>
          <p:cNvSpPr txBox="1"/>
          <p:nvPr/>
        </p:nvSpPr>
        <p:spPr>
          <a:xfrm>
            <a:off x="221453" y="6749008"/>
            <a:ext cx="66546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800" b="1" u="sng" dirty="0">
                <a:latin typeface="Arial" panose="020B060402020202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Tiempos de espera en urgencias entre instituciones:</a:t>
            </a:r>
          </a:p>
          <a:p>
            <a:pPr algn="just"/>
            <a:endParaRPr lang="es-MX" altLang="es-MX" sz="1800" b="1" u="sng" dirty="0">
              <a:latin typeface="Arial" panose="020B060402020202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Mayores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tiempos: gobiernos estatales (56.7 minutos) y el IMSS (51 minutos).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altLang="es-MX" sz="18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Menores </a:t>
            </a:r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tiempos: instituciones privadas (12.7 minutos), instituciones de universidades (13.2 minutos) y de las fuerzas armadas (13.8 minutos) (INDICAS, 2018).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1FD3C6B-6DD4-40E2-B064-C895AFA0A9DC}"/>
              </a:ext>
            </a:extLst>
          </p:cNvPr>
          <p:cNvSpPr txBox="1"/>
          <p:nvPr/>
        </p:nvSpPr>
        <p:spPr>
          <a:xfrm>
            <a:off x="7170948" y="7010906"/>
            <a:ext cx="5488136" cy="2031325"/>
          </a:xfrm>
          <a:prstGeom prst="rect">
            <a:avLst/>
          </a:prstGeom>
          <a:noFill/>
          <a:ln>
            <a:solidFill>
              <a:srgbClr val="C32D77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La seguridad en el proceso de atención médica se analiza a través de la tasa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infecciones nosocomiales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, que en 2017 fue de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16 casos por cada 100 egresos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(INDICAS, III cuatrimestre, 2017), resultado por </a:t>
            </a:r>
            <a:r>
              <a:rPr lang="es-MX" sz="1800" b="1" dirty="0">
                <a:latin typeface="Arial" panose="020B0604020202020204" pitchFamily="34" charset="0"/>
                <a:cs typeface="Arial" panose="020B0604020202020204" pitchFamily="34" charset="0"/>
              </a:rPr>
              <a:t>debajo del estándar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nacional propuesto por el sistema INDICAS (25 casos por cada 100). 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CE3039C4-E65D-468C-A839-ACFEC8CBDD2B}"/>
              </a:ext>
            </a:extLst>
          </p:cNvPr>
          <p:cNvSpPr/>
          <p:nvPr/>
        </p:nvSpPr>
        <p:spPr>
          <a:xfrm>
            <a:off x="11182920" y="3220616"/>
            <a:ext cx="1018251" cy="1953731"/>
          </a:xfrm>
          <a:prstGeom prst="roundRect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/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279F9960-5E05-4818-9510-694B5EB10A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952210"/>
              </p:ext>
            </p:extLst>
          </p:nvPr>
        </p:nvGraphicFramePr>
        <p:xfrm>
          <a:off x="376709" y="3090191"/>
          <a:ext cx="12174363" cy="3298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9B92CF0B-CF28-4B5E-9755-EA9EF9B9F951}"/>
              </a:ext>
            </a:extLst>
          </p:cNvPr>
          <p:cNvSpPr/>
          <p:nvPr/>
        </p:nvSpPr>
        <p:spPr>
          <a:xfrm>
            <a:off x="309712" y="1947390"/>
            <a:ext cx="65024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8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Aumento en el tiempo de espera en urgencias:</a:t>
            </a:r>
          </a:p>
        </p:txBody>
      </p:sp>
    </p:spTree>
    <p:extLst>
      <p:ext uri="{BB962C8B-B14F-4D97-AF65-F5344CB8AC3E}">
        <p14:creationId xmlns:p14="http://schemas.microsoft.com/office/powerpoint/2010/main" val="42709660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30774</TotalTime>
  <Words>4109</Words>
  <Application>Microsoft Office PowerPoint</Application>
  <PresentationFormat>Personalizado</PresentationFormat>
  <Paragraphs>265</Paragraphs>
  <Slides>20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Helvetica Light</vt:lpstr>
      <vt:lpstr>Helvetica Neue</vt:lpstr>
      <vt:lpstr>Wingdings</vt:lpstr>
      <vt:lpstr>Diseño personalizado</vt:lpstr>
      <vt:lpstr>Estudio Diagnóstico del Derecho a la Salud 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 la presentación</dc:title>
  <dc:creator>Julieta  Castro Toral</dc:creator>
  <cp:lastModifiedBy>Liv  Lafontaine Navarro</cp:lastModifiedBy>
  <cp:revision>2062</cp:revision>
  <cp:lastPrinted>2018-04-04T22:18:25Z</cp:lastPrinted>
  <dcterms:modified xsi:type="dcterms:W3CDTF">2019-02-11T23:10:33Z</dcterms:modified>
</cp:coreProperties>
</file>