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3.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60" r:id="rId1"/>
  </p:sldMasterIdLst>
  <p:notesMasterIdLst>
    <p:notesMasterId r:id="rId23"/>
  </p:notesMasterIdLst>
  <p:handoutMasterIdLst>
    <p:handoutMasterId r:id="rId24"/>
  </p:handoutMasterIdLst>
  <p:sldIdLst>
    <p:sldId id="549" r:id="rId2"/>
    <p:sldId id="559" r:id="rId3"/>
    <p:sldId id="565" r:id="rId4"/>
    <p:sldId id="661" r:id="rId5"/>
    <p:sldId id="658" r:id="rId6"/>
    <p:sldId id="659" r:id="rId7"/>
    <p:sldId id="662" r:id="rId8"/>
    <p:sldId id="676" r:id="rId9"/>
    <p:sldId id="663" r:id="rId10"/>
    <p:sldId id="646" r:id="rId11"/>
    <p:sldId id="671" r:id="rId12"/>
    <p:sldId id="668" r:id="rId13"/>
    <p:sldId id="669" r:id="rId14"/>
    <p:sldId id="674" r:id="rId15"/>
    <p:sldId id="666" r:id="rId16"/>
    <p:sldId id="667" r:id="rId17"/>
    <p:sldId id="677" r:id="rId18"/>
    <p:sldId id="657" r:id="rId19"/>
    <p:sldId id="679" r:id="rId20"/>
    <p:sldId id="643" r:id="rId21"/>
    <p:sldId id="672" r:id="rId22"/>
  </p:sldIdLst>
  <p:sldSz cx="13004800" cy="9753600"/>
  <p:notesSz cx="7010400" cy="9296400"/>
  <p:defaultTex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p:defaultTextStyle>
  <p:extLst>
    <p:ext uri="{521415D9-36F7-43E2-AB2F-B90AF26B5E84}">
      <p14:sectionLst xmlns:p14="http://schemas.microsoft.com/office/powerpoint/2010/main">
        <p14:section name="Sección predeterminada" id="{FBE73850-5546-4261-98E5-B3C8FA6ED628}">
          <p14:sldIdLst>
            <p14:sldId id="549"/>
            <p14:sldId id="559"/>
            <p14:sldId id="565"/>
            <p14:sldId id="661"/>
            <p14:sldId id="658"/>
            <p14:sldId id="659"/>
            <p14:sldId id="662"/>
            <p14:sldId id="676"/>
            <p14:sldId id="663"/>
            <p14:sldId id="646"/>
            <p14:sldId id="671"/>
            <p14:sldId id="668"/>
            <p14:sldId id="669"/>
            <p14:sldId id="674"/>
            <p14:sldId id="666"/>
            <p14:sldId id="667"/>
            <p14:sldId id="677"/>
            <p14:sldId id="657"/>
            <p14:sldId id="679"/>
            <p14:sldId id="643"/>
          </p14:sldIdLst>
        </p14:section>
        <p14:section name="Sección sin título" id="{243869F8-942B-413A-9AAF-03A2D579A69A}">
          <p14:sldIdLst>
            <p14:sldId id="672"/>
          </p14:sldIdLst>
        </p14:section>
      </p14:sectionLst>
    </p:ext>
    <p:ext uri="{EFAFB233-063F-42B5-8137-9DF3F51BA10A}">
      <p15:sldGuideLst xmlns:p15="http://schemas.microsoft.com/office/powerpoint/2012/main">
        <p15:guide id="1" orient="horz" pos="3390" userDrawn="1">
          <p15:clr>
            <a:srgbClr val="A4A3A4"/>
          </p15:clr>
        </p15:guide>
        <p15:guide id="2" pos="414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el Larry  Escobar Blanco" initials="ILEB" lastIdx="3" clrIdx="0">
    <p:extLst>
      <p:ext uri="{19B8F6BF-5375-455C-9EA6-DF929625EA0E}">
        <p15:presenceInfo xmlns:p15="http://schemas.microsoft.com/office/powerpoint/2012/main" userId="S-1-5-21-1990024163-3075840602-2784443919-1651" providerId="AD"/>
      </p:ext>
    </p:extLst>
  </p:cmAuthor>
  <p:cmAuthor id="2" name="Alejandra Correa Herrejón" initials="ACH" lastIdx="6" clrIdx="1">
    <p:extLst>
      <p:ext uri="{19B8F6BF-5375-455C-9EA6-DF929625EA0E}">
        <p15:presenceInfo xmlns:p15="http://schemas.microsoft.com/office/powerpoint/2012/main" userId="S-1-5-21-1990024163-3075840602-2784443919-4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BFBD"/>
    <a:srgbClr val="469999"/>
    <a:srgbClr val="E27EB0"/>
    <a:srgbClr val="DB5F9D"/>
    <a:srgbClr val="56B4B2"/>
    <a:srgbClr val="4CAAA8"/>
    <a:srgbClr val="C12D77"/>
    <a:srgbClr val="CDE9E8"/>
    <a:srgbClr val="2F5597"/>
    <a:srgbClr val="005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688" autoAdjust="0"/>
  </p:normalViewPr>
  <p:slideViewPr>
    <p:cSldViewPr>
      <p:cViewPr varScale="1">
        <p:scale>
          <a:sx n="75" d="100"/>
          <a:sy n="75" d="100"/>
        </p:scale>
        <p:origin x="1620" y="60"/>
      </p:cViewPr>
      <p:guideLst>
        <p:guide orient="horz" pos="3390"/>
        <p:guide pos="4141"/>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correa\Downloads\Gr&#225;fica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Retrospect\Resp\Diagn&#243;sticos\Medio%20Ambiente%20Sano\Gr&#225;ficas%20Presentaci&#243;n.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acorrea\Downloads\Eliminaci&#243;n%20de%20residuos..xlsx" TargetMode="External"/><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oleObject" Target="file:///C:\Retrospect\Zah&#237;%20DASR\0%20EVALUACIONES\ESTUDIOS%20DIAGN&#211;STICO%20PND\1%20VERSIONES%20CONEVAL\Medio%20ambiente\PIB%20medio%20ambiente.xlsx" TargetMode="External"/><Relationship Id="rId2" Type="http://schemas.microsoft.com/office/2011/relationships/chartColorStyle" Target="colors11.xml"/><Relationship Id="rId1" Type="http://schemas.microsoft.com/office/2011/relationships/chartStyle" Target="style11.xml"/></Relationships>
</file>

<file path=ppt/charts/_rels/chart13.xml.rels><?xml version="1.0" encoding="UTF-8" standalone="yes"?>
<Relationships xmlns="http://schemas.openxmlformats.org/package/2006/relationships"><Relationship Id="rId1" Type="http://schemas.openxmlformats.org/officeDocument/2006/relationships/oleObject" Target="file:///\\Users\alejandracorreaherrejon\Desktop\MPPC%202017-2019\Gra&#769;ficas%20Presentacio&#769;n%20(1).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acorrea\Downloads\Gr&#225;fica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C:\Retrospect\Resp\Diagn&#243;sticos\Medio%20Ambiente%20Sano\Gr&#225;ficas%20Presentaci&#243;n.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Retrospect\Resp\Diagn&#243;sticos\Medio%20Ambiente%20Sano\Gr&#225;ficas%20(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3.xml"/></Relationships>
</file>

<file path=ppt/charts/_rels/chart7.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9.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600" b="0" i="0" u="none" strike="noStrike" kern="1200" spc="0" baseline="0">
                <a:solidFill>
                  <a:schemeClr val="tx1"/>
                </a:solidFill>
                <a:latin typeface="+mn-lt"/>
                <a:ea typeface="+mn-ea"/>
                <a:cs typeface="Arial" panose="020B0604020202020204" pitchFamily="34" charset="0"/>
              </a:defRPr>
            </a:pPr>
            <a:r>
              <a:rPr lang="es-MX" sz="1600" dirty="0"/>
              <a:t>Cobertura de agua potable por entidad federativa, 2016</a:t>
            </a:r>
          </a:p>
        </c:rich>
      </c:tx>
      <c:layout>
        <c:manualLayout>
          <c:xMode val="edge"/>
          <c:yMode val="edge"/>
          <c:x val="0.23494008407080449"/>
          <c:y val="8.8286562889403706E-3"/>
        </c:manualLayout>
      </c:layout>
      <c:overlay val="0"/>
      <c:spPr>
        <a:noFill/>
        <a:ln>
          <a:noFill/>
        </a:ln>
        <a:effectLst/>
      </c:spPr>
      <c:txPr>
        <a:bodyPr rot="0" spcFirstLastPara="1" vertOverflow="ellipsis" vert="horz" wrap="square" anchor="ctr" anchorCtr="1"/>
        <a:lstStyle/>
        <a:p>
          <a:pPr algn="ctr" rtl="0">
            <a:defRPr sz="1600" b="0" i="0" u="none" strike="noStrike" kern="1200" spc="0" baseline="0">
              <a:solidFill>
                <a:schemeClr val="tx1"/>
              </a:solidFill>
              <a:latin typeface="+mn-lt"/>
              <a:ea typeface="+mn-ea"/>
              <a:cs typeface="Arial" panose="020B0604020202020204" pitchFamily="34" charset="0"/>
            </a:defRPr>
          </a:pPr>
          <a:endParaRPr lang="es-MX"/>
        </a:p>
      </c:txPr>
    </c:title>
    <c:autoTitleDeleted val="0"/>
    <c:plotArea>
      <c:layout>
        <c:manualLayout>
          <c:layoutTarget val="inner"/>
          <c:xMode val="edge"/>
          <c:yMode val="edge"/>
          <c:x val="6.3513967927880902E-2"/>
          <c:y val="0.19224737563589359"/>
          <c:w val="0.92058380542350915"/>
          <c:h val="0.44916043803686095"/>
        </c:manualLayout>
      </c:layout>
      <c:barChart>
        <c:barDir val="col"/>
        <c:grouping val="clustered"/>
        <c:varyColors val="0"/>
        <c:ser>
          <c:idx val="0"/>
          <c:order val="0"/>
          <c:tx>
            <c:strRef>
              <c:f>'[Gráficas.xlsx]Cobertura de agua potable'!$C$2</c:f>
              <c:strCache>
                <c:ptCount val="1"/>
                <c:pt idx="0">
                  <c:v>Cobertura </c:v>
                </c:pt>
              </c:strCache>
            </c:strRef>
          </c:tx>
          <c:spPr>
            <a:solidFill>
              <a:srgbClr val="C12D77"/>
            </a:solidFill>
            <a:ln>
              <a:noFill/>
            </a:ln>
            <a:effectLst/>
          </c:spPr>
          <c:invertIfNegative val="0"/>
          <c:dPt>
            <c:idx val="8"/>
            <c:invertIfNegative val="0"/>
            <c:bubble3D val="0"/>
            <c:spPr>
              <a:solidFill>
                <a:srgbClr val="469999"/>
              </a:solidFill>
              <a:ln>
                <a:noFill/>
              </a:ln>
              <a:effectLst/>
            </c:spPr>
            <c:extLst>
              <c:ext xmlns:c16="http://schemas.microsoft.com/office/drawing/2014/chart" uri="{C3380CC4-5D6E-409C-BE32-E72D297353CC}">
                <c16:uniqueId val="{00000001-6CEF-4FA2-9C2F-2C6CE258A4A1}"/>
              </c:ext>
            </c:extLst>
          </c:dPt>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'[Gráficas.xlsx]Cobertura de agua potable'!$B$3:$B$17</c:f>
              <c:strCache>
                <c:ptCount val="15"/>
                <c:pt idx="0">
                  <c:v>Aguascalientes </c:v>
                </c:pt>
                <c:pt idx="1">
                  <c:v>Colima </c:v>
                </c:pt>
                <c:pt idx="2">
                  <c:v>Tlaxcala </c:v>
                </c:pt>
                <c:pt idx="3">
                  <c:v>Ciudad de México </c:v>
                </c:pt>
                <c:pt idx="4">
                  <c:v>Nuevo León </c:v>
                </c:pt>
                <c:pt idx="5">
                  <c:v>Yucatán</c:v>
                </c:pt>
                <c:pt idx="6">
                  <c:v>Coahuila</c:v>
                </c:pt>
                <c:pt idx="7">
                  <c:v>Jalisco </c:v>
                </c:pt>
                <c:pt idx="8">
                  <c:v>Nacional </c:v>
                </c:pt>
                <c:pt idx="9">
                  <c:v>Tabasco </c:v>
                </c:pt>
                <c:pt idx="10">
                  <c:v>San Luis Potosí </c:v>
                </c:pt>
                <c:pt idx="11">
                  <c:v>Veracruz </c:v>
                </c:pt>
                <c:pt idx="12">
                  <c:v>Chiapas </c:v>
                </c:pt>
                <c:pt idx="13">
                  <c:v>Oaxaca </c:v>
                </c:pt>
                <c:pt idx="14">
                  <c:v>Guerrero </c:v>
                </c:pt>
              </c:strCache>
            </c:strRef>
          </c:cat>
          <c:val>
            <c:numRef>
              <c:f>'[Gráficas.xlsx]Cobertura de agua potable'!$C$3:$C$17</c:f>
              <c:numCache>
                <c:formatCode>0.0%</c:formatCode>
                <c:ptCount val="15"/>
                <c:pt idx="0">
                  <c:v>0.99099999999999999</c:v>
                </c:pt>
                <c:pt idx="1">
                  <c:v>0.99</c:v>
                </c:pt>
                <c:pt idx="2">
                  <c:v>0.98799999999999999</c:v>
                </c:pt>
                <c:pt idx="3">
                  <c:v>0.98599999999999999</c:v>
                </c:pt>
                <c:pt idx="4">
                  <c:v>0.98299999999999998</c:v>
                </c:pt>
                <c:pt idx="5">
                  <c:v>0.98299999999999998</c:v>
                </c:pt>
                <c:pt idx="6">
                  <c:v>0.98199999999999998</c:v>
                </c:pt>
                <c:pt idx="7">
                  <c:v>0.98</c:v>
                </c:pt>
                <c:pt idx="8">
                  <c:v>0.94399999999999995</c:v>
                </c:pt>
                <c:pt idx="9">
                  <c:v>0.89800000000000002</c:v>
                </c:pt>
                <c:pt idx="10">
                  <c:v>0.89200000000000002</c:v>
                </c:pt>
                <c:pt idx="11">
                  <c:v>0.86499999999999999</c:v>
                </c:pt>
                <c:pt idx="12">
                  <c:v>0.86499999999999999</c:v>
                </c:pt>
                <c:pt idx="13">
                  <c:v>0.85399999999999998</c:v>
                </c:pt>
                <c:pt idx="14">
                  <c:v>0.84199999999999997</c:v>
                </c:pt>
              </c:numCache>
            </c:numRef>
          </c:val>
          <c:extLst>
            <c:ext xmlns:c16="http://schemas.microsoft.com/office/drawing/2014/chart" uri="{C3380CC4-5D6E-409C-BE32-E72D297353CC}">
              <c16:uniqueId val="{00000000-692D-4861-9417-309066F0A18F}"/>
            </c:ext>
          </c:extLst>
        </c:ser>
        <c:dLbls>
          <c:dLblPos val="outEnd"/>
          <c:showLegendKey val="0"/>
          <c:showVal val="1"/>
          <c:showCatName val="0"/>
          <c:showSerName val="0"/>
          <c:showPercent val="0"/>
          <c:showBubbleSize val="0"/>
        </c:dLbls>
        <c:gapWidth val="219"/>
        <c:overlap val="-27"/>
        <c:axId val="480326680"/>
        <c:axId val="480330600"/>
      </c:barChart>
      <c:catAx>
        <c:axId val="480326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s-MX"/>
          </a:p>
        </c:txPr>
        <c:crossAx val="480330600"/>
        <c:crosses val="autoZero"/>
        <c:auto val="1"/>
        <c:lblAlgn val="ctr"/>
        <c:lblOffset val="100"/>
        <c:noMultiLvlLbl val="0"/>
      </c:catAx>
      <c:valAx>
        <c:axId val="480330600"/>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Arial" panose="020B0604020202020204" pitchFamily="34" charset="0"/>
              </a:defRPr>
            </a:pPr>
            <a:endParaRPr lang="es-MX"/>
          </a:p>
        </c:txPr>
        <c:crossAx val="480326680"/>
        <c:crosses val="autoZero"/>
        <c:crossBetween val="between"/>
        <c:minorUnit val="0.2"/>
      </c:valAx>
      <c:spPr>
        <a:noFill/>
        <a:ln>
          <a:noFill/>
        </a:ln>
        <a:effectLst/>
      </c:spPr>
    </c:plotArea>
    <c:plotVisOnly val="1"/>
    <c:dispBlanksAs val="gap"/>
    <c:showDLblsOverMax val="0"/>
  </c:chart>
  <c:spPr>
    <a:noFill/>
    <a:ln>
      <a:solidFill>
        <a:srgbClr val="C12D77"/>
      </a:solidFill>
    </a:ln>
    <a:effectLst/>
  </c:spPr>
  <c:txPr>
    <a:bodyPr/>
    <a:lstStyle/>
    <a:p>
      <a:pPr>
        <a:defRPr sz="1200">
          <a:solidFill>
            <a:schemeClr val="tx1"/>
          </a:solidFill>
          <a:latin typeface="+mn-lt"/>
          <a:cs typeface="Arial" panose="020B0604020202020204" pitchFamily="34" charset="0"/>
        </a:defRPr>
      </a:pPr>
      <a:endParaRPr lang="es-MX"/>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r>
              <a:rPr lang="es-MX"/>
              <a:t>Inversión por entidad federativa como porcentaje de la inversión total para uso de energías alternativas (solar, eólica, otra), 2013 (% )</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col"/>
        <c:grouping val="clustered"/>
        <c:varyColors val="0"/>
        <c:ser>
          <c:idx val="0"/>
          <c:order val="0"/>
          <c:tx>
            <c:strRef>
              <c:f>Hoja10!$B$2</c:f>
              <c:strCache>
                <c:ptCount val="1"/>
                <c:pt idx="0">
                  <c:v>% Inversión</c:v>
                </c:pt>
              </c:strCache>
            </c:strRef>
          </c:tx>
          <c:spPr>
            <a:solidFill>
              <a:srgbClr val="4CAAA8"/>
            </a:solidFill>
            <a:ln>
              <a:noFill/>
            </a:ln>
            <a:effectLst/>
          </c:spPr>
          <c:invertIfNegative val="0"/>
          <c:dLbls>
            <c:spPr>
              <a:noFill/>
              <a:ln>
                <a:noFill/>
              </a:ln>
              <a:effectLst/>
            </c:spPr>
            <c:txPr>
              <a:bodyPr rot="0" spcFirstLastPara="1" vertOverflow="ellipsis" vert="horz" wrap="square" anchor="ctr" anchorCtr="1"/>
              <a:lstStyle/>
              <a:p>
                <a:pPr>
                  <a:defRPr sz="13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Hoja10!$A$3:$A$21</c:f>
              <c:strCache>
                <c:ptCount val="19"/>
                <c:pt idx="0">
                  <c:v>Jalisco</c:v>
                </c:pt>
                <c:pt idx="1">
                  <c:v>Coahuila</c:v>
                </c:pt>
                <c:pt idx="2">
                  <c:v>Guanajuato</c:v>
                </c:pt>
                <c:pt idx="3">
                  <c:v>Chihuahua</c:v>
                </c:pt>
                <c:pt idx="4">
                  <c:v>México</c:v>
                </c:pt>
                <c:pt idx="5">
                  <c:v>Tamaulipas</c:v>
                </c:pt>
                <c:pt idx="6">
                  <c:v>Nuevo León</c:v>
                </c:pt>
                <c:pt idx="7">
                  <c:v>San Luis Potosí</c:v>
                </c:pt>
                <c:pt idx="8">
                  <c:v>Veracruz</c:v>
                </c:pt>
                <c:pt idx="9">
                  <c:v>Durango</c:v>
                </c:pt>
                <c:pt idx="10">
                  <c:v>CDMX</c:v>
                </c:pt>
                <c:pt idx="11">
                  <c:v>Baja California</c:v>
                </c:pt>
                <c:pt idx="12">
                  <c:v>Michoacán</c:v>
                </c:pt>
                <c:pt idx="13">
                  <c:v>Morelos</c:v>
                </c:pt>
                <c:pt idx="14">
                  <c:v>Querétaro</c:v>
                </c:pt>
                <c:pt idx="15">
                  <c:v>Aguascalientes</c:v>
                </c:pt>
                <c:pt idx="16">
                  <c:v>Sonora</c:v>
                </c:pt>
                <c:pt idx="17">
                  <c:v>Puebla</c:v>
                </c:pt>
                <c:pt idx="18">
                  <c:v>Sinaloa</c:v>
                </c:pt>
              </c:strCache>
            </c:strRef>
          </c:cat>
          <c:val>
            <c:numRef>
              <c:f>Hoja10!$B$3:$B$21</c:f>
              <c:numCache>
                <c:formatCode>0%</c:formatCode>
                <c:ptCount val="19"/>
                <c:pt idx="0">
                  <c:v>0.15945339777774514</c:v>
                </c:pt>
                <c:pt idx="1">
                  <c:v>9.5820662367107887E-2</c:v>
                </c:pt>
                <c:pt idx="2">
                  <c:v>8.8243791838673508E-2</c:v>
                </c:pt>
                <c:pt idx="3">
                  <c:v>8.0546945011679319E-2</c:v>
                </c:pt>
                <c:pt idx="4">
                  <c:v>7.8912574005788244E-2</c:v>
                </c:pt>
                <c:pt idx="5">
                  <c:v>7.7563452770962799E-2</c:v>
                </c:pt>
                <c:pt idx="6">
                  <c:v>6.8654600478925798E-2</c:v>
                </c:pt>
                <c:pt idx="7">
                  <c:v>6.7744984256171439E-2</c:v>
                </c:pt>
                <c:pt idx="8">
                  <c:v>6.2679046261881324E-2</c:v>
                </c:pt>
                <c:pt idx="9">
                  <c:v>5.9256049009093717E-2</c:v>
                </c:pt>
                <c:pt idx="10">
                  <c:v>3.3155082832615923E-2</c:v>
                </c:pt>
                <c:pt idx="11">
                  <c:v>2.7338680848354856E-2</c:v>
                </c:pt>
                <c:pt idx="12">
                  <c:v>1.9813228733588956E-2</c:v>
                </c:pt>
                <c:pt idx="13">
                  <c:v>1.3461830397586763E-2</c:v>
                </c:pt>
                <c:pt idx="14">
                  <c:v>1.2482432041996602E-2</c:v>
                </c:pt>
                <c:pt idx="15">
                  <c:v>9.8258140024582892E-3</c:v>
                </c:pt>
                <c:pt idx="16">
                  <c:v>9.0055678796515295E-3</c:v>
                </c:pt>
                <c:pt idx="17">
                  <c:v>8.9712889372058745E-3</c:v>
                </c:pt>
                <c:pt idx="18">
                  <c:v>5.9082205800976458E-3</c:v>
                </c:pt>
              </c:numCache>
            </c:numRef>
          </c:val>
          <c:extLst>
            <c:ext xmlns:c16="http://schemas.microsoft.com/office/drawing/2014/chart" uri="{C3380CC4-5D6E-409C-BE32-E72D297353CC}">
              <c16:uniqueId val="{00000000-77B2-4A99-B2F7-18EF5AF7EAC0}"/>
            </c:ext>
          </c:extLst>
        </c:ser>
        <c:dLbls>
          <c:dLblPos val="outEnd"/>
          <c:showLegendKey val="0"/>
          <c:showVal val="1"/>
          <c:showCatName val="0"/>
          <c:showSerName val="0"/>
          <c:showPercent val="0"/>
          <c:showBubbleSize val="0"/>
        </c:dLbls>
        <c:gapWidth val="219"/>
        <c:overlap val="-27"/>
        <c:axId val="440658880"/>
        <c:axId val="440659272"/>
      </c:barChart>
      <c:catAx>
        <c:axId val="440658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40659272"/>
        <c:crosses val="autoZero"/>
        <c:auto val="1"/>
        <c:lblAlgn val="ctr"/>
        <c:lblOffset val="100"/>
        <c:noMultiLvlLbl val="0"/>
      </c:catAx>
      <c:valAx>
        <c:axId val="4406592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40658880"/>
        <c:crosses val="autoZero"/>
        <c:crossBetween val="between"/>
      </c:valAx>
      <c:spPr>
        <a:noFill/>
        <a:ln>
          <a:noFill/>
        </a:ln>
        <a:effectLst/>
      </c:spPr>
    </c:plotArea>
    <c:plotVisOnly val="1"/>
    <c:dispBlanksAs val="gap"/>
    <c:showDLblsOverMax val="0"/>
  </c:chart>
  <c:spPr>
    <a:noFill/>
    <a:ln>
      <a:solidFill>
        <a:srgbClr val="4CAAA8"/>
      </a:solidFill>
    </a:ln>
    <a:effectLst/>
  </c:spPr>
  <c:txPr>
    <a:bodyPr/>
    <a:lstStyle/>
    <a:p>
      <a:pPr>
        <a:defRPr sz="12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solidFill>
                <a:latin typeface="+mn-lt"/>
                <a:ea typeface="+mn-ea"/>
                <a:cs typeface="+mn-cs"/>
              </a:defRPr>
            </a:pPr>
            <a:r>
              <a:rPr lang="en-US" b="1"/>
              <a:t>Eliminación de residuos de las viviendas, a través del sistema público de recolección, 2015</a:t>
            </a:r>
            <a:endParaRPr lang="es-MX" b="1"/>
          </a:p>
        </c:rich>
      </c:tx>
      <c:layout>
        <c:manualLayout>
          <c:xMode val="edge"/>
          <c:yMode val="edge"/>
          <c:x val="0.24133104289781251"/>
          <c:y val="9.4600374032972733E-3"/>
        </c:manualLayout>
      </c:layout>
      <c:overlay val="0"/>
      <c:spPr>
        <a:noFill/>
        <a:ln>
          <a:noFill/>
        </a:ln>
        <a:effectLst/>
      </c:spPr>
      <c:txPr>
        <a:bodyPr rot="0" spcFirstLastPara="1" vertOverflow="ellipsis" vert="horz" wrap="square" anchor="ctr" anchorCtr="1"/>
        <a:lstStyle/>
        <a:p>
          <a:pPr>
            <a:defRPr sz="1440" b="1" i="0" u="none" strike="noStrike" kern="1200" spc="0" baseline="0">
              <a:solidFill>
                <a:schemeClr val="tx1"/>
              </a:solidFill>
              <a:latin typeface="+mn-lt"/>
              <a:ea typeface="+mn-ea"/>
              <a:cs typeface="+mn-cs"/>
            </a:defRPr>
          </a:pPr>
          <a:endParaRPr lang="es-MX"/>
        </a:p>
      </c:txPr>
    </c:title>
    <c:autoTitleDeleted val="0"/>
    <c:plotArea>
      <c:layout>
        <c:manualLayout>
          <c:layoutTarget val="inner"/>
          <c:xMode val="edge"/>
          <c:yMode val="edge"/>
          <c:x val="5.2157795455756918E-2"/>
          <c:y val="0.23292681791349396"/>
          <c:w val="0.9339492382636756"/>
          <c:h val="0.5762504120088715"/>
        </c:manualLayout>
      </c:layout>
      <c:barChart>
        <c:barDir val="col"/>
        <c:grouping val="clustered"/>
        <c:varyColors val="0"/>
        <c:ser>
          <c:idx val="0"/>
          <c:order val="0"/>
          <c:tx>
            <c:strRef>
              <c:f>'[Eliminación de residuos..xlsx]Hoja1'!$D$10:$D$12</c:f>
              <c:strCache>
                <c:ptCount val="3"/>
                <c:pt idx="0">
                  <c:v>Forma de eliminación de residuos de las viviendas</c:v>
                </c:pt>
                <c:pt idx="1">
                  <c:v>A través del servicio público de recolección</c:v>
                </c:pt>
                <c:pt idx="2">
                  <c:v>(Porcentaje)</c:v>
                </c:pt>
              </c:strCache>
            </c:strRef>
          </c:tx>
          <c:spPr>
            <a:solidFill>
              <a:srgbClr val="C12D77"/>
            </a:solidFill>
            <a:ln>
              <a:solidFill>
                <a:srgbClr val="C12D77"/>
              </a:solidFill>
            </a:ln>
            <a:effectLst/>
          </c:spPr>
          <c:invertIfNegative val="0"/>
          <c:dPt>
            <c:idx val="5"/>
            <c:invertIfNegative val="0"/>
            <c:bubble3D val="0"/>
            <c:spPr>
              <a:solidFill>
                <a:srgbClr val="4CAAA8"/>
              </a:solidFill>
              <a:ln>
                <a:solidFill>
                  <a:srgbClr val="56B4B2"/>
                </a:solidFill>
              </a:ln>
              <a:effectLst/>
            </c:spPr>
            <c:extLst>
              <c:ext xmlns:c16="http://schemas.microsoft.com/office/drawing/2014/chart" uri="{C3380CC4-5D6E-409C-BE32-E72D297353CC}">
                <c16:uniqueId val="{00000001-41B3-4754-82A0-CB6B0CE3ADBE}"/>
              </c:ext>
            </c:extLst>
          </c:dPt>
          <c:dLbls>
            <c:dLbl>
              <c:idx val="0"/>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extLst>
                <c:ext xmlns:c16="http://schemas.microsoft.com/office/drawing/2014/chart" uri="{C3380CC4-5D6E-409C-BE32-E72D297353CC}">
                  <c16:uniqueId val="{00000002-1B64-4EC6-B70F-AD3E2E43DB76}"/>
                </c:ext>
              </c:extLst>
            </c:dLbl>
            <c:dLbl>
              <c:idx val="1"/>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extLst>
                <c:ext xmlns:c16="http://schemas.microsoft.com/office/drawing/2014/chart" uri="{C3380CC4-5D6E-409C-BE32-E72D297353CC}">
                  <c16:uniqueId val="{00000003-1B64-4EC6-B70F-AD3E2E43DB76}"/>
                </c:ext>
              </c:extLst>
            </c:dLbl>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'[Eliminación de residuos..xlsx]Hoja1'!$C$13:$C$23</c:f>
              <c:strCache>
                <c:ptCount val="11"/>
                <c:pt idx="0">
                  <c:v>Aguascalientes</c:v>
                </c:pt>
                <c:pt idx="1">
                  <c:v>Ciudad de México</c:v>
                </c:pt>
                <c:pt idx="2">
                  <c:v>Jalisco</c:v>
                </c:pt>
                <c:pt idx="3">
                  <c:v>Querétaro</c:v>
                </c:pt>
                <c:pt idx="4">
                  <c:v>Nuevo León</c:v>
                </c:pt>
                <c:pt idx="5">
                  <c:v>Nacional</c:v>
                </c:pt>
                <c:pt idx="6">
                  <c:v>Campeche</c:v>
                </c:pt>
                <c:pt idx="7">
                  <c:v>Tabasco</c:v>
                </c:pt>
                <c:pt idx="8">
                  <c:v>Guerrero</c:v>
                </c:pt>
                <c:pt idx="9">
                  <c:v>Chiapas</c:v>
                </c:pt>
                <c:pt idx="10">
                  <c:v>Oaxaca</c:v>
                </c:pt>
              </c:strCache>
            </c:strRef>
          </c:cat>
          <c:val>
            <c:numRef>
              <c:f>'[Eliminación de residuos..xlsx]Hoja1'!$D$13:$D$23</c:f>
              <c:numCache>
                <c:formatCode>0%</c:formatCode>
                <c:ptCount val="11"/>
                <c:pt idx="0">
                  <c:v>0.99</c:v>
                </c:pt>
                <c:pt idx="1">
                  <c:v>0.99</c:v>
                </c:pt>
                <c:pt idx="2" formatCode="0.00%">
                  <c:v>0.97499999999999998</c:v>
                </c:pt>
                <c:pt idx="3" formatCode="0.00%">
                  <c:v>0.97099999999999997</c:v>
                </c:pt>
                <c:pt idx="4" formatCode="0.00%">
                  <c:v>0.96599999999999997</c:v>
                </c:pt>
                <c:pt idx="5" formatCode="0.00%">
                  <c:v>0.85899999999999999</c:v>
                </c:pt>
                <c:pt idx="6" formatCode="0.00%">
                  <c:v>0.71099999999999997</c:v>
                </c:pt>
                <c:pt idx="7" formatCode="0.00%">
                  <c:v>0.67300000000000004</c:v>
                </c:pt>
                <c:pt idx="8" formatCode="0.00%">
                  <c:v>0.60199999999999998</c:v>
                </c:pt>
                <c:pt idx="9" formatCode="0.00%">
                  <c:v>0.59399999999999997</c:v>
                </c:pt>
                <c:pt idx="10" formatCode="0.00%">
                  <c:v>0.58099999999999996</c:v>
                </c:pt>
              </c:numCache>
            </c:numRef>
          </c:val>
          <c:extLst>
            <c:ext xmlns:c16="http://schemas.microsoft.com/office/drawing/2014/chart" uri="{C3380CC4-5D6E-409C-BE32-E72D297353CC}">
              <c16:uniqueId val="{00000000-41B3-4754-82A0-CB6B0CE3ADBE}"/>
            </c:ext>
          </c:extLst>
        </c:ser>
        <c:dLbls>
          <c:showLegendKey val="0"/>
          <c:showVal val="0"/>
          <c:showCatName val="0"/>
          <c:showSerName val="0"/>
          <c:showPercent val="0"/>
          <c:showBubbleSize val="0"/>
        </c:dLbls>
        <c:gapWidth val="219"/>
        <c:overlap val="-27"/>
        <c:axId val="489273288"/>
        <c:axId val="489273680"/>
      </c:barChart>
      <c:catAx>
        <c:axId val="489273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crossAx val="489273680"/>
        <c:crosses val="autoZero"/>
        <c:auto val="1"/>
        <c:lblAlgn val="ctr"/>
        <c:lblOffset val="100"/>
        <c:noMultiLvlLbl val="0"/>
      </c:catAx>
      <c:valAx>
        <c:axId val="489273680"/>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crossAx val="489273288"/>
        <c:crosses val="autoZero"/>
        <c:crossBetween val="between"/>
        <c:majorUnit val="0.25"/>
      </c:valAx>
      <c:spPr>
        <a:noFill/>
        <a:ln>
          <a:noFill/>
        </a:ln>
        <a:effectLst/>
      </c:spPr>
    </c:plotArea>
    <c:plotVisOnly val="1"/>
    <c:dispBlanksAs val="gap"/>
    <c:showDLblsOverMax val="0"/>
  </c:chart>
  <c:spPr>
    <a:noFill/>
    <a:ln>
      <a:solidFill>
        <a:srgbClr val="C12D77"/>
      </a:solidFill>
    </a:ln>
    <a:effectLst/>
  </c:spPr>
  <c:txPr>
    <a:bodyPr/>
    <a:lstStyle/>
    <a:p>
      <a:pPr>
        <a:defRPr sz="1200">
          <a:solidFill>
            <a:schemeClr val="tx1"/>
          </a:solidFill>
        </a:defRPr>
      </a:pPr>
      <a:endParaRPr lang="es-MX"/>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s-MX" sz="1800" b="1" dirty="0"/>
              <a:t>Proporción porcentual del PIB a precios básico en gastos de protección ambiental por actividad, 2016</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2509809043822574"/>
          <c:y val="0.22610873608663051"/>
          <c:w val="0.54526141978731524"/>
          <c:h val="0.6463632911022601"/>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5C9-4171-9CA0-AF88BF634E3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5C9-4171-9CA0-AF88BF634E3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5C9-4171-9CA0-AF88BF634E3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5C9-4171-9CA0-AF88BF634E3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5C9-4171-9CA0-AF88BF634E35}"/>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5C9-4171-9CA0-AF88BF634E35}"/>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5C9-4171-9CA0-AF88BF634E35}"/>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E5C9-4171-9CA0-AF88BF634E35}"/>
              </c:ext>
            </c:extLst>
          </c:dPt>
          <c:dLbls>
            <c:dLbl>
              <c:idx val="1"/>
              <c:layout>
                <c:manualLayout>
                  <c:x val="4.5905059989567031E-2"/>
                  <c:y val="-5.128206422422376E-2"/>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5619196661450183"/>
                      <c:h val="0.13875003501666541"/>
                    </c:manualLayout>
                  </c15:layout>
                </c:ext>
                <c:ext xmlns:c16="http://schemas.microsoft.com/office/drawing/2014/chart" uri="{C3380CC4-5D6E-409C-BE32-E72D297353CC}">
                  <c16:uniqueId val="{00000003-E5C9-4171-9CA0-AF88BF634E35}"/>
                </c:ext>
              </c:extLst>
            </c:dLbl>
            <c:dLbl>
              <c:idx val="2"/>
              <c:layout>
                <c:manualLayout>
                  <c:x val="5.9467918622848198E-2"/>
                  <c:y val="-4.6134046571281694E-2"/>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4927499086088417"/>
                      <c:h val="0.12230469470641395"/>
                    </c:manualLayout>
                  </c15:layout>
                </c:ext>
                <c:ext xmlns:c16="http://schemas.microsoft.com/office/drawing/2014/chart" uri="{C3380CC4-5D6E-409C-BE32-E72D297353CC}">
                  <c16:uniqueId val="{00000005-E5C9-4171-9CA0-AF88BF634E35}"/>
                </c:ext>
              </c:extLst>
            </c:dLbl>
            <c:dLbl>
              <c:idx val="3"/>
              <c:layout>
                <c:manualLayout>
                  <c:x val="-7.0338003524207368E-2"/>
                  <c:y val="-6.6254433236026963E-2"/>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7860198226395405"/>
                      <c:h val="0.11253533449163924"/>
                    </c:manualLayout>
                  </c15:layout>
                </c:ext>
                <c:ext xmlns:c16="http://schemas.microsoft.com/office/drawing/2014/chart" uri="{C3380CC4-5D6E-409C-BE32-E72D297353CC}">
                  <c16:uniqueId val="{00000007-E5C9-4171-9CA0-AF88BF634E35}"/>
                </c:ext>
              </c:extLst>
            </c:dLbl>
            <c:dLbl>
              <c:idx val="4"/>
              <c:layout>
                <c:manualLayout>
                  <c:x val="-2.2952529994783515E-2"/>
                  <c:y val="-0.11111098788707749"/>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855606898902896"/>
                      <c:h val="0.14070434857614628"/>
                    </c:manualLayout>
                  </c15:layout>
                </c:ext>
                <c:ext xmlns:c16="http://schemas.microsoft.com/office/drawing/2014/chart" uri="{C3380CC4-5D6E-409C-BE32-E72D297353CC}">
                  <c16:uniqueId val="{00000009-E5C9-4171-9CA0-AF88BF634E35}"/>
                </c:ext>
              </c:extLst>
            </c:dLbl>
            <c:dLbl>
              <c:idx val="5"/>
              <c:layout>
                <c:manualLayout>
                  <c:x val="-6.6770996348461134E-2"/>
                  <c:y val="-5.3208137715180029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5C9-4171-9CA0-AF88BF634E35}"/>
                </c:ext>
              </c:extLst>
            </c:dLbl>
            <c:dLbl>
              <c:idx val="7"/>
              <c:layout>
                <c:manualLayout>
                  <c:x val="-2.2952529994783553E-2"/>
                  <c:y val="2.2435903098097894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E5C9-4171-9CA0-AF88BF634E35}"/>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'mamb395_2018-4-23'!$A$6:$A$13</c:f>
              <c:strCache>
                <c:ptCount val="8"/>
                <c:pt idx="0">
                  <c:v>Protección del aire-ambiente y clima </c:v>
                </c:pt>
                <c:pt idx="1">
                  <c:v>Gestión de las aguas residuales </c:v>
                </c:pt>
                <c:pt idx="2">
                  <c:v>Gestión de residuos</c:v>
                </c:pt>
                <c:pt idx="3">
                  <c:v>Gestión y conservación del suelo y cuerpos de agua</c:v>
                </c:pt>
                <c:pt idx="4">
                  <c:v>Conservación de la biodiversidad y paisajes</c:v>
                </c:pt>
                <c:pt idx="5">
                  <c:v>Investigación y desarrollo</c:v>
                </c:pt>
                <c:pt idx="6">
                  <c:v>Gestión y educación ambiental</c:v>
                </c:pt>
                <c:pt idx="7">
                  <c:v>Otros</c:v>
                </c:pt>
              </c:strCache>
            </c:strRef>
          </c:cat>
          <c:val>
            <c:numRef>
              <c:f>'mamb395_2018-4-23'!$B$6:$B$13</c:f>
              <c:numCache>
                <c:formatCode>0%</c:formatCode>
                <c:ptCount val="8"/>
                <c:pt idx="0">
                  <c:v>0.35199999999999998</c:v>
                </c:pt>
                <c:pt idx="1">
                  <c:v>0.159</c:v>
                </c:pt>
                <c:pt idx="2">
                  <c:v>8.5000000000000006E-2</c:v>
                </c:pt>
                <c:pt idx="3">
                  <c:v>6.0000000000000001E-3</c:v>
                </c:pt>
                <c:pt idx="4">
                  <c:v>8.5999999999999993E-2</c:v>
                </c:pt>
                <c:pt idx="5">
                  <c:v>7.0999999999999994E-2</c:v>
                </c:pt>
                <c:pt idx="6">
                  <c:v>7.5999999999999998E-2</c:v>
                </c:pt>
                <c:pt idx="7">
                  <c:v>0.16600000000000001</c:v>
                </c:pt>
              </c:numCache>
            </c:numRef>
          </c:val>
          <c:extLst>
            <c:ext xmlns:c16="http://schemas.microsoft.com/office/drawing/2014/chart" uri="{C3380CC4-5D6E-409C-BE32-E72D297353CC}">
              <c16:uniqueId val="{00000010-E5C9-4171-9CA0-AF88BF634E3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100"/>
      </a:pPr>
      <a:endParaRPr lang="es-MX"/>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s-MX" sz="1200" b="0" i="0" baseline="0" dirty="0">
                <a:effectLst/>
              </a:rPr>
              <a:t>Distribución porcentual de la población según nivel de instrucción por conocimiento del cambio climático, 2011</a:t>
            </a:r>
            <a:endParaRPr lang="es-MX" sz="1200" dirty="0">
              <a:effectLst/>
            </a:endParaRPr>
          </a:p>
        </c:rich>
      </c:tx>
      <c:overlay val="0"/>
    </c:title>
    <c:autoTitleDeleted val="0"/>
    <c:plotArea>
      <c:layout/>
      <c:barChart>
        <c:barDir val="col"/>
        <c:grouping val="stacked"/>
        <c:varyColors val="0"/>
        <c:ser>
          <c:idx val="0"/>
          <c:order val="0"/>
          <c:tx>
            <c:strRef>
              <c:f>'cambio climático'!$C$2</c:f>
              <c:strCache>
                <c:ptCount val="1"/>
                <c:pt idx="0">
                  <c:v>No sabe qué es el cambio climático</c:v>
                </c:pt>
              </c:strCache>
            </c:strRef>
          </c:tx>
          <c:spPr>
            <a:solidFill>
              <a:srgbClr val="009999"/>
            </a:solidFill>
            <a:ln>
              <a:noFill/>
            </a:ln>
            <a:effectLst/>
          </c:spPr>
          <c:invertIfNegative val="0"/>
          <c:dLbls>
            <c:dLbl>
              <c:idx val="3"/>
              <c:layout>
                <c:manualLayout>
                  <c:x val="0"/>
                  <c:y val="-2.8067006330091092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4E5-4209-977D-25F2C8B0A831}"/>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'cambio climático'!$B$3:$B$6</c:f>
              <c:strCache>
                <c:ptCount val="4"/>
                <c:pt idx="0">
                  <c:v>Ninguno</c:v>
                </c:pt>
                <c:pt idx="1">
                  <c:v>Básico</c:v>
                </c:pt>
                <c:pt idx="2">
                  <c:v>Medio</c:v>
                </c:pt>
                <c:pt idx="3">
                  <c:v>Superior</c:v>
                </c:pt>
              </c:strCache>
            </c:strRef>
          </c:cat>
          <c:val>
            <c:numRef>
              <c:f>'cambio climático'!$C$3:$C$6</c:f>
              <c:numCache>
                <c:formatCode>0.00%</c:formatCode>
                <c:ptCount val="4"/>
                <c:pt idx="0">
                  <c:v>0.80700000000000005</c:v>
                </c:pt>
                <c:pt idx="1">
                  <c:v>0.56799999999999995</c:v>
                </c:pt>
                <c:pt idx="2">
                  <c:v>0.25600000000000001</c:v>
                </c:pt>
                <c:pt idx="3">
                  <c:v>0.10299999999999999</c:v>
                </c:pt>
              </c:numCache>
            </c:numRef>
          </c:val>
          <c:extLst>
            <c:ext xmlns:c16="http://schemas.microsoft.com/office/drawing/2014/chart" uri="{C3380CC4-5D6E-409C-BE32-E72D297353CC}">
              <c16:uniqueId val="{00000000-E994-2840-9FD8-76D4C2A33680}"/>
            </c:ext>
          </c:extLst>
        </c:ser>
        <c:ser>
          <c:idx val="1"/>
          <c:order val="1"/>
          <c:tx>
            <c:strRef>
              <c:f>'cambio climático'!$D$2</c:f>
              <c:strCache>
                <c:ptCount val="1"/>
                <c:pt idx="0">
                  <c:v>Sabe qué es cambio climático</c:v>
                </c:pt>
              </c:strCache>
            </c:strRef>
          </c:tx>
          <c:spPr>
            <a:solidFill>
              <a:srgbClr val="C12D77"/>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'cambio climático'!$B$3:$B$6</c:f>
              <c:strCache>
                <c:ptCount val="4"/>
                <c:pt idx="0">
                  <c:v>Ninguno</c:v>
                </c:pt>
                <c:pt idx="1">
                  <c:v>Básico</c:v>
                </c:pt>
                <c:pt idx="2">
                  <c:v>Medio</c:v>
                </c:pt>
                <c:pt idx="3">
                  <c:v>Superior</c:v>
                </c:pt>
              </c:strCache>
            </c:strRef>
          </c:cat>
          <c:val>
            <c:numRef>
              <c:f>'cambio climático'!$D$3:$D$6</c:f>
              <c:numCache>
                <c:formatCode>0.00%</c:formatCode>
                <c:ptCount val="4"/>
                <c:pt idx="0">
                  <c:v>0.193</c:v>
                </c:pt>
                <c:pt idx="1">
                  <c:v>0.432</c:v>
                </c:pt>
                <c:pt idx="2">
                  <c:v>0.74399999999999999</c:v>
                </c:pt>
                <c:pt idx="3">
                  <c:v>0.89700000000000002</c:v>
                </c:pt>
              </c:numCache>
            </c:numRef>
          </c:val>
          <c:extLst>
            <c:ext xmlns:c16="http://schemas.microsoft.com/office/drawing/2014/chart" uri="{C3380CC4-5D6E-409C-BE32-E72D297353CC}">
              <c16:uniqueId val="{00000001-E994-2840-9FD8-76D4C2A33680}"/>
            </c:ext>
          </c:extLst>
        </c:ser>
        <c:dLbls>
          <c:dLblPos val="inEnd"/>
          <c:showLegendKey val="0"/>
          <c:showVal val="1"/>
          <c:showCatName val="0"/>
          <c:showSerName val="0"/>
          <c:showPercent val="0"/>
          <c:showBubbleSize val="0"/>
        </c:dLbls>
        <c:gapWidth val="150"/>
        <c:overlap val="100"/>
        <c:axId val="484954144"/>
        <c:axId val="484960024"/>
      </c:barChart>
      <c:catAx>
        <c:axId val="484954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84960024"/>
        <c:crosses val="autoZero"/>
        <c:auto val="1"/>
        <c:lblAlgn val="ctr"/>
        <c:lblOffset val="100"/>
        <c:noMultiLvlLbl val="0"/>
      </c:catAx>
      <c:valAx>
        <c:axId val="484960024"/>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r>
                  <a:rPr lang="es-MX" sz="900"/>
                  <a:t>Porcentaje de la población</a:t>
                </a:r>
              </a:p>
            </c:rich>
          </c:tx>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84954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50">
          <a:solidFill>
            <a:schemeClr val="tx1"/>
          </a:solidFill>
          <a:latin typeface="Arial" panose="020B0604020202020204" pitchFamily="34" charset="0"/>
          <a:cs typeface="Arial" panose="020B0604020202020204" pitchFamily="34" charset="0"/>
        </a:defRPr>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s-MX" sz="1600"/>
              <a:t>Cobertura de drenaje por entidad federativa, 2016 </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s-MX"/>
        </a:p>
      </c:txPr>
    </c:title>
    <c:autoTitleDeleted val="0"/>
    <c:plotArea>
      <c:layout>
        <c:manualLayout>
          <c:layoutTarget val="inner"/>
          <c:xMode val="edge"/>
          <c:yMode val="edge"/>
          <c:x val="5.1119218708059203E-2"/>
          <c:y val="0.21524155438077691"/>
          <c:w val="0.93471974322398887"/>
          <c:h val="0.48653664444445133"/>
        </c:manualLayout>
      </c:layout>
      <c:barChart>
        <c:barDir val="col"/>
        <c:grouping val="clustered"/>
        <c:varyColors val="0"/>
        <c:ser>
          <c:idx val="0"/>
          <c:order val="0"/>
          <c:tx>
            <c:strRef>
              <c:f>[Gráficas.xlsx]Alcantarillado!$C$4</c:f>
              <c:strCache>
                <c:ptCount val="1"/>
                <c:pt idx="0">
                  <c:v>Cobertura (%)</c:v>
                </c:pt>
              </c:strCache>
            </c:strRef>
          </c:tx>
          <c:spPr>
            <a:solidFill>
              <a:srgbClr val="469999"/>
            </a:solidFill>
            <a:ln>
              <a:solidFill>
                <a:srgbClr val="469999"/>
              </a:solidFill>
            </a:ln>
            <a:effectLst/>
          </c:spPr>
          <c:invertIfNegative val="0"/>
          <c:dPt>
            <c:idx val="6"/>
            <c:invertIfNegative val="0"/>
            <c:bubble3D val="0"/>
            <c:spPr>
              <a:solidFill>
                <a:srgbClr val="C12D77"/>
              </a:solidFill>
              <a:ln>
                <a:solidFill>
                  <a:srgbClr val="C12D77"/>
                </a:solidFill>
              </a:ln>
              <a:effectLst/>
            </c:spPr>
            <c:extLst>
              <c:ext xmlns:c16="http://schemas.microsoft.com/office/drawing/2014/chart" uri="{C3380CC4-5D6E-409C-BE32-E72D297353CC}">
                <c16:uniqueId val="{00000001-7471-4ED3-9F93-A17D60958C61}"/>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[Gráficas.xlsx]Alcantarillado!$B$5:$B$17</c:f>
              <c:strCache>
                <c:ptCount val="13"/>
                <c:pt idx="0">
                  <c:v>Colima </c:v>
                </c:pt>
                <c:pt idx="1">
                  <c:v>Ciudad de México</c:v>
                </c:pt>
                <c:pt idx="2">
                  <c:v>Aguascalientes </c:v>
                </c:pt>
                <c:pt idx="3">
                  <c:v>Nuevo León </c:v>
                </c:pt>
                <c:pt idx="4">
                  <c:v>Jalisco </c:v>
                </c:pt>
                <c:pt idx="5">
                  <c:v>Coahuila </c:v>
                </c:pt>
                <c:pt idx="6">
                  <c:v>Nacional</c:v>
                </c:pt>
                <c:pt idx="7">
                  <c:v>Yucatán </c:v>
                </c:pt>
                <c:pt idx="8">
                  <c:v>San Luis Potosí </c:v>
                </c:pt>
                <c:pt idx="9">
                  <c:v>Chiapas </c:v>
                </c:pt>
                <c:pt idx="10">
                  <c:v>Veracruz</c:v>
                </c:pt>
                <c:pt idx="11">
                  <c:v>Guerrero </c:v>
                </c:pt>
                <c:pt idx="12">
                  <c:v>Oaxaca </c:v>
                </c:pt>
              </c:strCache>
            </c:strRef>
          </c:cat>
          <c:val>
            <c:numRef>
              <c:f>[Gráficas.xlsx]Alcantarillado!$C$5:$C$17</c:f>
              <c:numCache>
                <c:formatCode>0.0%</c:formatCode>
                <c:ptCount val="13"/>
                <c:pt idx="0">
                  <c:v>0.98899999999999999</c:v>
                </c:pt>
                <c:pt idx="1">
                  <c:v>0.98499999999999999</c:v>
                </c:pt>
                <c:pt idx="2">
                  <c:v>0.98499999999999999</c:v>
                </c:pt>
                <c:pt idx="3">
                  <c:v>0.97599999999999998</c:v>
                </c:pt>
                <c:pt idx="4">
                  <c:v>0.97399999999999998</c:v>
                </c:pt>
                <c:pt idx="5">
                  <c:v>0.97</c:v>
                </c:pt>
                <c:pt idx="6">
                  <c:v>0.91400000000000003</c:v>
                </c:pt>
                <c:pt idx="7">
                  <c:v>0.86499999999999999</c:v>
                </c:pt>
                <c:pt idx="8">
                  <c:v>0.85199999999999998</c:v>
                </c:pt>
                <c:pt idx="9">
                  <c:v>0.84399999999999997</c:v>
                </c:pt>
                <c:pt idx="10">
                  <c:v>0.84299999999999997</c:v>
                </c:pt>
                <c:pt idx="11">
                  <c:v>0.77100000000000002</c:v>
                </c:pt>
                <c:pt idx="12">
                  <c:v>0.71799999999999997</c:v>
                </c:pt>
              </c:numCache>
            </c:numRef>
          </c:val>
          <c:extLst>
            <c:ext xmlns:c16="http://schemas.microsoft.com/office/drawing/2014/chart" uri="{C3380CC4-5D6E-409C-BE32-E72D297353CC}">
              <c16:uniqueId val="{00000000-73CF-4403-944D-7ABE37677D1E}"/>
            </c:ext>
          </c:extLst>
        </c:ser>
        <c:dLbls>
          <c:showLegendKey val="0"/>
          <c:showVal val="0"/>
          <c:showCatName val="0"/>
          <c:showSerName val="0"/>
          <c:showPercent val="0"/>
          <c:showBubbleSize val="0"/>
        </c:dLbls>
        <c:gapWidth val="219"/>
        <c:overlap val="-27"/>
        <c:axId val="443138024"/>
        <c:axId val="443137240"/>
      </c:barChart>
      <c:catAx>
        <c:axId val="443138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s-MX"/>
          </a:p>
        </c:txPr>
        <c:crossAx val="443137240"/>
        <c:crosses val="autoZero"/>
        <c:auto val="1"/>
        <c:lblAlgn val="ctr"/>
        <c:lblOffset val="100"/>
        <c:noMultiLvlLbl val="0"/>
      </c:catAx>
      <c:valAx>
        <c:axId val="443137240"/>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s-MX"/>
          </a:p>
        </c:txPr>
        <c:crossAx val="443138024"/>
        <c:crosses val="autoZero"/>
        <c:crossBetween val="between"/>
        <c:minorUnit val="0.2"/>
      </c:valAx>
      <c:spPr>
        <a:noFill/>
        <a:ln>
          <a:noFill/>
        </a:ln>
        <a:effectLst/>
      </c:spPr>
    </c:plotArea>
    <c:plotVisOnly val="1"/>
    <c:dispBlanksAs val="gap"/>
    <c:showDLblsOverMax val="0"/>
  </c:chart>
  <c:spPr>
    <a:noFill/>
    <a:ln>
      <a:solidFill>
        <a:srgbClr val="469999"/>
      </a:solidFill>
    </a:ln>
    <a:effectLst/>
  </c:spPr>
  <c:txPr>
    <a:bodyPr/>
    <a:lstStyle/>
    <a:p>
      <a:pPr>
        <a:defRPr sz="1050">
          <a:solidFill>
            <a:schemeClr val="tx1"/>
          </a:solidFill>
        </a:defRPr>
      </a:pPr>
      <a:endParaRPr lang="es-MX"/>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solidFill>
                <a:latin typeface="Arial" panose="020B0604020202020204" pitchFamily="34" charset="0"/>
                <a:ea typeface="+mn-ea"/>
                <a:cs typeface="Arial" panose="020B0604020202020204" pitchFamily="34" charset="0"/>
              </a:defRPr>
            </a:pPr>
            <a:r>
              <a:rPr lang="es-MX" sz="1680" b="0" i="0" u="none" strike="noStrike" baseline="0" dirty="0">
                <a:effectLst/>
              </a:rPr>
              <a:t>Frecuencia de dotación de agua potable en la vivienda por entidad federativa, 2017</a:t>
            </a:r>
            <a:endParaRPr lang="es-MX" b="0" dirty="0"/>
          </a:p>
        </c:rich>
      </c:tx>
      <c:layout>
        <c:manualLayout>
          <c:xMode val="edge"/>
          <c:yMode val="edge"/>
          <c:x val="0.13037405157863144"/>
          <c:y val="1.5346968369535663E-2"/>
        </c:manualLayout>
      </c:layout>
      <c:overlay val="0"/>
      <c:spPr>
        <a:noFill/>
        <a:ln>
          <a:noFill/>
        </a:ln>
        <a:effectLst/>
      </c:spPr>
      <c:txPr>
        <a:bodyPr rot="0" spcFirstLastPara="1" vertOverflow="ellipsis" vert="horz" wrap="square" anchor="ctr" anchorCtr="1"/>
        <a:lstStyle/>
        <a:p>
          <a:pPr>
            <a:defRPr sz="168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4.883077571842756E-2"/>
          <c:y val="0.17813691429261955"/>
          <c:w val="0.9398662347419755"/>
          <c:h val="0.62737017008549578"/>
        </c:manualLayout>
      </c:layout>
      <c:barChart>
        <c:barDir val="col"/>
        <c:grouping val="clustered"/>
        <c:varyColors val="0"/>
        <c:ser>
          <c:idx val="0"/>
          <c:order val="0"/>
          <c:tx>
            <c:strRef>
              <c:f>Hoja1!$B$1</c:f>
              <c:strCache>
                <c:ptCount val="1"/>
                <c:pt idx="0">
                  <c:v>Diario</c:v>
                </c:pt>
              </c:strCache>
            </c:strRef>
          </c:tx>
          <c:spPr>
            <a:solidFill>
              <a:srgbClr val="469999"/>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Nuevo León</c:v>
                </c:pt>
                <c:pt idx="1">
                  <c:v>Yucatán</c:v>
                </c:pt>
                <c:pt idx="2">
                  <c:v>Nacional</c:v>
                </c:pt>
                <c:pt idx="3">
                  <c:v>Guerrero</c:v>
                </c:pt>
                <c:pt idx="4">
                  <c:v>Puebla</c:v>
                </c:pt>
              </c:strCache>
            </c:strRef>
          </c:cat>
          <c:val>
            <c:numRef>
              <c:f>Hoja1!$B$2:$B$6</c:f>
              <c:numCache>
                <c:formatCode>0.0%</c:formatCode>
                <c:ptCount val="5"/>
                <c:pt idx="0">
                  <c:v>0.99399999999999999</c:v>
                </c:pt>
                <c:pt idx="1">
                  <c:v>0.98199999999999998</c:v>
                </c:pt>
                <c:pt idx="2">
                  <c:v>0.73</c:v>
                </c:pt>
                <c:pt idx="3">
                  <c:v>0.30099999999999999</c:v>
                </c:pt>
                <c:pt idx="4">
                  <c:v>0.29099999999999998</c:v>
                </c:pt>
              </c:numCache>
            </c:numRef>
          </c:val>
          <c:extLst>
            <c:ext xmlns:c16="http://schemas.microsoft.com/office/drawing/2014/chart" uri="{C3380CC4-5D6E-409C-BE32-E72D297353CC}">
              <c16:uniqueId val="{00000000-8529-446D-AEDC-1AF313ED0E50}"/>
            </c:ext>
          </c:extLst>
        </c:ser>
        <c:ser>
          <c:idx val="1"/>
          <c:order val="1"/>
          <c:tx>
            <c:strRef>
              <c:f>Hoja1!$C$1</c:f>
              <c:strCache>
                <c:ptCount val="1"/>
                <c:pt idx="0">
                  <c:v>De seis a tres veces por semana</c:v>
                </c:pt>
              </c:strCache>
            </c:strRef>
          </c:tx>
          <c:spPr>
            <a:solidFill>
              <a:schemeClr val="bg2">
                <a:lumMod val="75000"/>
              </a:schemeClr>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Nuevo León</c:v>
                </c:pt>
                <c:pt idx="1">
                  <c:v>Yucatán</c:v>
                </c:pt>
                <c:pt idx="2">
                  <c:v>Nacional</c:v>
                </c:pt>
                <c:pt idx="3">
                  <c:v>Guerrero</c:v>
                </c:pt>
                <c:pt idx="4">
                  <c:v>Puebla</c:v>
                </c:pt>
              </c:strCache>
            </c:strRef>
          </c:cat>
          <c:val>
            <c:numRef>
              <c:f>Hoja1!$C$2:$C$6</c:f>
              <c:numCache>
                <c:formatCode>0.0%</c:formatCode>
                <c:ptCount val="5"/>
                <c:pt idx="0">
                  <c:v>6.0000000000000001E-3</c:v>
                </c:pt>
                <c:pt idx="1">
                  <c:v>1.7999999999999999E-2</c:v>
                </c:pt>
                <c:pt idx="2">
                  <c:v>0.13900000000000001</c:v>
                </c:pt>
                <c:pt idx="3">
                  <c:v>0.18099999999999999</c:v>
                </c:pt>
                <c:pt idx="4">
                  <c:v>0.20699999999999999</c:v>
                </c:pt>
              </c:numCache>
            </c:numRef>
          </c:val>
          <c:extLst>
            <c:ext xmlns:c16="http://schemas.microsoft.com/office/drawing/2014/chart" uri="{C3380CC4-5D6E-409C-BE32-E72D297353CC}">
              <c16:uniqueId val="{00000001-8529-446D-AEDC-1AF313ED0E50}"/>
            </c:ext>
          </c:extLst>
        </c:ser>
        <c:ser>
          <c:idx val="2"/>
          <c:order val="2"/>
          <c:tx>
            <c:strRef>
              <c:f>Hoja1!$D$1</c:f>
              <c:strCache>
                <c:ptCount val="1"/>
                <c:pt idx="0">
                  <c:v>Dos veces o menos por semana</c:v>
                </c:pt>
              </c:strCache>
            </c:strRef>
          </c:tx>
          <c:spPr>
            <a:solidFill>
              <a:srgbClr val="C12D77"/>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8529-446D-AEDC-1AF313ED0E50}"/>
                </c:ext>
              </c:extLst>
            </c:dLbl>
            <c:dLbl>
              <c:idx val="1"/>
              <c:delete val="1"/>
              <c:extLst>
                <c:ext xmlns:c15="http://schemas.microsoft.com/office/drawing/2012/chart" uri="{CE6537A1-D6FC-4f65-9D91-7224C49458BB}"/>
                <c:ext xmlns:c16="http://schemas.microsoft.com/office/drawing/2014/chart" uri="{C3380CC4-5D6E-409C-BE32-E72D297353CC}">
                  <c16:uniqueId val="{00000003-8529-446D-AEDC-1AF313ED0E50}"/>
                </c:ext>
              </c:extLst>
            </c:dLbl>
            <c:dLbl>
              <c:idx val="2"/>
              <c:layout>
                <c:manualLayout>
                  <c:x val="2.1774157111183547E-2"/>
                  <c:y val="3.836742092383915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529-446D-AEDC-1AF313ED0E50}"/>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Nuevo León</c:v>
                </c:pt>
                <c:pt idx="1">
                  <c:v>Yucatán</c:v>
                </c:pt>
                <c:pt idx="2">
                  <c:v>Nacional</c:v>
                </c:pt>
                <c:pt idx="3">
                  <c:v>Guerrero</c:v>
                </c:pt>
                <c:pt idx="4">
                  <c:v>Puebla</c:v>
                </c:pt>
              </c:strCache>
            </c:strRef>
          </c:cat>
          <c:val>
            <c:numRef>
              <c:f>Hoja1!$D$2:$D$6</c:f>
              <c:numCache>
                <c:formatCode>0.0%</c:formatCode>
                <c:ptCount val="5"/>
                <c:pt idx="0">
                  <c:v>0</c:v>
                </c:pt>
                <c:pt idx="1">
                  <c:v>0</c:v>
                </c:pt>
                <c:pt idx="2">
                  <c:v>0.13100000000000001</c:v>
                </c:pt>
                <c:pt idx="3">
                  <c:v>0.51800000000000002</c:v>
                </c:pt>
                <c:pt idx="4">
                  <c:v>0.502</c:v>
                </c:pt>
              </c:numCache>
            </c:numRef>
          </c:val>
          <c:extLst>
            <c:ext xmlns:c16="http://schemas.microsoft.com/office/drawing/2014/chart" uri="{C3380CC4-5D6E-409C-BE32-E72D297353CC}">
              <c16:uniqueId val="{00000006-8529-446D-AEDC-1AF313ED0E50}"/>
            </c:ext>
          </c:extLst>
        </c:ser>
        <c:dLbls>
          <c:dLblPos val="outEnd"/>
          <c:showLegendKey val="0"/>
          <c:showVal val="1"/>
          <c:showCatName val="0"/>
          <c:showSerName val="0"/>
          <c:showPercent val="0"/>
          <c:showBubbleSize val="0"/>
        </c:dLbls>
        <c:gapWidth val="219"/>
        <c:overlap val="-27"/>
        <c:axId val="443139200"/>
        <c:axId val="443124304"/>
      </c:barChart>
      <c:catAx>
        <c:axId val="443139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43124304"/>
        <c:crosses val="autoZero"/>
        <c:auto val="1"/>
        <c:lblAlgn val="ctr"/>
        <c:lblOffset val="100"/>
        <c:noMultiLvlLbl val="0"/>
      </c:catAx>
      <c:valAx>
        <c:axId val="44312430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431392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C12D77"/>
      </a:solidFill>
    </a:ln>
    <a:effectLst/>
  </c:spPr>
  <c:txPr>
    <a:bodyPr/>
    <a:lstStyle/>
    <a:p>
      <a:pPr>
        <a:defRPr sz="1400">
          <a:solidFill>
            <a:schemeClr val="tx1"/>
          </a:solidFill>
          <a:latin typeface="Arial" panose="020B0604020202020204" pitchFamily="34" charset="0"/>
          <a:cs typeface="Arial" panose="020B0604020202020204" pitchFamily="34" charset="0"/>
        </a:defRPr>
      </a:pPr>
      <a:endParaRPr lang="es-MX"/>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s-MX" sz="1800" dirty="0"/>
              <a:t>Agua suministrada para consumo humano que ha sido desinfectada, 2017</a:t>
            </a:r>
          </a:p>
        </c:rich>
      </c:tx>
      <c:layout>
        <c:manualLayout>
          <c:xMode val="edge"/>
          <c:yMode val="edge"/>
          <c:x val="0.23340222820115314"/>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s-MX"/>
        </a:p>
      </c:txPr>
    </c:title>
    <c:autoTitleDeleted val="0"/>
    <c:plotArea>
      <c:layout/>
      <c:barChart>
        <c:barDir val="col"/>
        <c:grouping val="clustered"/>
        <c:varyColors val="0"/>
        <c:ser>
          <c:idx val="0"/>
          <c:order val="0"/>
          <c:tx>
            <c:strRef>
              <c:f>'Agua desinfectada'!$C$4</c:f>
              <c:strCache>
                <c:ptCount val="1"/>
                <c:pt idx="0">
                  <c:v>Cobertura </c:v>
                </c:pt>
              </c:strCache>
            </c:strRef>
          </c:tx>
          <c:spPr>
            <a:solidFill>
              <a:srgbClr val="C12D77"/>
            </a:solidFill>
            <a:ln>
              <a:solidFill>
                <a:srgbClr val="C12D77"/>
              </a:solidFill>
            </a:ln>
            <a:effectLst/>
          </c:spPr>
          <c:invertIfNegative val="0"/>
          <c:dPt>
            <c:idx val="6"/>
            <c:invertIfNegative val="0"/>
            <c:bubble3D val="0"/>
            <c:spPr>
              <a:solidFill>
                <a:srgbClr val="469999"/>
              </a:solidFill>
              <a:ln>
                <a:solidFill>
                  <a:srgbClr val="469999"/>
                </a:solidFill>
              </a:ln>
              <a:effectLst/>
            </c:spPr>
            <c:extLst>
              <c:ext xmlns:c16="http://schemas.microsoft.com/office/drawing/2014/chart" uri="{C3380CC4-5D6E-409C-BE32-E72D297353CC}">
                <c16:uniqueId val="{00000001-D4D6-432F-89E4-ACF94194FBBA}"/>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'Agua desinfectada'!$B$5:$B$18</c:f>
              <c:strCache>
                <c:ptCount val="14"/>
                <c:pt idx="0">
                  <c:v>Chihuahua  </c:v>
                </c:pt>
                <c:pt idx="1">
                  <c:v>Ciudad de México  </c:v>
                </c:pt>
                <c:pt idx="2">
                  <c:v>Nuevo León  </c:v>
                </c:pt>
                <c:pt idx="3">
                  <c:v>Nayarit  </c:v>
                </c:pt>
                <c:pt idx="4">
                  <c:v>Veracruz  </c:v>
                </c:pt>
                <c:pt idx="5">
                  <c:v>Sinaloa  </c:v>
                </c:pt>
                <c:pt idx="6">
                  <c:v>Nacional</c:v>
                </c:pt>
                <c:pt idx="7">
                  <c:v>Oaxaca  </c:v>
                </c:pt>
                <c:pt idx="8">
                  <c:v>Baja California Sur  </c:v>
                </c:pt>
                <c:pt idx="9">
                  <c:v>Michoacán  </c:v>
                </c:pt>
                <c:pt idx="10">
                  <c:v>Guerrero  </c:v>
                </c:pt>
                <c:pt idx="11">
                  <c:v>San Luis Potosí  </c:v>
                </c:pt>
                <c:pt idx="12">
                  <c:v>Yucatán  </c:v>
                </c:pt>
                <c:pt idx="13">
                  <c:v>Chiapas  </c:v>
                </c:pt>
              </c:strCache>
            </c:strRef>
          </c:cat>
          <c:val>
            <c:numRef>
              <c:f>'Agua desinfectada'!$C$5:$C$18</c:f>
              <c:numCache>
                <c:formatCode>0%</c:formatCode>
                <c:ptCount val="14"/>
                <c:pt idx="0">
                  <c:v>1</c:v>
                </c:pt>
                <c:pt idx="1">
                  <c:v>1</c:v>
                </c:pt>
                <c:pt idx="2">
                  <c:v>1</c:v>
                </c:pt>
                <c:pt idx="3" formatCode="0.0%">
                  <c:v>0.995</c:v>
                </c:pt>
                <c:pt idx="4" formatCode="0.0%">
                  <c:v>0.99299999999999999</c:v>
                </c:pt>
                <c:pt idx="5" formatCode="0.0%">
                  <c:v>0.99</c:v>
                </c:pt>
                <c:pt idx="6" formatCode="0.0%">
                  <c:v>0.97299999999999998</c:v>
                </c:pt>
                <c:pt idx="7" formatCode="0.0%">
                  <c:v>0.95399999999999996</c:v>
                </c:pt>
                <c:pt idx="8" formatCode="0.0%">
                  <c:v>0.94099999999999995</c:v>
                </c:pt>
                <c:pt idx="9" formatCode="0.0%">
                  <c:v>0.93799999999999994</c:v>
                </c:pt>
                <c:pt idx="10" formatCode="0.0%">
                  <c:v>0.92500000000000004</c:v>
                </c:pt>
                <c:pt idx="11" formatCode="0.0%">
                  <c:v>0.90600000000000003</c:v>
                </c:pt>
                <c:pt idx="12" formatCode="0.0%">
                  <c:v>0.88500000000000001</c:v>
                </c:pt>
                <c:pt idx="13" formatCode="0.0%">
                  <c:v>0.84799999999999998</c:v>
                </c:pt>
              </c:numCache>
            </c:numRef>
          </c:val>
          <c:extLst>
            <c:ext xmlns:c16="http://schemas.microsoft.com/office/drawing/2014/chart" uri="{C3380CC4-5D6E-409C-BE32-E72D297353CC}">
              <c16:uniqueId val="{00000000-C275-4D92-BD25-871BAABCF12E}"/>
            </c:ext>
          </c:extLst>
        </c:ser>
        <c:dLbls>
          <c:dLblPos val="outEnd"/>
          <c:showLegendKey val="0"/>
          <c:showVal val="1"/>
          <c:showCatName val="0"/>
          <c:showSerName val="0"/>
          <c:showPercent val="0"/>
          <c:showBubbleSize val="0"/>
        </c:dLbls>
        <c:gapWidth val="219"/>
        <c:overlap val="-27"/>
        <c:axId val="443124696"/>
        <c:axId val="443127048"/>
      </c:barChart>
      <c:catAx>
        <c:axId val="443124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MX"/>
          </a:p>
        </c:txPr>
        <c:crossAx val="443127048"/>
        <c:crosses val="autoZero"/>
        <c:auto val="1"/>
        <c:lblAlgn val="ctr"/>
        <c:lblOffset val="100"/>
        <c:noMultiLvlLbl val="0"/>
      </c:catAx>
      <c:valAx>
        <c:axId val="44312704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MX"/>
          </a:p>
        </c:txPr>
        <c:crossAx val="443124696"/>
        <c:crosses val="autoZero"/>
        <c:crossBetween val="between"/>
      </c:valAx>
      <c:spPr>
        <a:noFill/>
        <a:ln>
          <a:noFill/>
        </a:ln>
        <a:effectLst/>
      </c:spPr>
    </c:plotArea>
    <c:plotVisOnly val="1"/>
    <c:dispBlanksAs val="gap"/>
    <c:showDLblsOverMax val="0"/>
  </c:chart>
  <c:spPr>
    <a:noFill/>
    <a:ln>
      <a:solidFill>
        <a:srgbClr val="C12D77"/>
      </a:solidFill>
    </a:ln>
    <a:effectLst/>
  </c:spPr>
  <c:txPr>
    <a:bodyPr/>
    <a:lstStyle/>
    <a:p>
      <a:pPr>
        <a:defRPr sz="1400">
          <a:solidFill>
            <a:schemeClr val="tx1"/>
          </a:solidFill>
        </a:defRPr>
      </a:pPr>
      <a:endParaRPr lang="es-MX"/>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mn-lt"/>
                <a:ea typeface="+mn-ea"/>
                <a:cs typeface="+mn-cs"/>
              </a:defRPr>
            </a:pPr>
            <a:r>
              <a:rPr lang="es-MX" dirty="0"/>
              <a:t>Eficiencia de conducción de agua a distritos de riego, 1990-2015 </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mn-lt"/>
              <a:ea typeface="+mn-ea"/>
              <a:cs typeface="+mn-cs"/>
            </a:defRPr>
          </a:pPr>
          <a:endParaRPr lang="es-MX"/>
        </a:p>
      </c:txPr>
    </c:title>
    <c:autoTitleDeleted val="0"/>
    <c:plotArea>
      <c:layout>
        <c:manualLayout>
          <c:layoutTarget val="inner"/>
          <c:xMode val="edge"/>
          <c:yMode val="edge"/>
          <c:x val="9.1427370138179032E-2"/>
          <c:y val="0.22280540639427301"/>
          <c:w val="0.85778730200797237"/>
          <c:h val="0.58704848166987855"/>
        </c:manualLayout>
      </c:layout>
      <c:scatterChart>
        <c:scatterStyle val="lineMarker"/>
        <c:varyColors val="0"/>
        <c:ser>
          <c:idx val="0"/>
          <c:order val="0"/>
          <c:spPr>
            <a:ln w="19050" cap="rnd">
              <a:solidFill>
                <a:srgbClr val="469999"/>
              </a:solidFill>
              <a:round/>
            </a:ln>
            <a:effectLst/>
          </c:spPr>
          <c:marker>
            <c:symbol val="circle"/>
            <c:size val="5"/>
            <c:spPr>
              <a:solidFill>
                <a:srgbClr val="469999"/>
              </a:solidFill>
              <a:ln w="9525">
                <a:solidFill>
                  <a:srgbClr val="469999"/>
                </a:solidFill>
              </a:ln>
              <a:effectLst/>
            </c:spPr>
          </c:marker>
          <c:dLbls>
            <c:dLbl>
              <c:idx val="0"/>
              <c:layout>
                <c:manualLayout>
                  <c:x val="-3.8164719502015608E-3"/>
                  <c:y val="9.620911193659401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C2E-40B9-B496-5F9CE2E55EAA}"/>
                </c:ext>
              </c:extLst>
            </c:dLbl>
            <c:dLbl>
              <c:idx val="1"/>
              <c:delete val="1"/>
              <c:extLst>
                <c:ext xmlns:c15="http://schemas.microsoft.com/office/drawing/2012/chart" uri="{CE6537A1-D6FC-4f65-9D91-7224C49458BB}"/>
                <c:ext xmlns:c16="http://schemas.microsoft.com/office/drawing/2014/chart" uri="{C3380CC4-5D6E-409C-BE32-E72D297353CC}">
                  <c16:uniqueId val="{00000000-113D-409B-A5F2-6CDCBA882B28}"/>
                </c:ext>
              </c:extLst>
            </c:dLbl>
            <c:dLbl>
              <c:idx val="2"/>
              <c:delete val="1"/>
              <c:extLst>
                <c:ext xmlns:c15="http://schemas.microsoft.com/office/drawing/2012/chart" uri="{CE6537A1-D6FC-4f65-9D91-7224C49458BB}"/>
                <c:ext xmlns:c16="http://schemas.microsoft.com/office/drawing/2014/chart" uri="{C3380CC4-5D6E-409C-BE32-E72D297353CC}">
                  <c16:uniqueId val="{00000001-113D-409B-A5F2-6CDCBA882B28}"/>
                </c:ext>
              </c:extLst>
            </c:dLbl>
            <c:dLbl>
              <c:idx val="3"/>
              <c:delete val="1"/>
              <c:extLst>
                <c:ext xmlns:c15="http://schemas.microsoft.com/office/drawing/2012/chart" uri="{CE6537A1-D6FC-4f65-9D91-7224C49458BB}"/>
                <c:ext xmlns:c16="http://schemas.microsoft.com/office/drawing/2014/chart" uri="{C3380CC4-5D6E-409C-BE32-E72D297353CC}">
                  <c16:uniqueId val="{00000002-113D-409B-A5F2-6CDCBA882B28}"/>
                </c:ext>
              </c:extLst>
            </c:dLbl>
            <c:dLbl>
              <c:idx val="4"/>
              <c:delete val="1"/>
              <c:extLst>
                <c:ext xmlns:c15="http://schemas.microsoft.com/office/drawing/2012/chart" uri="{CE6537A1-D6FC-4f65-9D91-7224C49458BB}"/>
                <c:ext xmlns:c16="http://schemas.microsoft.com/office/drawing/2014/chart" uri="{C3380CC4-5D6E-409C-BE32-E72D297353CC}">
                  <c16:uniqueId val="{00000003-113D-409B-A5F2-6CDCBA882B28}"/>
                </c:ext>
              </c:extLst>
            </c:dLbl>
            <c:dLbl>
              <c:idx val="6"/>
              <c:delete val="1"/>
              <c:extLst>
                <c:ext xmlns:c15="http://schemas.microsoft.com/office/drawing/2012/chart" uri="{CE6537A1-D6FC-4f65-9D91-7224C49458BB}"/>
                <c:ext xmlns:c16="http://schemas.microsoft.com/office/drawing/2014/chart" uri="{C3380CC4-5D6E-409C-BE32-E72D297353CC}">
                  <c16:uniqueId val="{00000004-113D-409B-A5F2-6CDCBA882B28}"/>
                </c:ext>
              </c:extLst>
            </c:dLbl>
            <c:dLbl>
              <c:idx val="7"/>
              <c:delete val="1"/>
              <c:extLst>
                <c:ext xmlns:c15="http://schemas.microsoft.com/office/drawing/2012/chart" uri="{CE6537A1-D6FC-4f65-9D91-7224C49458BB}"/>
                <c:ext xmlns:c16="http://schemas.microsoft.com/office/drawing/2014/chart" uri="{C3380CC4-5D6E-409C-BE32-E72D297353CC}">
                  <c16:uniqueId val="{00000005-113D-409B-A5F2-6CDCBA882B28}"/>
                </c:ext>
              </c:extLst>
            </c:dLbl>
            <c:dLbl>
              <c:idx val="8"/>
              <c:delete val="1"/>
              <c:extLst>
                <c:ext xmlns:c15="http://schemas.microsoft.com/office/drawing/2012/chart" uri="{CE6537A1-D6FC-4f65-9D91-7224C49458BB}"/>
                <c:ext xmlns:c16="http://schemas.microsoft.com/office/drawing/2014/chart" uri="{C3380CC4-5D6E-409C-BE32-E72D297353CC}">
                  <c16:uniqueId val="{00000006-113D-409B-A5F2-6CDCBA882B28}"/>
                </c:ext>
              </c:extLst>
            </c:dLbl>
            <c:dLbl>
              <c:idx val="9"/>
              <c:delete val="1"/>
              <c:extLst>
                <c:ext xmlns:c15="http://schemas.microsoft.com/office/drawing/2012/chart" uri="{CE6537A1-D6FC-4f65-9D91-7224C49458BB}"/>
                <c:ext xmlns:c16="http://schemas.microsoft.com/office/drawing/2014/chart" uri="{C3380CC4-5D6E-409C-BE32-E72D297353CC}">
                  <c16:uniqueId val="{00000007-113D-409B-A5F2-6CDCBA882B28}"/>
                </c:ext>
              </c:extLst>
            </c:dLbl>
            <c:dLbl>
              <c:idx val="11"/>
              <c:delete val="1"/>
              <c:extLst>
                <c:ext xmlns:c15="http://schemas.microsoft.com/office/drawing/2012/chart" uri="{CE6537A1-D6FC-4f65-9D91-7224C49458BB}"/>
                <c:ext xmlns:c16="http://schemas.microsoft.com/office/drawing/2014/chart" uri="{C3380CC4-5D6E-409C-BE32-E72D297353CC}">
                  <c16:uniqueId val="{00000008-113D-409B-A5F2-6CDCBA882B28}"/>
                </c:ext>
              </c:extLst>
            </c:dLbl>
            <c:dLbl>
              <c:idx val="12"/>
              <c:delete val="1"/>
              <c:extLst>
                <c:ext xmlns:c15="http://schemas.microsoft.com/office/drawing/2012/chart" uri="{CE6537A1-D6FC-4f65-9D91-7224C49458BB}"/>
                <c:ext xmlns:c16="http://schemas.microsoft.com/office/drawing/2014/chart" uri="{C3380CC4-5D6E-409C-BE32-E72D297353CC}">
                  <c16:uniqueId val="{00000009-113D-409B-A5F2-6CDCBA882B28}"/>
                </c:ext>
              </c:extLst>
            </c:dLbl>
            <c:dLbl>
              <c:idx val="13"/>
              <c:delete val="1"/>
              <c:extLst>
                <c:ext xmlns:c15="http://schemas.microsoft.com/office/drawing/2012/chart" uri="{CE6537A1-D6FC-4f65-9D91-7224C49458BB}"/>
                <c:ext xmlns:c16="http://schemas.microsoft.com/office/drawing/2014/chart" uri="{C3380CC4-5D6E-409C-BE32-E72D297353CC}">
                  <c16:uniqueId val="{0000000A-113D-409B-A5F2-6CDCBA882B28}"/>
                </c:ext>
              </c:extLst>
            </c:dLbl>
            <c:dLbl>
              <c:idx val="14"/>
              <c:delete val="1"/>
              <c:extLst>
                <c:ext xmlns:c15="http://schemas.microsoft.com/office/drawing/2012/chart" uri="{CE6537A1-D6FC-4f65-9D91-7224C49458BB}"/>
                <c:ext xmlns:c16="http://schemas.microsoft.com/office/drawing/2014/chart" uri="{C3380CC4-5D6E-409C-BE32-E72D297353CC}">
                  <c16:uniqueId val="{0000000B-113D-409B-A5F2-6CDCBA882B28}"/>
                </c:ext>
              </c:extLst>
            </c:dLbl>
            <c:dLbl>
              <c:idx val="16"/>
              <c:delete val="1"/>
              <c:extLst>
                <c:ext xmlns:c15="http://schemas.microsoft.com/office/drawing/2012/chart" uri="{CE6537A1-D6FC-4f65-9D91-7224C49458BB}"/>
                <c:ext xmlns:c16="http://schemas.microsoft.com/office/drawing/2014/chart" uri="{C3380CC4-5D6E-409C-BE32-E72D297353CC}">
                  <c16:uniqueId val="{0000000C-113D-409B-A5F2-6CDCBA882B28}"/>
                </c:ext>
              </c:extLst>
            </c:dLbl>
            <c:dLbl>
              <c:idx val="18"/>
              <c:delete val="1"/>
              <c:extLst>
                <c:ext xmlns:c15="http://schemas.microsoft.com/office/drawing/2012/chart" uri="{CE6537A1-D6FC-4f65-9D91-7224C49458BB}"/>
                <c:ext xmlns:c16="http://schemas.microsoft.com/office/drawing/2014/chart" uri="{C3380CC4-5D6E-409C-BE32-E72D297353CC}">
                  <c16:uniqueId val="{0000000D-113D-409B-A5F2-6CDCBA882B28}"/>
                </c:ext>
              </c:extLst>
            </c:dLbl>
            <c:dLbl>
              <c:idx val="19"/>
              <c:delete val="1"/>
              <c:extLst>
                <c:ext xmlns:c15="http://schemas.microsoft.com/office/drawing/2012/chart" uri="{CE6537A1-D6FC-4f65-9D91-7224C49458BB}"/>
                <c:ext xmlns:c16="http://schemas.microsoft.com/office/drawing/2014/chart" uri="{C3380CC4-5D6E-409C-BE32-E72D297353CC}">
                  <c16:uniqueId val="{0000000E-113D-409B-A5F2-6CDCBA882B28}"/>
                </c:ext>
              </c:extLst>
            </c:dLbl>
            <c:dLbl>
              <c:idx val="21"/>
              <c:delete val="1"/>
              <c:extLst>
                <c:ext xmlns:c15="http://schemas.microsoft.com/office/drawing/2012/chart" uri="{CE6537A1-D6FC-4f65-9D91-7224C49458BB}"/>
                <c:ext xmlns:c16="http://schemas.microsoft.com/office/drawing/2014/chart" uri="{C3380CC4-5D6E-409C-BE32-E72D297353CC}">
                  <c16:uniqueId val="{0000000F-113D-409B-A5F2-6CDCBA882B28}"/>
                </c:ext>
              </c:extLst>
            </c:dLbl>
            <c:dLbl>
              <c:idx val="22"/>
              <c:delete val="1"/>
              <c:extLst>
                <c:ext xmlns:c15="http://schemas.microsoft.com/office/drawing/2012/chart" uri="{CE6537A1-D6FC-4f65-9D91-7224C49458BB}"/>
                <c:ext xmlns:c16="http://schemas.microsoft.com/office/drawing/2014/chart" uri="{C3380CC4-5D6E-409C-BE32-E72D297353CC}">
                  <c16:uniqueId val="{00000010-113D-409B-A5F2-6CDCBA882B28}"/>
                </c:ext>
              </c:extLst>
            </c:dLbl>
            <c:dLbl>
              <c:idx val="24"/>
              <c:delete val="1"/>
              <c:extLst>
                <c:ext xmlns:c15="http://schemas.microsoft.com/office/drawing/2012/chart" uri="{CE6537A1-D6FC-4f65-9D91-7224C49458BB}"/>
                <c:ext xmlns:c16="http://schemas.microsoft.com/office/drawing/2014/chart" uri="{C3380CC4-5D6E-409C-BE32-E72D297353CC}">
                  <c16:uniqueId val="{00000011-113D-409B-A5F2-6CDCBA882B28}"/>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Hoja3!$A$2:$A$27</c:f>
              <c:numCache>
                <c:formatCode>General</c:formatCode>
                <c:ptCount val="26"/>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numCache>
            </c:numRef>
          </c:xVal>
          <c:yVal>
            <c:numRef>
              <c:f>Hoja3!$B$2:$B$27</c:f>
              <c:numCache>
                <c:formatCode>0%</c:formatCode>
                <c:ptCount val="26"/>
                <c:pt idx="0">
                  <c:v>0.61599999999999999</c:v>
                </c:pt>
                <c:pt idx="1">
                  <c:v>0.61799999999999999</c:v>
                </c:pt>
                <c:pt idx="2">
                  <c:v>0.628</c:v>
                </c:pt>
                <c:pt idx="3">
                  <c:v>0.629</c:v>
                </c:pt>
                <c:pt idx="4">
                  <c:v>0.64100000000000001</c:v>
                </c:pt>
                <c:pt idx="5">
                  <c:v>0.64400000000000002</c:v>
                </c:pt>
                <c:pt idx="6">
                  <c:v>0.65400000000000003</c:v>
                </c:pt>
                <c:pt idx="7">
                  <c:v>0.64800000000000002</c:v>
                </c:pt>
                <c:pt idx="8">
                  <c:v>0.64300000000000002</c:v>
                </c:pt>
                <c:pt idx="9">
                  <c:v>0.65500000000000003</c:v>
                </c:pt>
                <c:pt idx="10">
                  <c:v>0.64400000000000002</c:v>
                </c:pt>
                <c:pt idx="11">
                  <c:v>0.63700000000000001</c:v>
                </c:pt>
                <c:pt idx="12">
                  <c:v>0.63800000000000001</c:v>
                </c:pt>
                <c:pt idx="13">
                  <c:v>0.64200000000000002</c:v>
                </c:pt>
                <c:pt idx="14">
                  <c:v>0.64</c:v>
                </c:pt>
                <c:pt idx="15">
                  <c:v>0.628</c:v>
                </c:pt>
                <c:pt idx="16">
                  <c:v>0.625</c:v>
                </c:pt>
                <c:pt idx="17">
                  <c:v>0.64500000000000002</c:v>
                </c:pt>
                <c:pt idx="18">
                  <c:v>0.65900000000000003</c:v>
                </c:pt>
                <c:pt idx="19">
                  <c:v>0.65900000000000003</c:v>
                </c:pt>
                <c:pt idx="20">
                  <c:v>0.65900000000000003</c:v>
                </c:pt>
                <c:pt idx="21">
                  <c:v>0.65900000000000003</c:v>
                </c:pt>
                <c:pt idx="22">
                  <c:v>0.59899999999999998</c:v>
                </c:pt>
                <c:pt idx="23">
                  <c:v>0.59899999999999998</c:v>
                </c:pt>
                <c:pt idx="24">
                  <c:v>0.61399999999999999</c:v>
                </c:pt>
                <c:pt idx="25">
                  <c:v>0.63400000000000001</c:v>
                </c:pt>
              </c:numCache>
            </c:numRef>
          </c:yVal>
          <c:smooth val="0"/>
          <c:extLst>
            <c:ext xmlns:c16="http://schemas.microsoft.com/office/drawing/2014/chart" uri="{C3380CC4-5D6E-409C-BE32-E72D297353CC}">
              <c16:uniqueId val="{00000012-113D-409B-A5F2-6CDCBA882B28}"/>
            </c:ext>
          </c:extLst>
        </c:ser>
        <c:dLbls>
          <c:showLegendKey val="0"/>
          <c:showVal val="0"/>
          <c:showCatName val="0"/>
          <c:showSerName val="0"/>
          <c:showPercent val="0"/>
          <c:showBubbleSize val="0"/>
        </c:dLbls>
        <c:axId val="443125480"/>
        <c:axId val="443127440"/>
      </c:scatterChart>
      <c:valAx>
        <c:axId val="443125480"/>
        <c:scaling>
          <c:orientation val="minMax"/>
          <c:max val="2015"/>
          <c:min val="199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s-MX"/>
          </a:p>
        </c:txPr>
        <c:crossAx val="443127440"/>
        <c:crosses val="autoZero"/>
        <c:crossBetween val="midCat"/>
        <c:majorUnit val="5"/>
      </c:valAx>
      <c:valAx>
        <c:axId val="443127440"/>
        <c:scaling>
          <c:orientation val="minMax"/>
          <c:max val="0.67000000000000015"/>
          <c:min val="0.59000000000000008"/>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s-MX"/>
          </a:p>
        </c:txPr>
        <c:crossAx val="443125480"/>
        <c:crosses val="autoZero"/>
        <c:crossBetween val="midCat"/>
      </c:valAx>
      <c:spPr>
        <a:noFill/>
        <a:ln>
          <a:noFill/>
        </a:ln>
        <a:effectLst/>
      </c:spPr>
    </c:plotArea>
    <c:plotVisOnly val="1"/>
    <c:dispBlanksAs val="gap"/>
    <c:showDLblsOverMax val="0"/>
  </c:chart>
  <c:spPr>
    <a:noFill/>
    <a:ln>
      <a:solidFill>
        <a:srgbClr val="469999"/>
      </a:solidFill>
    </a:ln>
    <a:effectLst/>
  </c:spPr>
  <c:txPr>
    <a:bodyPr/>
    <a:lstStyle/>
    <a:p>
      <a:pPr>
        <a:defRPr sz="1600">
          <a:solidFill>
            <a:schemeClr val="tx1"/>
          </a:solidFill>
        </a:defRPr>
      </a:pPr>
      <a:endParaRPr lang="es-MX"/>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US" sz="1600"/>
              <a:t>Cobertura de Tratamiento de aguas residuales por entidad federativa, 2016</a:t>
            </a:r>
            <a:endParaRPr lang="es-MX" sz="160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s-MX"/>
        </a:p>
      </c:txPr>
    </c:title>
    <c:autoTitleDeleted val="0"/>
    <c:plotArea>
      <c:layout/>
      <c:barChart>
        <c:barDir val="col"/>
        <c:grouping val="clustered"/>
        <c:varyColors val="0"/>
        <c:ser>
          <c:idx val="0"/>
          <c:order val="0"/>
          <c:tx>
            <c:strRef>
              <c:f>'[Gráficas Presentación.xlsx]Hoja6'!$B$1</c:f>
              <c:strCache>
                <c:ptCount val="1"/>
                <c:pt idx="0">
                  <c:v>Cobertura de Tratamiento</c:v>
                </c:pt>
              </c:strCache>
            </c:strRef>
          </c:tx>
          <c:spPr>
            <a:solidFill>
              <a:srgbClr val="469999"/>
            </a:solidFill>
            <a:ln>
              <a:noFill/>
            </a:ln>
            <a:effectLst/>
          </c:spPr>
          <c:invertIfNegative val="0"/>
          <c:dPt>
            <c:idx val="18"/>
            <c:invertIfNegative val="0"/>
            <c:bubble3D val="0"/>
            <c:spPr>
              <a:solidFill>
                <a:srgbClr val="C12D77"/>
              </a:solidFill>
              <a:ln>
                <a:solidFill>
                  <a:srgbClr val="C12D77"/>
                </a:solidFill>
              </a:ln>
              <a:effectLst/>
            </c:spPr>
            <c:extLst>
              <c:ext xmlns:c16="http://schemas.microsoft.com/office/drawing/2014/chart" uri="{C3380CC4-5D6E-409C-BE32-E72D297353CC}">
                <c16:uniqueId val="{00000001-8DA0-49D0-99B9-54D21EE9941C}"/>
              </c:ext>
            </c:extLst>
          </c:dPt>
          <c:dLbls>
            <c:dLbl>
              <c:idx val="1"/>
              <c:delete val="1"/>
              <c:extLst>
                <c:ext xmlns:c15="http://schemas.microsoft.com/office/drawing/2012/chart" uri="{CE6537A1-D6FC-4f65-9D91-7224C49458BB}"/>
                <c:ext xmlns:c16="http://schemas.microsoft.com/office/drawing/2014/chart" uri="{C3380CC4-5D6E-409C-BE32-E72D297353CC}">
                  <c16:uniqueId val="{00000002-8DA0-49D0-99B9-54D21EE9941C}"/>
                </c:ext>
              </c:extLst>
            </c:dLbl>
            <c:dLbl>
              <c:idx val="2"/>
              <c:delete val="1"/>
              <c:extLst>
                <c:ext xmlns:c15="http://schemas.microsoft.com/office/drawing/2012/chart" uri="{CE6537A1-D6FC-4f65-9D91-7224C49458BB}"/>
                <c:ext xmlns:c16="http://schemas.microsoft.com/office/drawing/2014/chart" uri="{C3380CC4-5D6E-409C-BE32-E72D297353CC}">
                  <c16:uniqueId val="{00000003-8DA0-49D0-99B9-54D21EE9941C}"/>
                </c:ext>
              </c:extLst>
            </c:dLbl>
            <c:dLbl>
              <c:idx val="3"/>
              <c:delete val="1"/>
              <c:extLst>
                <c:ext xmlns:c15="http://schemas.microsoft.com/office/drawing/2012/chart" uri="{CE6537A1-D6FC-4f65-9D91-7224C49458BB}"/>
                <c:ext xmlns:c16="http://schemas.microsoft.com/office/drawing/2014/chart" uri="{C3380CC4-5D6E-409C-BE32-E72D297353CC}">
                  <c16:uniqueId val="{00000004-8DA0-49D0-99B9-54D21EE9941C}"/>
                </c:ext>
              </c:extLst>
            </c:dLbl>
            <c:dLbl>
              <c:idx val="4"/>
              <c:delete val="1"/>
              <c:extLst>
                <c:ext xmlns:c15="http://schemas.microsoft.com/office/drawing/2012/chart" uri="{CE6537A1-D6FC-4f65-9D91-7224C49458BB}"/>
                <c:ext xmlns:c16="http://schemas.microsoft.com/office/drawing/2014/chart" uri="{C3380CC4-5D6E-409C-BE32-E72D297353CC}">
                  <c16:uniqueId val="{00000005-8DA0-49D0-99B9-54D21EE9941C}"/>
                </c:ext>
              </c:extLst>
            </c:dLbl>
            <c:dLbl>
              <c:idx val="5"/>
              <c:delete val="1"/>
              <c:extLst>
                <c:ext xmlns:c15="http://schemas.microsoft.com/office/drawing/2012/chart" uri="{CE6537A1-D6FC-4f65-9D91-7224C49458BB}"/>
                <c:ext xmlns:c16="http://schemas.microsoft.com/office/drawing/2014/chart" uri="{C3380CC4-5D6E-409C-BE32-E72D297353CC}">
                  <c16:uniqueId val="{00000006-8DA0-49D0-99B9-54D21EE9941C}"/>
                </c:ext>
              </c:extLst>
            </c:dLbl>
            <c:dLbl>
              <c:idx val="7"/>
              <c:delete val="1"/>
              <c:extLst>
                <c:ext xmlns:c15="http://schemas.microsoft.com/office/drawing/2012/chart" uri="{CE6537A1-D6FC-4f65-9D91-7224C49458BB}"/>
                <c:ext xmlns:c16="http://schemas.microsoft.com/office/drawing/2014/chart" uri="{C3380CC4-5D6E-409C-BE32-E72D297353CC}">
                  <c16:uniqueId val="{00000007-8DA0-49D0-99B9-54D21EE9941C}"/>
                </c:ext>
              </c:extLst>
            </c:dLbl>
            <c:dLbl>
              <c:idx val="9"/>
              <c:delete val="1"/>
              <c:extLst>
                <c:ext xmlns:c15="http://schemas.microsoft.com/office/drawing/2012/chart" uri="{CE6537A1-D6FC-4f65-9D91-7224C49458BB}"/>
                <c:ext xmlns:c16="http://schemas.microsoft.com/office/drawing/2014/chart" uri="{C3380CC4-5D6E-409C-BE32-E72D297353CC}">
                  <c16:uniqueId val="{00000008-8DA0-49D0-99B9-54D21EE9941C}"/>
                </c:ext>
              </c:extLst>
            </c:dLbl>
            <c:dLbl>
              <c:idx val="11"/>
              <c:delete val="1"/>
              <c:extLst>
                <c:ext xmlns:c15="http://schemas.microsoft.com/office/drawing/2012/chart" uri="{CE6537A1-D6FC-4f65-9D91-7224C49458BB}"/>
                <c:ext xmlns:c16="http://schemas.microsoft.com/office/drawing/2014/chart" uri="{C3380CC4-5D6E-409C-BE32-E72D297353CC}">
                  <c16:uniqueId val="{00000009-8DA0-49D0-99B9-54D21EE9941C}"/>
                </c:ext>
              </c:extLst>
            </c:dLbl>
            <c:dLbl>
              <c:idx val="12"/>
              <c:delete val="1"/>
              <c:extLst>
                <c:ext xmlns:c15="http://schemas.microsoft.com/office/drawing/2012/chart" uri="{CE6537A1-D6FC-4f65-9D91-7224C49458BB}"/>
                <c:ext xmlns:c16="http://schemas.microsoft.com/office/drawing/2014/chart" uri="{C3380CC4-5D6E-409C-BE32-E72D297353CC}">
                  <c16:uniqueId val="{0000000A-8DA0-49D0-99B9-54D21EE9941C}"/>
                </c:ext>
              </c:extLst>
            </c:dLbl>
            <c:dLbl>
              <c:idx val="13"/>
              <c:delete val="1"/>
              <c:extLst>
                <c:ext xmlns:c15="http://schemas.microsoft.com/office/drawing/2012/chart" uri="{CE6537A1-D6FC-4f65-9D91-7224C49458BB}"/>
                <c:ext xmlns:c16="http://schemas.microsoft.com/office/drawing/2014/chart" uri="{C3380CC4-5D6E-409C-BE32-E72D297353CC}">
                  <c16:uniqueId val="{0000000B-8DA0-49D0-99B9-54D21EE9941C}"/>
                </c:ext>
              </c:extLst>
            </c:dLbl>
            <c:dLbl>
              <c:idx val="14"/>
              <c:delete val="1"/>
              <c:extLst>
                <c:ext xmlns:c15="http://schemas.microsoft.com/office/drawing/2012/chart" uri="{CE6537A1-D6FC-4f65-9D91-7224C49458BB}"/>
                <c:ext xmlns:c16="http://schemas.microsoft.com/office/drawing/2014/chart" uri="{C3380CC4-5D6E-409C-BE32-E72D297353CC}">
                  <c16:uniqueId val="{0000000C-8DA0-49D0-99B9-54D21EE9941C}"/>
                </c:ext>
              </c:extLst>
            </c:dLbl>
            <c:dLbl>
              <c:idx val="15"/>
              <c:delete val="1"/>
              <c:extLst>
                <c:ext xmlns:c15="http://schemas.microsoft.com/office/drawing/2012/chart" uri="{CE6537A1-D6FC-4f65-9D91-7224C49458BB}"/>
                <c:ext xmlns:c16="http://schemas.microsoft.com/office/drawing/2014/chart" uri="{C3380CC4-5D6E-409C-BE32-E72D297353CC}">
                  <c16:uniqueId val="{0000000D-8DA0-49D0-99B9-54D21EE9941C}"/>
                </c:ext>
              </c:extLst>
            </c:dLbl>
            <c:dLbl>
              <c:idx val="16"/>
              <c:delete val="1"/>
              <c:extLst>
                <c:ext xmlns:c15="http://schemas.microsoft.com/office/drawing/2012/chart" uri="{CE6537A1-D6FC-4f65-9D91-7224C49458BB}"/>
                <c:ext xmlns:c16="http://schemas.microsoft.com/office/drawing/2014/chart" uri="{C3380CC4-5D6E-409C-BE32-E72D297353CC}">
                  <c16:uniqueId val="{0000000E-8DA0-49D0-99B9-54D21EE9941C}"/>
                </c:ext>
              </c:extLst>
            </c:dLbl>
            <c:dLbl>
              <c:idx val="17"/>
              <c:delete val="1"/>
              <c:extLst>
                <c:ext xmlns:c15="http://schemas.microsoft.com/office/drawing/2012/chart" uri="{CE6537A1-D6FC-4f65-9D91-7224C49458BB}"/>
                <c:ext xmlns:c16="http://schemas.microsoft.com/office/drawing/2014/chart" uri="{C3380CC4-5D6E-409C-BE32-E72D297353CC}">
                  <c16:uniqueId val="{0000000F-8DA0-49D0-99B9-54D21EE9941C}"/>
                </c:ext>
              </c:extLst>
            </c:dLbl>
            <c:dLbl>
              <c:idx val="19"/>
              <c:delete val="1"/>
              <c:extLst>
                <c:ext xmlns:c15="http://schemas.microsoft.com/office/drawing/2012/chart" uri="{CE6537A1-D6FC-4f65-9D91-7224C49458BB}"/>
                <c:ext xmlns:c16="http://schemas.microsoft.com/office/drawing/2014/chart" uri="{C3380CC4-5D6E-409C-BE32-E72D297353CC}">
                  <c16:uniqueId val="{00000010-8DA0-49D0-99B9-54D21EE9941C}"/>
                </c:ext>
              </c:extLst>
            </c:dLbl>
            <c:dLbl>
              <c:idx val="20"/>
              <c:delete val="1"/>
              <c:extLst>
                <c:ext xmlns:c15="http://schemas.microsoft.com/office/drawing/2012/chart" uri="{CE6537A1-D6FC-4f65-9D91-7224C49458BB}"/>
                <c:ext xmlns:c16="http://schemas.microsoft.com/office/drawing/2014/chart" uri="{C3380CC4-5D6E-409C-BE32-E72D297353CC}">
                  <c16:uniqueId val="{00000011-8DA0-49D0-99B9-54D21EE9941C}"/>
                </c:ext>
              </c:extLst>
            </c:dLbl>
            <c:dLbl>
              <c:idx val="21"/>
              <c:delete val="1"/>
              <c:extLst>
                <c:ext xmlns:c15="http://schemas.microsoft.com/office/drawing/2012/chart" uri="{CE6537A1-D6FC-4f65-9D91-7224C49458BB}"/>
                <c:ext xmlns:c16="http://schemas.microsoft.com/office/drawing/2014/chart" uri="{C3380CC4-5D6E-409C-BE32-E72D297353CC}">
                  <c16:uniqueId val="{00000012-8DA0-49D0-99B9-54D21EE9941C}"/>
                </c:ext>
              </c:extLst>
            </c:dLbl>
            <c:dLbl>
              <c:idx val="23"/>
              <c:delete val="1"/>
              <c:extLst>
                <c:ext xmlns:c15="http://schemas.microsoft.com/office/drawing/2012/chart" uri="{CE6537A1-D6FC-4f65-9D91-7224C49458BB}"/>
                <c:ext xmlns:c16="http://schemas.microsoft.com/office/drawing/2014/chart" uri="{C3380CC4-5D6E-409C-BE32-E72D297353CC}">
                  <c16:uniqueId val="{00000013-8DA0-49D0-99B9-54D21EE9941C}"/>
                </c:ext>
              </c:extLst>
            </c:dLbl>
            <c:dLbl>
              <c:idx val="24"/>
              <c:delete val="1"/>
              <c:extLst>
                <c:ext xmlns:c15="http://schemas.microsoft.com/office/drawing/2012/chart" uri="{CE6537A1-D6FC-4f65-9D91-7224C49458BB}"/>
                <c:ext xmlns:c16="http://schemas.microsoft.com/office/drawing/2014/chart" uri="{C3380CC4-5D6E-409C-BE32-E72D297353CC}">
                  <c16:uniqueId val="{00000014-8DA0-49D0-99B9-54D21EE9941C}"/>
                </c:ext>
              </c:extLst>
            </c:dLbl>
            <c:dLbl>
              <c:idx val="26"/>
              <c:delete val="1"/>
              <c:extLst>
                <c:ext xmlns:c15="http://schemas.microsoft.com/office/drawing/2012/chart" uri="{CE6537A1-D6FC-4f65-9D91-7224C49458BB}"/>
                <c:ext xmlns:c16="http://schemas.microsoft.com/office/drawing/2014/chart" uri="{C3380CC4-5D6E-409C-BE32-E72D297353CC}">
                  <c16:uniqueId val="{00000015-8DA0-49D0-99B9-54D21EE9941C}"/>
                </c:ext>
              </c:extLst>
            </c:dLbl>
            <c:dLbl>
              <c:idx val="27"/>
              <c:delete val="1"/>
              <c:extLst>
                <c:ext xmlns:c15="http://schemas.microsoft.com/office/drawing/2012/chart" uri="{CE6537A1-D6FC-4f65-9D91-7224C49458BB}"/>
                <c:ext xmlns:c16="http://schemas.microsoft.com/office/drawing/2014/chart" uri="{C3380CC4-5D6E-409C-BE32-E72D297353CC}">
                  <c16:uniqueId val="{00000016-8DA0-49D0-99B9-54D21EE9941C}"/>
                </c:ext>
              </c:extLst>
            </c:dLbl>
            <c:dLbl>
              <c:idx val="28"/>
              <c:delete val="1"/>
              <c:extLst>
                <c:ext xmlns:c15="http://schemas.microsoft.com/office/drawing/2012/chart" uri="{CE6537A1-D6FC-4f65-9D91-7224C49458BB}"/>
                <c:ext xmlns:c16="http://schemas.microsoft.com/office/drawing/2014/chart" uri="{C3380CC4-5D6E-409C-BE32-E72D297353CC}">
                  <c16:uniqueId val="{00000017-8DA0-49D0-99B9-54D21EE9941C}"/>
                </c:ext>
              </c:extLst>
            </c:dLbl>
            <c:dLbl>
              <c:idx val="30"/>
              <c:delete val="1"/>
              <c:extLst>
                <c:ext xmlns:c15="http://schemas.microsoft.com/office/drawing/2012/chart" uri="{CE6537A1-D6FC-4f65-9D91-7224C49458BB}"/>
                <c:ext xmlns:c16="http://schemas.microsoft.com/office/drawing/2014/chart" uri="{C3380CC4-5D6E-409C-BE32-E72D297353CC}">
                  <c16:uniqueId val="{00000018-8DA0-49D0-99B9-54D21EE9941C}"/>
                </c:ext>
              </c:extLst>
            </c:dLbl>
            <c:dLbl>
              <c:idx val="31"/>
              <c:layout>
                <c:manualLayout>
                  <c:x val="0"/>
                  <c:y val="-3.619164186803017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8DA0-49D0-99B9-54D21EE9941C}"/>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 Presentación.xlsx]Hoja6'!$A$2:$A$34</c:f>
              <c:strCache>
                <c:ptCount val="33"/>
                <c:pt idx="0">
                  <c:v>Baja California </c:v>
                </c:pt>
                <c:pt idx="1">
                  <c:v>Nuevo León </c:v>
                </c:pt>
                <c:pt idx="2">
                  <c:v>Tamaulipas </c:v>
                </c:pt>
                <c:pt idx="3">
                  <c:v>Nayarit</c:v>
                </c:pt>
                <c:pt idx="4">
                  <c:v>Guerrero </c:v>
                </c:pt>
                <c:pt idx="5">
                  <c:v>Jalisco </c:v>
                </c:pt>
                <c:pt idx="6">
                  <c:v>Chihuahua </c:v>
                </c:pt>
                <c:pt idx="7">
                  <c:v>Sinaloa </c:v>
                </c:pt>
                <c:pt idx="8">
                  <c:v>Guanajuato </c:v>
                </c:pt>
                <c:pt idx="9">
                  <c:v>Durango </c:v>
                </c:pt>
                <c:pt idx="10">
                  <c:v>San Luis Potosí </c:v>
                </c:pt>
                <c:pt idx="11">
                  <c:v>Zacatecas </c:v>
                </c:pt>
                <c:pt idx="12">
                  <c:v>Colima </c:v>
                </c:pt>
                <c:pt idx="13">
                  <c:v>Coahuila</c:v>
                </c:pt>
                <c:pt idx="14">
                  <c:v>Puebla </c:v>
                </c:pt>
                <c:pt idx="15">
                  <c:v>Baja California Sur </c:v>
                </c:pt>
                <c:pt idx="16">
                  <c:v>Aguascalientes </c:v>
                </c:pt>
                <c:pt idx="17">
                  <c:v>Querétaro </c:v>
                </c:pt>
                <c:pt idx="18">
                  <c:v>Nacional</c:v>
                </c:pt>
                <c:pt idx="19">
                  <c:v>Tlaxcala </c:v>
                </c:pt>
                <c:pt idx="20">
                  <c:v>Quintana Roo </c:v>
                </c:pt>
                <c:pt idx="21">
                  <c:v>Sonora </c:v>
                </c:pt>
                <c:pt idx="22">
                  <c:v>Oaxaca </c:v>
                </c:pt>
                <c:pt idx="23">
                  <c:v>Veracruz </c:v>
                </c:pt>
                <c:pt idx="24">
                  <c:v>Michoacán</c:v>
                </c:pt>
                <c:pt idx="25">
                  <c:v>Ciudad de México </c:v>
                </c:pt>
                <c:pt idx="26">
                  <c:v>Tabasco </c:v>
                </c:pt>
                <c:pt idx="27">
                  <c:v>México </c:v>
                </c:pt>
                <c:pt idx="28">
                  <c:v>Morelos</c:v>
                </c:pt>
                <c:pt idx="29">
                  <c:v>Chiapas </c:v>
                </c:pt>
                <c:pt idx="30">
                  <c:v>Hidalgo </c:v>
                </c:pt>
                <c:pt idx="31">
                  <c:v>Campeche </c:v>
                </c:pt>
                <c:pt idx="32">
                  <c:v>Yucatán</c:v>
                </c:pt>
              </c:strCache>
            </c:strRef>
          </c:cat>
          <c:val>
            <c:numRef>
              <c:f>'[Gráficas Presentación.xlsx]Hoja6'!$B$2:$B$34</c:f>
              <c:numCache>
                <c:formatCode>0.0%</c:formatCode>
                <c:ptCount val="33"/>
                <c:pt idx="0">
                  <c:v>0.96099999999999997</c:v>
                </c:pt>
                <c:pt idx="1">
                  <c:v>0.96099999999999997</c:v>
                </c:pt>
                <c:pt idx="2">
                  <c:v>0.96</c:v>
                </c:pt>
                <c:pt idx="3">
                  <c:v>0.94699999999999995</c:v>
                </c:pt>
                <c:pt idx="4">
                  <c:v>0.94199999999999995</c:v>
                </c:pt>
                <c:pt idx="5">
                  <c:v>0.91400000000000003</c:v>
                </c:pt>
                <c:pt idx="6">
                  <c:v>0.875</c:v>
                </c:pt>
                <c:pt idx="7">
                  <c:v>0.86099999999999999</c:v>
                </c:pt>
                <c:pt idx="8">
                  <c:v>0.77400000000000002</c:v>
                </c:pt>
                <c:pt idx="9">
                  <c:v>0.70899999999999996</c:v>
                </c:pt>
                <c:pt idx="10">
                  <c:v>0.68600000000000005</c:v>
                </c:pt>
                <c:pt idx="11">
                  <c:v>0.67700000000000005</c:v>
                </c:pt>
                <c:pt idx="12">
                  <c:v>0.66500000000000004</c:v>
                </c:pt>
                <c:pt idx="13">
                  <c:v>0.66400000000000003</c:v>
                </c:pt>
                <c:pt idx="14">
                  <c:v>0.63100000000000001</c:v>
                </c:pt>
                <c:pt idx="15">
                  <c:v>0.624</c:v>
                </c:pt>
                <c:pt idx="16">
                  <c:v>0.623</c:v>
                </c:pt>
                <c:pt idx="17">
                  <c:v>0.59399999999999997</c:v>
                </c:pt>
                <c:pt idx="18">
                  <c:v>0.58199999999999996</c:v>
                </c:pt>
                <c:pt idx="19">
                  <c:v>0.56999999999999995</c:v>
                </c:pt>
                <c:pt idx="20">
                  <c:v>0.52500000000000002</c:v>
                </c:pt>
                <c:pt idx="21">
                  <c:v>0.505</c:v>
                </c:pt>
                <c:pt idx="22">
                  <c:v>0.499</c:v>
                </c:pt>
                <c:pt idx="23">
                  <c:v>0.47099999999999997</c:v>
                </c:pt>
                <c:pt idx="24">
                  <c:v>0.42899999999999999</c:v>
                </c:pt>
                <c:pt idx="25">
                  <c:v>0.36599999999999999</c:v>
                </c:pt>
                <c:pt idx="26">
                  <c:v>0.35099999999999998</c:v>
                </c:pt>
                <c:pt idx="27">
                  <c:v>0.33900000000000002</c:v>
                </c:pt>
                <c:pt idx="28">
                  <c:v>0.30599999999999999</c:v>
                </c:pt>
                <c:pt idx="29">
                  <c:v>0.28399999999999997</c:v>
                </c:pt>
                <c:pt idx="30">
                  <c:v>0.26500000000000001</c:v>
                </c:pt>
                <c:pt idx="31">
                  <c:v>6.8000000000000005E-2</c:v>
                </c:pt>
                <c:pt idx="32">
                  <c:v>0.05</c:v>
                </c:pt>
              </c:numCache>
            </c:numRef>
          </c:val>
          <c:extLst>
            <c:ext xmlns:c16="http://schemas.microsoft.com/office/drawing/2014/chart" uri="{C3380CC4-5D6E-409C-BE32-E72D297353CC}">
              <c16:uniqueId val="{00000000-AB9F-4BC7-A748-143F8CE1D8E0}"/>
            </c:ext>
          </c:extLst>
        </c:ser>
        <c:dLbls>
          <c:dLblPos val="outEnd"/>
          <c:showLegendKey val="0"/>
          <c:showVal val="1"/>
          <c:showCatName val="0"/>
          <c:showSerName val="0"/>
          <c:showPercent val="0"/>
          <c:showBubbleSize val="0"/>
        </c:dLbls>
        <c:gapWidth val="219"/>
        <c:overlap val="-27"/>
        <c:axId val="440654176"/>
        <c:axId val="440657704"/>
      </c:barChart>
      <c:catAx>
        <c:axId val="440654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crossAx val="440657704"/>
        <c:crosses val="autoZero"/>
        <c:auto val="1"/>
        <c:lblAlgn val="ctr"/>
        <c:lblOffset val="100"/>
        <c:noMultiLvlLbl val="0"/>
      </c:catAx>
      <c:valAx>
        <c:axId val="44065770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s-MX"/>
          </a:p>
        </c:txPr>
        <c:crossAx val="440654176"/>
        <c:crosses val="autoZero"/>
        <c:crossBetween val="between"/>
        <c:majorUnit val="0.2"/>
      </c:valAx>
      <c:spPr>
        <a:noFill/>
        <a:ln w="25400">
          <a:noFill/>
        </a:ln>
        <a:effectLst/>
      </c:spPr>
    </c:plotArea>
    <c:plotVisOnly val="1"/>
    <c:dispBlanksAs val="gap"/>
    <c:showDLblsOverMax val="0"/>
  </c:chart>
  <c:spPr>
    <a:noFill/>
    <a:ln>
      <a:solidFill>
        <a:srgbClr val="469999"/>
      </a:solidFill>
    </a:ln>
    <a:effectLst/>
  </c:spPr>
  <c:txPr>
    <a:bodyPr/>
    <a:lstStyle/>
    <a:p>
      <a:pPr>
        <a:defRPr sz="1200">
          <a:solidFill>
            <a:schemeClr val="tx1"/>
          </a:solidFill>
        </a:defRPr>
      </a:pPr>
      <a:endParaRPr lang="es-MX"/>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858058959458685E-2"/>
          <c:y val="0.11379957147019551"/>
          <c:w val="0.88162913154864431"/>
          <c:h val="0.70093991134731859"/>
        </c:manualLayout>
      </c:layout>
      <c:lineChart>
        <c:grouping val="standard"/>
        <c:varyColors val="0"/>
        <c:ser>
          <c:idx val="0"/>
          <c:order val="0"/>
          <c:tx>
            <c:strRef>
              <c:f>Hoja1!$A$5</c:f>
              <c:strCache>
                <c:ptCount val="1"/>
                <c:pt idx="0">
                  <c:v>Edo de México</c:v>
                </c:pt>
              </c:strCache>
            </c:strRef>
          </c:tx>
          <c:spPr>
            <a:ln w="28575" cap="rnd">
              <a:solidFill>
                <a:srgbClr val="C12D77"/>
              </a:solidFill>
              <a:round/>
            </a:ln>
            <a:effectLst/>
          </c:spPr>
          <c:marker>
            <c:symbol val="circle"/>
            <c:size val="5"/>
            <c:spPr>
              <a:solidFill>
                <a:srgbClr val="C12D77"/>
              </a:solidFill>
              <a:ln w="9525">
                <a:solidFill>
                  <a:srgbClr val="C12D77"/>
                </a:solidFill>
              </a:ln>
              <a:effectLst/>
            </c:spPr>
          </c:marker>
          <c:dLbls>
            <c:dLbl>
              <c:idx val="0"/>
              <c:layout>
                <c:manualLayout>
                  <c:x val="-6.474562143516592E-2"/>
                  <c:y val="-3.84908578995983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DE1-4D28-8883-2EF39DAC7C7E}"/>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Hoja1!$B$4:$E$4</c:f>
              <c:numCache>
                <c:formatCode>General</c:formatCode>
                <c:ptCount val="4"/>
                <c:pt idx="0">
                  <c:v>2000</c:v>
                </c:pt>
                <c:pt idx="1">
                  <c:v>2005</c:v>
                </c:pt>
                <c:pt idx="2">
                  <c:v>2010</c:v>
                </c:pt>
                <c:pt idx="3">
                  <c:v>2016</c:v>
                </c:pt>
              </c:numCache>
            </c:numRef>
          </c:cat>
          <c:val>
            <c:numRef>
              <c:f>Hoja1!$B$5:$E$5</c:f>
              <c:numCache>
                <c:formatCode>0.0</c:formatCode>
                <c:ptCount val="4"/>
                <c:pt idx="0">
                  <c:v>172.13</c:v>
                </c:pt>
                <c:pt idx="1">
                  <c:v>204.54</c:v>
                </c:pt>
                <c:pt idx="2">
                  <c:v>224.71</c:v>
                </c:pt>
                <c:pt idx="3">
                  <c:v>271.27999999999997</c:v>
                </c:pt>
              </c:numCache>
            </c:numRef>
          </c:val>
          <c:smooth val="0"/>
          <c:extLst>
            <c:ext xmlns:c16="http://schemas.microsoft.com/office/drawing/2014/chart" uri="{C3380CC4-5D6E-409C-BE32-E72D297353CC}">
              <c16:uniqueId val="{00000000-D8C0-4F2D-A6B4-CA9F4939CAE3}"/>
            </c:ext>
          </c:extLst>
        </c:ser>
        <c:ser>
          <c:idx val="1"/>
          <c:order val="1"/>
          <c:tx>
            <c:strRef>
              <c:f>Hoja1!$A$6</c:f>
              <c:strCache>
                <c:ptCount val="1"/>
                <c:pt idx="0">
                  <c:v>CDMX</c:v>
                </c:pt>
              </c:strCache>
            </c:strRef>
          </c:tx>
          <c:spPr>
            <a:ln w="28575" cap="rnd">
              <a:solidFill>
                <a:srgbClr val="4CAAA8"/>
              </a:solidFill>
              <a:round/>
            </a:ln>
            <a:effectLst/>
          </c:spPr>
          <c:marker>
            <c:symbol val="circle"/>
            <c:size val="5"/>
            <c:spPr>
              <a:solidFill>
                <a:srgbClr val="469999"/>
              </a:solidFill>
              <a:ln w="9525">
                <a:solidFill>
                  <a:srgbClr val="4CAAA8"/>
                </a:solidFill>
              </a:ln>
              <a:effectLst/>
            </c:spPr>
          </c:marker>
          <c:dLbls>
            <c:dLbl>
              <c:idx val="0"/>
              <c:layout>
                <c:manualLayout>
                  <c:x val="-6.3296272576697468E-2"/>
                  <c:y val="1.619655515863742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8C0-4F2D-A6B4-CA9F4939CAE3}"/>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Hoja1!$B$4:$E$4</c:f>
              <c:numCache>
                <c:formatCode>General</c:formatCode>
                <c:ptCount val="4"/>
                <c:pt idx="0">
                  <c:v>2000</c:v>
                </c:pt>
                <c:pt idx="1">
                  <c:v>2005</c:v>
                </c:pt>
                <c:pt idx="2">
                  <c:v>2010</c:v>
                </c:pt>
                <c:pt idx="3">
                  <c:v>2016</c:v>
                </c:pt>
              </c:numCache>
            </c:numRef>
          </c:cat>
          <c:val>
            <c:numRef>
              <c:f>Hoja1!$B$6:$E$6</c:f>
              <c:numCache>
                <c:formatCode>0.0</c:formatCode>
                <c:ptCount val="4"/>
                <c:pt idx="0">
                  <c:v>149.74</c:v>
                </c:pt>
                <c:pt idx="1">
                  <c:v>161.55000000000001</c:v>
                </c:pt>
                <c:pt idx="2">
                  <c:v>170.16</c:v>
                </c:pt>
                <c:pt idx="3">
                  <c:v>181.51</c:v>
                </c:pt>
              </c:numCache>
            </c:numRef>
          </c:val>
          <c:smooth val="0"/>
          <c:extLst>
            <c:ext xmlns:c16="http://schemas.microsoft.com/office/drawing/2014/chart" uri="{C3380CC4-5D6E-409C-BE32-E72D297353CC}">
              <c16:uniqueId val="{00000002-D8C0-4F2D-A6B4-CA9F4939CAE3}"/>
            </c:ext>
          </c:extLst>
        </c:ser>
        <c:ser>
          <c:idx val="2"/>
          <c:order val="2"/>
          <c:tx>
            <c:strRef>
              <c:f>Hoja1!$A$7</c:f>
              <c:strCache>
                <c:ptCount val="1"/>
                <c:pt idx="0">
                  <c:v>Veracruz</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Lbl>
              <c:idx val="0"/>
              <c:layout>
                <c:manualLayout>
                  <c:x val="-5.2604227493259138E-2"/>
                  <c:y val="-3.1577248800899187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DE1-4D28-8883-2EF39DAC7C7E}"/>
                </c:ext>
              </c:extLst>
            </c:dLbl>
            <c:dLbl>
              <c:idx val="3"/>
              <c:layout>
                <c:manualLayout>
                  <c:x val="-3.6023934243765966E-2"/>
                  <c:y val="3.37542705794633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8C0-4F2D-A6B4-CA9F4939CAE3}"/>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Hoja1!$B$4:$E$4</c:f>
              <c:numCache>
                <c:formatCode>General</c:formatCode>
                <c:ptCount val="4"/>
                <c:pt idx="0">
                  <c:v>2000</c:v>
                </c:pt>
                <c:pt idx="1">
                  <c:v>2005</c:v>
                </c:pt>
                <c:pt idx="2">
                  <c:v>2010</c:v>
                </c:pt>
                <c:pt idx="3">
                  <c:v>2016</c:v>
                </c:pt>
              </c:numCache>
            </c:numRef>
          </c:cat>
          <c:val>
            <c:numRef>
              <c:f>Hoja1!$B$7:$E$7</c:f>
              <c:numCache>
                <c:formatCode>0.0</c:formatCode>
                <c:ptCount val="4"/>
                <c:pt idx="0">
                  <c:v>84.73</c:v>
                </c:pt>
                <c:pt idx="1">
                  <c:v>106.8</c:v>
                </c:pt>
                <c:pt idx="2">
                  <c:v>120.41</c:v>
                </c:pt>
                <c:pt idx="3">
                  <c:v>163.49</c:v>
                </c:pt>
              </c:numCache>
            </c:numRef>
          </c:val>
          <c:smooth val="0"/>
          <c:extLst>
            <c:ext xmlns:c16="http://schemas.microsoft.com/office/drawing/2014/chart" uri="{C3380CC4-5D6E-409C-BE32-E72D297353CC}">
              <c16:uniqueId val="{00000004-D8C0-4F2D-A6B4-CA9F4939CAE3}"/>
            </c:ext>
          </c:extLst>
        </c:ser>
        <c:dLbls>
          <c:showLegendKey val="0"/>
          <c:showVal val="0"/>
          <c:showCatName val="0"/>
          <c:showSerName val="0"/>
          <c:showPercent val="0"/>
          <c:showBubbleSize val="0"/>
        </c:dLbls>
        <c:marker val="1"/>
        <c:smooth val="0"/>
        <c:axId val="440652608"/>
        <c:axId val="440653000"/>
      </c:lineChart>
      <c:catAx>
        <c:axId val="440652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440653000"/>
        <c:crosses val="autoZero"/>
        <c:auto val="1"/>
        <c:lblAlgn val="ctr"/>
        <c:lblOffset val="100"/>
        <c:noMultiLvlLbl val="0"/>
      </c:catAx>
      <c:valAx>
        <c:axId val="440653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s-MX">
                    <a:latin typeface="Arial" panose="020B0604020202020204" pitchFamily="34" charset="0"/>
                    <a:cs typeface="Arial" panose="020B0604020202020204" pitchFamily="34" charset="0"/>
                  </a:rPr>
                  <a:t>Número de muertes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4406526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rgbClr val="469999"/>
      </a:solidFill>
      <a:round/>
    </a:ln>
    <a:effectLst/>
  </c:spPr>
  <c:txPr>
    <a:bodyPr/>
    <a:lstStyle/>
    <a:p>
      <a:pPr>
        <a:defRPr/>
      </a:pPr>
      <a:endParaRPr lang="es-MX"/>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'[Gráficas informe final DMAS (1).xlsx]Gráfica 19'!$A$4</c:f>
              <c:strCache>
                <c:ptCount val="1"/>
                <c:pt idx="0">
                  <c:v>Edo de México</c:v>
                </c:pt>
              </c:strCache>
            </c:strRef>
          </c:tx>
          <c:spPr>
            <a:ln w="28575" cap="rnd">
              <a:solidFill>
                <a:schemeClr val="accent1">
                  <a:lumMod val="50000"/>
                </a:schemeClr>
              </a:solidFill>
              <a:round/>
            </a:ln>
            <a:effectLst/>
          </c:spPr>
          <c:marker>
            <c:symbol val="circle"/>
            <c:size val="5"/>
            <c:spPr>
              <a:solidFill>
                <a:srgbClr val="009999"/>
              </a:solidFill>
              <a:ln w="9525">
                <a:solidFill>
                  <a:schemeClr val="accent1">
                    <a:lumMod val="50000"/>
                  </a:schemeClr>
                </a:solidFill>
              </a:ln>
              <a:effectLst/>
            </c:spPr>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'[Gráficas informe final DMAS (1).xlsx]Gráfica 19'!$B$3:$E$3</c:f>
              <c:numCache>
                <c:formatCode>General</c:formatCode>
                <c:ptCount val="4"/>
                <c:pt idx="0">
                  <c:v>2000</c:v>
                </c:pt>
                <c:pt idx="1">
                  <c:v>2005</c:v>
                </c:pt>
                <c:pt idx="2">
                  <c:v>2010</c:v>
                </c:pt>
                <c:pt idx="3">
                  <c:v>2016</c:v>
                </c:pt>
              </c:numCache>
            </c:numRef>
          </c:cat>
          <c:val>
            <c:numRef>
              <c:f>'[Gráficas informe final DMAS (1).xlsx]Gráfica 19'!$B$4:$E$4</c:f>
              <c:numCache>
                <c:formatCode>General</c:formatCode>
                <c:ptCount val="4"/>
                <c:pt idx="0">
                  <c:v>2634.6</c:v>
                </c:pt>
                <c:pt idx="1">
                  <c:v>2673.55</c:v>
                </c:pt>
                <c:pt idx="2">
                  <c:v>2684.02</c:v>
                </c:pt>
                <c:pt idx="3">
                  <c:v>3065.23</c:v>
                </c:pt>
              </c:numCache>
            </c:numRef>
          </c:val>
          <c:smooth val="0"/>
          <c:extLst>
            <c:ext xmlns:c16="http://schemas.microsoft.com/office/drawing/2014/chart" uri="{C3380CC4-5D6E-409C-BE32-E72D297353CC}">
              <c16:uniqueId val="{00000000-013C-46CD-832A-25BDA753F236}"/>
            </c:ext>
          </c:extLst>
        </c:ser>
        <c:ser>
          <c:idx val="1"/>
          <c:order val="1"/>
          <c:tx>
            <c:strRef>
              <c:f>'[Gráficas informe final DMAS (1).xlsx]Gráfica 19'!$A$5</c:f>
              <c:strCache>
                <c:ptCount val="1"/>
                <c:pt idx="0">
                  <c:v>CDMX</c:v>
                </c:pt>
              </c:strCache>
            </c:strRef>
          </c:tx>
          <c:spPr>
            <a:ln w="28575" cap="rnd">
              <a:solidFill>
                <a:srgbClr val="C12D77"/>
              </a:solidFill>
              <a:round/>
            </a:ln>
            <a:effectLst/>
          </c:spPr>
          <c:marker>
            <c:symbol val="circle"/>
            <c:size val="5"/>
            <c:spPr>
              <a:solidFill>
                <a:srgbClr val="C12D77"/>
              </a:solidFill>
              <a:ln w="9525">
                <a:solidFill>
                  <a:srgbClr val="C12D77"/>
                </a:solidFill>
              </a:ln>
              <a:effectLst/>
            </c:spPr>
          </c:marker>
          <c:dLbls>
            <c:dLbl>
              <c:idx val="0"/>
              <c:layout>
                <c:manualLayout>
                  <c:x val="-9.3550614025903298E-2"/>
                  <c:y val="3.94084361441500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13C-46CD-832A-25BDA753F236}"/>
                </c:ext>
              </c:extLst>
            </c:dLbl>
            <c:dLbl>
              <c:idx val="1"/>
              <c:layout>
                <c:manualLayout>
                  <c:x val="-9.3550614025903395E-2"/>
                  <c:y val="2.33683384258537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13C-46CD-832A-25BDA753F236}"/>
                </c:ext>
              </c:extLst>
            </c:dLbl>
            <c:dLbl>
              <c:idx val="2"/>
              <c:layout>
                <c:manualLayout>
                  <c:x val="-6.8205169230278098E-2"/>
                  <c:y val="3.53984117145759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13C-46CD-832A-25BDA753F236}"/>
                </c:ext>
              </c:extLst>
            </c:dLbl>
            <c:dLbl>
              <c:idx val="3"/>
              <c:layout>
                <c:manualLayout>
                  <c:x val="-3.08055219481458E-2"/>
                  <c:y val="2.33683384258537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13C-46CD-832A-25BDA753F236}"/>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'[Gráficas informe final DMAS (1).xlsx]Gráfica 19'!$B$3:$E$3</c:f>
              <c:numCache>
                <c:formatCode>General</c:formatCode>
                <c:ptCount val="4"/>
                <c:pt idx="0">
                  <c:v>2000</c:v>
                </c:pt>
                <c:pt idx="1">
                  <c:v>2005</c:v>
                </c:pt>
                <c:pt idx="2">
                  <c:v>2010</c:v>
                </c:pt>
                <c:pt idx="3">
                  <c:v>2016</c:v>
                </c:pt>
              </c:numCache>
            </c:numRef>
          </c:cat>
          <c:val>
            <c:numRef>
              <c:f>'[Gráficas informe final DMAS (1).xlsx]Gráfica 19'!$B$5:$E$5</c:f>
              <c:numCache>
                <c:formatCode>General</c:formatCode>
                <c:ptCount val="4"/>
                <c:pt idx="0">
                  <c:v>2545.11</c:v>
                </c:pt>
                <c:pt idx="1">
                  <c:v>2567.4899999999998</c:v>
                </c:pt>
                <c:pt idx="2">
                  <c:v>2522.1999999999998</c:v>
                </c:pt>
                <c:pt idx="3">
                  <c:v>2605.58</c:v>
                </c:pt>
              </c:numCache>
            </c:numRef>
          </c:val>
          <c:smooth val="0"/>
          <c:extLst>
            <c:ext xmlns:c16="http://schemas.microsoft.com/office/drawing/2014/chart" uri="{C3380CC4-5D6E-409C-BE32-E72D297353CC}">
              <c16:uniqueId val="{00000005-013C-46CD-832A-25BDA753F236}"/>
            </c:ext>
          </c:extLst>
        </c:ser>
        <c:ser>
          <c:idx val="2"/>
          <c:order val="2"/>
          <c:tx>
            <c:strRef>
              <c:f>'[Gráficas informe final DMAS (1).xlsx]Gráfica 19'!$A$6</c:f>
              <c:strCache>
                <c:ptCount val="1"/>
                <c:pt idx="0">
                  <c:v>Veracruz</c:v>
                </c:pt>
              </c:strCache>
            </c:strRef>
          </c:tx>
          <c:spPr>
            <a:ln w="28575" cap="rnd">
              <a:solidFill>
                <a:srgbClr val="7F7F7F"/>
              </a:solidFill>
              <a:round/>
            </a:ln>
            <a:effectLst/>
          </c:spPr>
          <c:marker>
            <c:symbol val="circle"/>
            <c:size val="5"/>
            <c:spPr>
              <a:solidFill>
                <a:srgbClr val="7F7F7F"/>
              </a:solidFill>
              <a:ln w="9525">
                <a:solidFill>
                  <a:srgbClr val="7F7F7F"/>
                </a:solidFill>
              </a:ln>
              <a:effectLst/>
            </c:spPr>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'[Gráficas informe final DMAS (1).xlsx]Gráfica 19'!$B$3:$E$3</c:f>
              <c:numCache>
                <c:formatCode>General</c:formatCode>
                <c:ptCount val="4"/>
                <c:pt idx="0">
                  <c:v>2000</c:v>
                </c:pt>
                <c:pt idx="1">
                  <c:v>2005</c:v>
                </c:pt>
                <c:pt idx="2">
                  <c:v>2010</c:v>
                </c:pt>
                <c:pt idx="3">
                  <c:v>2016</c:v>
                </c:pt>
              </c:numCache>
            </c:numRef>
          </c:cat>
          <c:val>
            <c:numRef>
              <c:f>'[Gráficas informe final DMAS (1).xlsx]Gráfica 19'!$B$6:$E$6</c:f>
              <c:numCache>
                <c:formatCode>General</c:formatCode>
                <c:ptCount val="4"/>
                <c:pt idx="0">
                  <c:v>1401.62</c:v>
                </c:pt>
                <c:pt idx="1">
                  <c:v>1568.69</c:v>
                </c:pt>
                <c:pt idx="2">
                  <c:v>1676.19</c:v>
                </c:pt>
                <c:pt idx="3">
                  <c:v>1942.56</c:v>
                </c:pt>
              </c:numCache>
            </c:numRef>
          </c:val>
          <c:smooth val="0"/>
          <c:extLst>
            <c:ext xmlns:c16="http://schemas.microsoft.com/office/drawing/2014/chart" uri="{C3380CC4-5D6E-409C-BE32-E72D297353CC}">
              <c16:uniqueId val="{00000006-013C-46CD-832A-25BDA753F236}"/>
            </c:ext>
          </c:extLst>
        </c:ser>
        <c:dLbls>
          <c:dLblPos val="t"/>
          <c:showLegendKey val="0"/>
          <c:showVal val="1"/>
          <c:showCatName val="0"/>
          <c:showSerName val="0"/>
          <c:showPercent val="0"/>
          <c:showBubbleSize val="0"/>
        </c:dLbls>
        <c:marker val="1"/>
        <c:smooth val="0"/>
        <c:axId val="440653392"/>
        <c:axId val="440654568"/>
      </c:lineChart>
      <c:catAx>
        <c:axId val="440653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crossAx val="440654568"/>
        <c:crosses val="autoZero"/>
        <c:auto val="1"/>
        <c:lblAlgn val="ctr"/>
        <c:lblOffset val="100"/>
        <c:noMultiLvlLbl val="0"/>
      </c:catAx>
      <c:valAx>
        <c:axId val="440654568"/>
        <c:scaling>
          <c:orientation val="minMax"/>
          <c:min val="1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s-MX"/>
                  <a:t>Número de muertes</a:t>
                </a:r>
              </a:p>
            </c:rich>
          </c:tx>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crossAx val="4406533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es-MX"/>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817102107169637E-2"/>
          <c:y val="0.13974709886595171"/>
          <c:w val="0.91068843053347792"/>
          <c:h val="0.68736092236759272"/>
        </c:manualLayout>
      </c:layout>
      <c:lineChart>
        <c:grouping val="standard"/>
        <c:varyColors val="0"/>
        <c:ser>
          <c:idx val="0"/>
          <c:order val="0"/>
          <c:tx>
            <c:strRef>
              <c:f>Hoja1!$G$17</c:f>
              <c:strCache>
                <c:ptCount val="1"/>
                <c:pt idx="0">
                  <c:v>Chiapas</c:v>
                </c:pt>
              </c:strCache>
            </c:strRef>
          </c:tx>
          <c:spPr>
            <a:ln w="28575" cap="rnd">
              <a:solidFill>
                <a:srgbClr val="469999"/>
              </a:solidFill>
              <a:round/>
            </a:ln>
            <a:effectLst/>
          </c:spPr>
          <c:marker>
            <c:symbol val="circle"/>
            <c:size val="5"/>
            <c:spPr>
              <a:solidFill>
                <a:srgbClr val="469999"/>
              </a:solidFill>
              <a:ln w="9525">
                <a:solidFill>
                  <a:srgbClr val="469999"/>
                </a:solidFill>
              </a:ln>
              <a:effectLst/>
            </c:spPr>
          </c:marke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Hoja1!$H$16:$K$16</c:f>
              <c:numCache>
                <c:formatCode>General</c:formatCode>
                <c:ptCount val="4"/>
                <c:pt idx="0">
                  <c:v>2000</c:v>
                </c:pt>
                <c:pt idx="1">
                  <c:v>2005</c:v>
                </c:pt>
                <c:pt idx="2">
                  <c:v>2010</c:v>
                </c:pt>
                <c:pt idx="3">
                  <c:v>2016</c:v>
                </c:pt>
              </c:numCache>
            </c:numRef>
          </c:cat>
          <c:val>
            <c:numRef>
              <c:f>Hoja1!$H$17:$K$17</c:f>
              <c:numCache>
                <c:formatCode>0.0%</c:formatCode>
                <c:ptCount val="4"/>
                <c:pt idx="0">
                  <c:v>5.3999999999999999E-2</c:v>
                </c:pt>
                <c:pt idx="1">
                  <c:v>4.4999999999999998E-2</c:v>
                </c:pt>
                <c:pt idx="2">
                  <c:v>4.3999999999999997E-2</c:v>
                </c:pt>
                <c:pt idx="3">
                  <c:v>3.4000000000000002E-2</c:v>
                </c:pt>
              </c:numCache>
            </c:numRef>
          </c:val>
          <c:smooth val="0"/>
          <c:extLst>
            <c:ext xmlns:c16="http://schemas.microsoft.com/office/drawing/2014/chart" uri="{C3380CC4-5D6E-409C-BE32-E72D297353CC}">
              <c16:uniqueId val="{00000000-9AC4-4BA8-B7F4-906A52F3F663}"/>
            </c:ext>
          </c:extLst>
        </c:ser>
        <c:ser>
          <c:idx val="1"/>
          <c:order val="1"/>
          <c:tx>
            <c:strRef>
              <c:f>Hoja1!$G$18</c:f>
              <c:strCache>
                <c:ptCount val="1"/>
                <c:pt idx="0">
                  <c:v>Oaxaca</c:v>
                </c:pt>
              </c:strCache>
            </c:strRef>
          </c:tx>
          <c:spPr>
            <a:ln w="28575" cap="rnd">
              <a:solidFill>
                <a:srgbClr val="C12D77"/>
              </a:solidFill>
              <a:round/>
            </a:ln>
            <a:effectLst/>
          </c:spPr>
          <c:marker>
            <c:symbol val="circle"/>
            <c:size val="5"/>
            <c:spPr>
              <a:solidFill>
                <a:srgbClr val="C12D77"/>
              </a:solidFill>
              <a:ln w="9525">
                <a:solidFill>
                  <a:srgbClr val="C12D77"/>
                </a:solidFill>
              </a:ln>
              <a:effectLst/>
            </c:spPr>
          </c:marke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Hoja1!$H$16:$K$16</c:f>
              <c:numCache>
                <c:formatCode>General</c:formatCode>
                <c:ptCount val="4"/>
                <c:pt idx="0">
                  <c:v>2000</c:v>
                </c:pt>
                <c:pt idx="1">
                  <c:v>2005</c:v>
                </c:pt>
                <c:pt idx="2">
                  <c:v>2010</c:v>
                </c:pt>
                <c:pt idx="3">
                  <c:v>2016</c:v>
                </c:pt>
              </c:numCache>
            </c:numRef>
          </c:cat>
          <c:val>
            <c:numRef>
              <c:f>Hoja1!$H$18:$K$18</c:f>
              <c:numCache>
                <c:formatCode>0.0%</c:formatCode>
                <c:ptCount val="4"/>
                <c:pt idx="0">
                  <c:v>4.8000000000000001E-2</c:v>
                </c:pt>
                <c:pt idx="1">
                  <c:v>0.04</c:v>
                </c:pt>
                <c:pt idx="2">
                  <c:v>3.9E-2</c:v>
                </c:pt>
                <c:pt idx="3">
                  <c:v>0.03</c:v>
                </c:pt>
              </c:numCache>
            </c:numRef>
          </c:val>
          <c:smooth val="0"/>
          <c:extLst>
            <c:ext xmlns:c16="http://schemas.microsoft.com/office/drawing/2014/chart" uri="{C3380CC4-5D6E-409C-BE32-E72D297353CC}">
              <c16:uniqueId val="{00000001-9AC4-4BA8-B7F4-906A52F3F663}"/>
            </c:ext>
          </c:extLst>
        </c:ser>
        <c:ser>
          <c:idx val="2"/>
          <c:order val="2"/>
          <c:tx>
            <c:strRef>
              <c:f>Hoja1!$G$19</c:f>
              <c:strCache>
                <c:ptCount val="1"/>
                <c:pt idx="0">
                  <c:v>Guerrero</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Hoja1!$H$16:$K$16</c:f>
              <c:numCache>
                <c:formatCode>General</c:formatCode>
                <c:ptCount val="4"/>
                <c:pt idx="0">
                  <c:v>2000</c:v>
                </c:pt>
                <c:pt idx="1">
                  <c:v>2005</c:v>
                </c:pt>
                <c:pt idx="2">
                  <c:v>2010</c:v>
                </c:pt>
                <c:pt idx="3">
                  <c:v>2016</c:v>
                </c:pt>
              </c:numCache>
            </c:numRef>
          </c:cat>
          <c:val>
            <c:numRef>
              <c:f>Hoja1!$H$19:$K$19</c:f>
              <c:numCache>
                <c:formatCode>0.0%</c:formatCode>
                <c:ptCount val="4"/>
                <c:pt idx="0">
                  <c:v>3.9E-2</c:v>
                </c:pt>
                <c:pt idx="1">
                  <c:v>3.3000000000000002E-2</c:v>
                </c:pt>
                <c:pt idx="2">
                  <c:v>3.3000000000000002E-2</c:v>
                </c:pt>
                <c:pt idx="3">
                  <c:v>2.3E-2</c:v>
                </c:pt>
              </c:numCache>
            </c:numRef>
          </c:val>
          <c:smooth val="0"/>
          <c:extLst>
            <c:ext xmlns:c16="http://schemas.microsoft.com/office/drawing/2014/chart" uri="{C3380CC4-5D6E-409C-BE32-E72D297353CC}">
              <c16:uniqueId val="{00000002-9AC4-4BA8-B7F4-906A52F3F663}"/>
            </c:ext>
          </c:extLst>
        </c:ser>
        <c:ser>
          <c:idx val="3"/>
          <c:order val="3"/>
          <c:tx>
            <c:strRef>
              <c:f>Hoja1!$G$20</c:f>
              <c:strCache>
                <c:ptCount val="1"/>
                <c:pt idx="0">
                  <c:v>Yucatán</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dLbls>
            <c:dLbl>
              <c:idx val="1"/>
              <c:layout>
                <c:manualLayout>
                  <c:x val="-3.4682515896166576E-2"/>
                  <c:y val="3.43205996379374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F85-44EE-A1D1-BEAA2AD596A9}"/>
                </c:ext>
              </c:extLst>
            </c:dLbl>
            <c:dLbl>
              <c:idx val="2"/>
              <c:layout>
                <c:manualLayout>
                  <c:x val="-3.4682515896166673E-2"/>
                  <c:y val="3.106593188057265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F85-44EE-A1D1-BEAA2AD596A9}"/>
                </c:ext>
              </c:extLst>
            </c:dLbl>
            <c:dLbl>
              <c:idx val="3"/>
              <c:layout>
                <c:manualLayout>
                  <c:x val="-1.1440051019309855E-2"/>
                  <c:y val="1.153792533638400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F85-44EE-A1D1-BEAA2AD596A9}"/>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Hoja1!$H$16:$K$16</c:f>
              <c:numCache>
                <c:formatCode>General</c:formatCode>
                <c:ptCount val="4"/>
                <c:pt idx="0">
                  <c:v>2000</c:v>
                </c:pt>
                <c:pt idx="1">
                  <c:v>2005</c:v>
                </c:pt>
                <c:pt idx="2">
                  <c:v>2010</c:v>
                </c:pt>
                <c:pt idx="3">
                  <c:v>2016</c:v>
                </c:pt>
              </c:numCache>
            </c:numRef>
          </c:cat>
          <c:val>
            <c:numRef>
              <c:f>Hoja1!$H$20:$K$20</c:f>
              <c:numCache>
                <c:formatCode>0.0%</c:formatCode>
                <c:ptCount val="4"/>
                <c:pt idx="0">
                  <c:v>3.6999999999999998E-2</c:v>
                </c:pt>
                <c:pt idx="1">
                  <c:v>3.1E-2</c:v>
                </c:pt>
                <c:pt idx="2">
                  <c:v>0.03</c:v>
                </c:pt>
                <c:pt idx="3">
                  <c:v>0.02</c:v>
                </c:pt>
              </c:numCache>
            </c:numRef>
          </c:val>
          <c:smooth val="0"/>
          <c:extLst>
            <c:ext xmlns:c16="http://schemas.microsoft.com/office/drawing/2014/chart" uri="{C3380CC4-5D6E-409C-BE32-E72D297353CC}">
              <c16:uniqueId val="{00000003-9AC4-4BA8-B7F4-906A52F3F663}"/>
            </c:ext>
          </c:extLst>
        </c:ser>
        <c:ser>
          <c:idx val="4"/>
          <c:order val="4"/>
          <c:tx>
            <c:strRef>
              <c:f>Hoja1!$G$21</c:f>
              <c:strCache>
                <c:ptCount val="1"/>
                <c:pt idx="0">
                  <c:v>Veracruz</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Hoja1!$H$16:$K$16</c:f>
              <c:numCache>
                <c:formatCode>General</c:formatCode>
                <c:ptCount val="4"/>
                <c:pt idx="0">
                  <c:v>2000</c:v>
                </c:pt>
                <c:pt idx="1">
                  <c:v>2005</c:v>
                </c:pt>
                <c:pt idx="2">
                  <c:v>2010</c:v>
                </c:pt>
                <c:pt idx="3">
                  <c:v>2016</c:v>
                </c:pt>
              </c:numCache>
            </c:numRef>
          </c:cat>
          <c:val>
            <c:numRef>
              <c:f>Hoja1!$H$21:$K$21</c:f>
              <c:numCache>
                <c:formatCode>0.0%</c:formatCode>
                <c:ptCount val="4"/>
                <c:pt idx="0">
                  <c:v>2.9000000000000001E-2</c:v>
                </c:pt>
                <c:pt idx="1">
                  <c:v>2.5999999999999999E-2</c:v>
                </c:pt>
                <c:pt idx="2">
                  <c:v>2.5999999999999999E-2</c:v>
                </c:pt>
                <c:pt idx="3">
                  <c:v>1.7000000000000001E-2</c:v>
                </c:pt>
              </c:numCache>
            </c:numRef>
          </c:val>
          <c:smooth val="0"/>
          <c:extLst>
            <c:ext xmlns:c16="http://schemas.microsoft.com/office/drawing/2014/chart" uri="{C3380CC4-5D6E-409C-BE32-E72D297353CC}">
              <c16:uniqueId val="{00000004-9AC4-4BA8-B7F4-906A52F3F663}"/>
            </c:ext>
          </c:extLst>
        </c:ser>
        <c:dLbls>
          <c:showLegendKey val="0"/>
          <c:showVal val="0"/>
          <c:showCatName val="0"/>
          <c:showSerName val="0"/>
          <c:showPercent val="0"/>
          <c:showBubbleSize val="0"/>
        </c:dLbls>
        <c:marker val="1"/>
        <c:smooth val="0"/>
        <c:axId val="440654960"/>
        <c:axId val="440655744"/>
      </c:lineChart>
      <c:catAx>
        <c:axId val="440654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MX"/>
          </a:p>
        </c:txPr>
        <c:crossAx val="440655744"/>
        <c:crosses val="autoZero"/>
        <c:auto val="1"/>
        <c:lblAlgn val="ctr"/>
        <c:lblOffset val="100"/>
        <c:noMultiLvlLbl val="0"/>
      </c:catAx>
      <c:valAx>
        <c:axId val="440655744"/>
        <c:scaling>
          <c:orientation val="minMax"/>
          <c:max val="6.0000000000000012E-2"/>
          <c:min val="1.0000000000000002E-2"/>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MX"/>
          </a:p>
        </c:txPr>
        <c:crossAx val="440654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E27EB0"/>
      </a:solidFill>
    </a:ln>
    <a:effectLst/>
  </c:spPr>
  <c:txPr>
    <a:bodyPr/>
    <a:lstStyle/>
    <a:p>
      <a:pPr>
        <a:defRPr sz="1400"/>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6F5970-A3F7-4BB0-BE07-752EDA10820A}"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es-MX"/>
        </a:p>
      </dgm:t>
    </dgm:pt>
    <dgm:pt modelId="{B771F2D5-F4FA-488B-98C5-8A26E4893329}">
      <dgm:prSet phldrT="[Texto]" custT="1"/>
      <dgm:spPr>
        <a:noFill/>
        <a:ln>
          <a:noFill/>
        </a:ln>
      </dgm:spPr>
      <dgm:t>
        <a:bodyPr/>
        <a:lstStyle/>
        <a:p>
          <a:endParaRPr lang="es-MX" sz="4000" dirty="0">
            <a:latin typeface="Arial" panose="020B0604020202020204" pitchFamily="34" charset="0"/>
            <a:cs typeface="Arial" panose="020B0604020202020204" pitchFamily="34" charset="0"/>
          </a:endParaRPr>
        </a:p>
      </dgm:t>
    </dgm:pt>
    <dgm:pt modelId="{F270A88C-152E-4B0A-9C5F-206F88A747F6}" type="parTrans" cxnId="{F200E0D3-E8EF-4584-8BE1-48DB5BA4A551}">
      <dgm:prSet/>
      <dgm:spPr/>
      <dgm:t>
        <a:bodyPr/>
        <a:lstStyle/>
        <a:p>
          <a:endParaRPr lang="es-MX" sz="1200">
            <a:latin typeface="Arial" panose="020B0604020202020204" pitchFamily="34" charset="0"/>
            <a:cs typeface="Arial" panose="020B0604020202020204" pitchFamily="34" charset="0"/>
          </a:endParaRPr>
        </a:p>
      </dgm:t>
    </dgm:pt>
    <dgm:pt modelId="{074145C5-63D9-4F16-A844-B5AC72C29017}" type="sibTrans" cxnId="{F200E0D3-E8EF-4584-8BE1-48DB5BA4A551}">
      <dgm:prSet/>
      <dgm:spPr/>
      <dgm:t>
        <a:bodyPr/>
        <a:lstStyle/>
        <a:p>
          <a:endParaRPr lang="es-MX" sz="1200">
            <a:latin typeface="Arial" panose="020B0604020202020204" pitchFamily="34" charset="0"/>
            <a:cs typeface="Arial" panose="020B0604020202020204" pitchFamily="34" charset="0"/>
          </a:endParaRPr>
        </a:p>
      </dgm:t>
    </dgm:pt>
    <dgm:pt modelId="{263C0EDE-29D8-4413-96BC-7B82338CE06A}">
      <dgm:prSet phldrT="[Texto]" custT="1"/>
      <dgm:spPr>
        <a:solidFill>
          <a:srgbClr val="469999"/>
        </a:solidFill>
        <a:ln>
          <a:solidFill>
            <a:schemeClr val="bg1"/>
          </a:solidFill>
        </a:ln>
      </dgm:spPr>
      <dgm:t>
        <a:bodyPr/>
        <a:lstStyle/>
        <a:p>
          <a:r>
            <a:rPr lang="es-MX" sz="4000" dirty="0">
              <a:latin typeface="Arial" panose="020B0604020202020204" pitchFamily="34" charset="0"/>
              <a:cs typeface="Arial" panose="020B0604020202020204" pitchFamily="34" charset="0"/>
            </a:rPr>
            <a:t>Internacional</a:t>
          </a:r>
        </a:p>
      </dgm:t>
    </dgm:pt>
    <dgm:pt modelId="{8E21F013-8B96-495C-9F42-DB0EDF63D9AD}" type="parTrans" cxnId="{891CAE34-ACFE-4282-8164-F8BCC08C0BFD}">
      <dgm:prSet/>
      <dgm:spPr/>
      <dgm:t>
        <a:bodyPr/>
        <a:lstStyle/>
        <a:p>
          <a:endParaRPr lang="es-MX" sz="1200">
            <a:latin typeface="Arial" panose="020B0604020202020204" pitchFamily="34" charset="0"/>
            <a:cs typeface="Arial" panose="020B0604020202020204" pitchFamily="34" charset="0"/>
          </a:endParaRPr>
        </a:p>
      </dgm:t>
    </dgm:pt>
    <dgm:pt modelId="{99589668-F69A-461E-A26F-B71DB9DFA2C7}" type="sibTrans" cxnId="{891CAE34-ACFE-4282-8164-F8BCC08C0BFD}">
      <dgm:prSet/>
      <dgm:spPr/>
      <dgm:t>
        <a:bodyPr/>
        <a:lstStyle/>
        <a:p>
          <a:endParaRPr lang="es-MX" sz="1200">
            <a:latin typeface="Arial" panose="020B0604020202020204" pitchFamily="34" charset="0"/>
            <a:cs typeface="Arial" panose="020B0604020202020204" pitchFamily="34" charset="0"/>
          </a:endParaRPr>
        </a:p>
      </dgm:t>
    </dgm:pt>
    <dgm:pt modelId="{39A8998C-007B-49A5-AB48-B398F5445A7D}">
      <dgm:prSet phldrT="[Texto]" custT="1"/>
      <dgm:spPr>
        <a:solidFill>
          <a:srgbClr val="7EC6C4"/>
        </a:solidFill>
      </dgm:spPr>
      <dgm:t>
        <a:bodyPr/>
        <a:lstStyle/>
        <a:p>
          <a:r>
            <a:rPr lang="es-MX" sz="1600" b="1" dirty="0">
              <a:solidFill>
                <a:schemeClr val="tx1"/>
              </a:solidFill>
              <a:latin typeface="Arial" panose="020B0604020202020204" pitchFamily="34" charset="0"/>
              <a:cs typeface="Arial" panose="020B0604020202020204" pitchFamily="34" charset="0"/>
            </a:rPr>
            <a:t>Pacto Internacional de Derechos Económicos, Sociales y Culturales (PIDESC)</a:t>
          </a:r>
        </a:p>
      </dgm:t>
    </dgm:pt>
    <dgm:pt modelId="{3DB270B0-B8DA-4737-8B37-0F5DAC88D8F9}" type="parTrans" cxnId="{28CE94D8-A79B-4787-8979-26CD19270218}">
      <dgm:prSet/>
      <dgm:spPr/>
      <dgm:t>
        <a:bodyPr/>
        <a:lstStyle/>
        <a:p>
          <a:endParaRPr lang="es-MX" sz="1200">
            <a:latin typeface="Arial" panose="020B0604020202020204" pitchFamily="34" charset="0"/>
            <a:cs typeface="Arial" panose="020B0604020202020204" pitchFamily="34" charset="0"/>
          </a:endParaRPr>
        </a:p>
      </dgm:t>
    </dgm:pt>
    <dgm:pt modelId="{BA41BF1D-603B-488A-8E3F-EDE3EDA58311}" type="sibTrans" cxnId="{28CE94D8-A79B-4787-8979-26CD19270218}">
      <dgm:prSet/>
      <dgm:spPr/>
      <dgm:t>
        <a:bodyPr/>
        <a:lstStyle/>
        <a:p>
          <a:endParaRPr lang="es-MX" sz="1200">
            <a:latin typeface="Arial" panose="020B0604020202020204" pitchFamily="34" charset="0"/>
            <a:cs typeface="Arial" panose="020B0604020202020204" pitchFamily="34" charset="0"/>
          </a:endParaRPr>
        </a:p>
      </dgm:t>
    </dgm:pt>
    <dgm:pt modelId="{9529FCE1-B2A8-44D2-8477-AFD30A1F6D15}">
      <dgm:prSet phldrT="[Texto]" custT="1"/>
      <dgm:spPr>
        <a:solidFill>
          <a:srgbClr val="E27EB0"/>
        </a:solidFill>
      </dgm:spPr>
      <dgm:t>
        <a:bodyPr/>
        <a:lstStyle/>
        <a:p>
          <a:r>
            <a:rPr lang="es-MX" sz="1600" b="1" dirty="0">
              <a:solidFill>
                <a:schemeClr val="tx1"/>
              </a:solidFill>
              <a:latin typeface="Arial" panose="020B0604020202020204" pitchFamily="34" charset="0"/>
              <a:cs typeface="Arial" panose="020B0604020202020204" pitchFamily="34" charset="0"/>
            </a:rPr>
            <a:t>Constitución Política de los Estados Unidos Mexicanos (CPEUM)</a:t>
          </a:r>
        </a:p>
      </dgm:t>
    </dgm:pt>
    <dgm:pt modelId="{E578BCAC-334C-4BD9-B6F6-E12B19839DC3}" type="parTrans" cxnId="{C664DA4E-B2F3-4357-AC13-B0D90624E2EF}">
      <dgm:prSet/>
      <dgm:spPr/>
      <dgm:t>
        <a:bodyPr/>
        <a:lstStyle/>
        <a:p>
          <a:endParaRPr lang="es-MX" sz="1200">
            <a:latin typeface="Arial" panose="020B0604020202020204" pitchFamily="34" charset="0"/>
            <a:cs typeface="Arial" panose="020B0604020202020204" pitchFamily="34" charset="0"/>
          </a:endParaRPr>
        </a:p>
      </dgm:t>
    </dgm:pt>
    <dgm:pt modelId="{C0A58B9C-6D7E-4276-89F5-500486ECED5F}" type="sibTrans" cxnId="{C664DA4E-B2F3-4357-AC13-B0D90624E2EF}">
      <dgm:prSet/>
      <dgm:spPr/>
      <dgm:t>
        <a:bodyPr/>
        <a:lstStyle/>
        <a:p>
          <a:endParaRPr lang="es-MX" sz="1200">
            <a:latin typeface="Arial" panose="020B0604020202020204" pitchFamily="34" charset="0"/>
            <a:cs typeface="Arial" panose="020B0604020202020204" pitchFamily="34" charset="0"/>
          </a:endParaRPr>
        </a:p>
      </dgm:t>
    </dgm:pt>
    <dgm:pt modelId="{3CC8F65D-8FF8-47DB-922C-1CC05F3DF43A}">
      <dgm:prSet phldrT="[Texto]" custT="1"/>
      <dgm:spPr>
        <a:solidFill>
          <a:srgbClr val="C12D77"/>
        </a:solidFill>
      </dgm:spPr>
      <dgm:t>
        <a:bodyPr/>
        <a:lstStyle/>
        <a:p>
          <a:r>
            <a:rPr lang="es-MX" sz="4000" dirty="0">
              <a:latin typeface="Arial" panose="020B0604020202020204" pitchFamily="34" charset="0"/>
              <a:cs typeface="Arial" panose="020B0604020202020204" pitchFamily="34" charset="0"/>
            </a:rPr>
            <a:t>Nacional</a:t>
          </a:r>
        </a:p>
      </dgm:t>
    </dgm:pt>
    <dgm:pt modelId="{95393DB3-23AB-49F3-A1F5-4E3D4F9EF4E3}" type="sibTrans" cxnId="{2C585925-9C7F-4498-8C12-1452368CB7E0}">
      <dgm:prSet/>
      <dgm:spPr/>
      <dgm:t>
        <a:bodyPr/>
        <a:lstStyle/>
        <a:p>
          <a:endParaRPr lang="es-MX" sz="1200">
            <a:latin typeface="Arial" panose="020B0604020202020204" pitchFamily="34" charset="0"/>
            <a:cs typeface="Arial" panose="020B0604020202020204" pitchFamily="34" charset="0"/>
          </a:endParaRPr>
        </a:p>
      </dgm:t>
    </dgm:pt>
    <dgm:pt modelId="{860923B6-50B2-410D-8A9E-57A11E80EC94}" type="parTrans" cxnId="{2C585925-9C7F-4498-8C12-1452368CB7E0}">
      <dgm:prSet/>
      <dgm:spPr/>
      <dgm:t>
        <a:bodyPr/>
        <a:lstStyle/>
        <a:p>
          <a:endParaRPr lang="es-MX" sz="1200">
            <a:latin typeface="Arial" panose="020B0604020202020204" pitchFamily="34" charset="0"/>
            <a:cs typeface="Arial" panose="020B0604020202020204" pitchFamily="34" charset="0"/>
          </a:endParaRPr>
        </a:p>
      </dgm:t>
    </dgm:pt>
    <dgm:pt modelId="{4C4C3116-A138-4C71-A3D7-512579C76185}">
      <dgm:prSet phldrT="[Texto]" custT="1"/>
      <dgm:spPr>
        <a:solidFill>
          <a:srgbClr val="EFB7D3"/>
        </a:solidFill>
      </dgm:spPr>
      <dgm:t>
        <a:bodyPr/>
        <a:lstStyle/>
        <a:p>
          <a:r>
            <a:rPr lang="es-MX" sz="1600" b="1" dirty="0">
              <a:solidFill>
                <a:schemeClr val="tx1"/>
              </a:solidFill>
              <a:latin typeface="Arial" panose="020B0604020202020204" pitchFamily="34" charset="0"/>
              <a:cs typeface="Arial" panose="020B0604020202020204" pitchFamily="34" charset="0"/>
            </a:rPr>
            <a:t>Ley General de Desarrollo Social</a:t>
          </a:r>
        </a:p>
      </dgm:t>
    </dgm:pt>
    <dgm:pt modelId="{B6AF6582-4BDA-4EA3-8682-E48A3042D641}" type="parTrans" cxnId="{0D5178AE-F468-40FD-B171-AF2E849FB470}">
      <dgm:prSet/>
      <dgm:spPr/>
      <dgm:t>
        <a:bodyPr/>
        <a:lstStyle/>
        <a:p>
          <a:endParaRPr lang="es-MX" sz="1200">
            <a:latin typeface="Arial" panose="020B0604020202020204" pitchFamily="34" charset="0"/>
            <a:cs typeface="Arial" panose="020B0604020202020204" pitchFamily="34" charset="0"/>
          </a:endParaRPr>
        </a:p>
      </dgm:t>
    </dgm:pt>
    <dgm:pt modelId="{99F5804A-4277-4D84-A450-73D21E79A281}" type="sibTrans" cxnId="{0D5178AE-F468-40FD-B171-AF2E849FB470}">
      <dgm:prSet/>
      <dgm:spPr/>
      <dgm:t>
        <a:bodyPr/>
        <a:lstStyle/>
        <a:p>
          <a:endParaRPr lang="es-MX" sz="1200">
            <a:latin typeface="Arial" panose="020B0604020202020204" pitchFamily="34" charset="0"/>
            <a:cs typeface="Arial" panose="020B0604020202020204" pitchFamily="34" charset="0"/>
          </a:endParaRPr>
        </a:p>
      </dgm:t>
    </dgm:pt>
    <dgm:pt modelId="{70AE371D-F083-421C-9927-6E3F62BD7CE3}" type="pres">
      <dgm:prSet presAssocID="{6F6F5970-A3F7-4BB0-BE07-752EDA10820A}" presName="Name0" presStyleCnt="0">
        <dgm:presLayoutVars>
          <dgm:chPref val="1"/>
          <dgm:dir/>
          <dgm:animOne val="branch"/>
          <dgm:animLvl val="lvl"/>
          <dgm:resizeHandles/>
        </dgm:presLayoutVars>
      </dgm:prSet>
      <dgm:spPr/>
    </dgm:pt>
    <dgm:pt modelId="{BDD46529-D38C-4ED7-AACA-C943D0A99270}" type="pres">
      <dgm:prSet presAssocID="{B771F2D5-F4FA-488B-98C5-8A26E4893329}" presName="vertOne" presStyleCnt="0"/>
      <dgm:spPr/>
    </dgm:pt>
    <dgm:pt modelId="{CD6FB390-EECB-4FD6-B54F-F62C4C729CFE}" type="pres">
      <dgm:prSet presAssocID="{B771F2D5-F4FA-488B-98C5-8A26E4893329}" presName="txOne" presStyleLbl="node0" presStyleIdx="0" presStyleCnt="1">
        <dgm:presLayoutVars>
          <dgm:chPref val="3"/>
        </dgm:presLayoutVars>
      </dgm:prSet>
      <dgm:spPr/>
    </dgm:pt>
    <dgm:pt modelId="{AA95AF8A-116E-487F-9FE4-C21BC681EE70}" type="pres">
      <dgm:prSet presAssocID="{B771F2D5-F4FA-488B-98C5-8A26E4893329}" presName="parTransOne" presStyleCnt="0"/>
      <dgm:spPr/>
    </dgm:pt>
    <dgm:pt modelId="{42841A89-B9B6-47AA-85FF-FF2F48BE9152}" type="pres">
      <dgm:prSet presAssocID="{B771F2D5-F4FA-488B-98C5-8A26E4893329}" presName="horzOne" presStyleCnt="0"/>
      <dgm:spPr/>
    </dgm:pt>
    <dgm:pt modelId="{07335298-1EAE-419D-9430-0218287A938B}" type="pres">
      <dgm:prSet presAssocID="{263C0EDE-29D8-4413-96BC-7B82338CE06A}" presName="vertTwo" presStyleCnt="0"/>
      <dgm:spPr/>
    </dgm:pt>
    <dgm:pt modelId="{731AE676-4520-4C0E-AB69-9C80F4BDAFF1}" type="pres">
      <dgm:prSet presAssocID="{263C0EDE-29D8-4413-96BC-7B82338CE06A}" presName="txTwo" presStyleLbl="node2" presStyleIdx="0" presStyleCnt="2" custScaleX="99468" custScaleY="49526" custLinFactY="-3773" custLinFactNeighborX="771" custLinFactNeighborY="-100000">
        <dgm:presLayoutVars>
          <dgm:chPref val="3"/>
        </dgm:presLayoutVars>
      </dgm:prSet>
      <dgm:spPr/>
    </dgm:pt>
    <dgm:pt modelId="{E8F149E0-5C3A-470A-9033-163314BA954D}" type="pres">
      <dgm:prSet presAssocID="{263C0EDE-29D8-4413-96BC-7B82338CE06A}" presName="parTransTwo" presStyleCnt="0"/>
      <dgm:spPr/>
    </dgm:pt>
    <dgm:pt modelId="{B8237F62-995A-4836-84CA-4E4898FC12B5}" type="pres">
      <dgm:prSet presAssocID="{263C0EDE-29D8-4413-96BC-7B82338CE06A}" presName="horzTwo" presStyleCnt="0"/>
      <dgm:spPr/>
    </dgm:pt>
    <dgm:pt modelId="{FCE7FF45-C2A8-432A-917B-02153C0EAED4}" type="pres">
      <dgm:prSet presAssocID="{39A8998C-007B-49A5-AB48-B398F5445A7D}" presName="vertThree" presStyleCnt="0"/>
      <dgm:spPr/>
    </dgm:pt>
    <dgm:pt modelId="{0C141B24-73C1-42FA-BDC1-662F2418B2E0}" type="pres">
      <dgm:prSet presAssocID="{39A8998C-007B-49A5-AB48-B398F5445A7D}" presName="txThree" presStyleLbl="node3" presStyleIdx="0" presStyleCnt="3" custScaleX="160306" custScaleY="81752" custLinFactNeighborY="-39317">
        <dgm:presLayoutVars>
          <dgm:chPref val="3"/>
        </dgm:presLayoutVars>
      </dgm:prSet>
      <dgm:spPr/>
    </dgm:pt>
    <dgm:pt modelId="{717BE6E1-B7D3-4070-943E-7D8CC1982121}" type="pres">
      <dgm:prSet presAssocID="{39A8998C-007B-49A5-AB48-B398F5445A7D}" presName="horzThree" presStyleCnt="0"/>
      <dgm:spPr/>
    </dgm:pt>
    <dgm:pt modelId="{D89D9B1C-4D20-42AF-BDE7-8764A19BC899}" type="pres">
      <dgm:prSet presAssocID="{99589668-F69A-461E-A26F-B71DB9DFA2C7}" presName="sibSpaceTwo" presStyleCnt="0"/>
      <dgm:spPr/>
    </dgm:pt>
    <dgm:pt modelId="{9755CCFB-9C58-4626-8B36-FD307EE0A6F8}" type="pres">
      <dgm:prSet presAssocID="{3CC8F65D-8FF8-47DB-922C-1CC05F3DF43A}" presName="vertTwo" presStyleCnt="0"/>
      <dgm:spPr/>
    </dgm:pt>
    <dgm:pt modelId="{227F7315-B5F0-4647-8B21-BC86772B1A00}" type="pres">
      <dgm:prSet presAssocID="{3CC8F65D-8FF8-47DB-922C-1CC05F3DF43A}" presName="txTwo" presStyleLbl="node2" presStyleIdx="1" presStyleCnt="2" custScaleY="49526" custLinFactY="-3773" custLinFactNeighborY="-100000">
        <dgm:presLayoutVars>
          <dgm:chPref val="3"/>
        </dgm:presLayoutVars>
      </dgm:prSet>
      <dgm:spPr/>
    </dgm:pt>
    <dgm:pt modelId="{ECE63B8A-50FC-446A-8BD4-B77A775EDE8E}" type="pres">
      <dgm:prSet presAssocID="{3CC8F65D-8FF8-47DB-922C-1CC05F3DF43A}" presName="parTransTwo" presStyleCnt="0"/>
      <dgm:spPr/>
    </dgm:pt>
    <dgm:pt modelId="{29B3F91C-A30D-4F8B-9750-232743135B7A}" type="pres">
      <dgm:prSet presAssocID="{3CC8F65D-8FF8-47DB-922C-1CC05F3DF43A}" presName="horzTwo" presStyleCnt="0"/>
      <dgm:spPr/>
    </dgm:pt>
    <dgm:pt modelId="{92702B80-48D0-4E0A-BD33-3A6EB76ECA84}" type="pres">
      <dgm:prSet presAssocID="{9529FCE1-B2A8-44D2-8477-AFD30A1F6D15}" presName="vertThree" presStyleCnt="0"/>
      <dgm:spPr/>
    </dgm:pt>
    <dgm:pt modelId="{E1C7327E-7079-4410-BFA5-7E19C3911662}" type="pres">
      <dgm:prSet presAssocID="{9529FCE1-B2A8-44D2-8477-AFD30A1F6D15}" presName="txThree" presStyleLbl="node3" presStyleIdx="1" presStyleCnt="3" custScaleY="81752" custLinFactNeighborY="-39317">
        <dgm:presLayoutVars>
          <dgm:chPref val="3"/>
        </dgm:presLayoutVars>
      </dgm:prSet>
      <dgm:spPr/>
    </dgm:pt>
    <dgm:pt modelId="{D21283CF-4AE3-43D7-A92F-F3810DC1E076}" type="pres">
      <dgm:prSet presAssocID="{9529FCE1-B2A8-44D2-8477-AFD30A1F6D15}" presName="horzThree" presStyleCnt="0"/>
      <dgm:spPr/>
    </dgm:pt>
    <dgm:pt modelId="{0808627E-C63B-4B73-9554-4952CB3CC036}" type="pres">
      <dgm:prSet presAssocID="{C0A58B9C-6D7E-4276-89F5-500486ECED5F}" presName="sibSpaceThree" presStyleCnt="0"/>
      <dgm:spPr/>
    </dgm:pt>
    <dgm:pt modelId="{940C5703-038E-4CBC-9620-9E50F8437685}" type="pres">
      <dgm:prSet presAssocID="{4C4C3116-A138-4C71-A3D7-512579C76185}" presName="vertThree" presStyleCnt="0"/>
      <dgm:spPr/>
    </dgm:pt>
    <dgm:pt modelId="{8A4A48EA-E2B7-4FDE-B545-81F5731BEB9E}" type="pres">
      <dgm:prSet presAssocID="{4C4C3116-A138-4C71-A3D7-512579C76185}" presName="txThree" presStyleLbl="node3" presStyleIdx="2" presStyleCnt="3" custScaleY="81752" custLinFactNeighborY="-40288">
        <dgm:presLayoutVars>
          <dgm:chPref val="3"/>
        </dgm:presLayoutVars>
      </dgm:prSet>
      <dgm:spPr/>
    </dgm:pt>
    <dgm:pt modelId="{29C865B4-E1D4-495C-975B-B1A6851F3805}" type="pres">
      <dgm:prSet presAssocID="{4C4C3116-A138-4C71-A3D7-512579C76185}" presName="horzThree" presStyleCnt="0"/>
      <dgm:spPr/>
    </dgm:pt>
  </dgm:ptLst>
  <dgm:cxnLst>
    <dgm:cxn modelId="{176D3D13-672C-4110-A9A2-3B0C2646BFA6}" type="presOf" srcId="{9529FCE1-B2A8-44D2-8477-AFD30A1F6D15}" destId="{E1C7327E-7079-4410-BFA5-7E19C3911662}" srcOrd="0" destOrd="0" presId="urn:microsoft.com/office/officeart/2005/8/layout/hierarchy4"/>
    <dgm:cxn modelId="{2C585925-9C7F-4498-8C12-1452368CB7E0}" srcId="{B771F2D5-F4FA-488B-98C5-8A26E4893329}" destId="{3CC8F65D-8FF8-47DB-922C-1CC05F3DF43A}" srcOrd="1" destOrd="0" parTransId="{860923B6-50B2-410D-8A9E-57A11E80EC94}" sibTransId="{95393DB3-23AB-49F3-A1F5-4E3D4F9EF4E3}"/>
    <dgm:cxn modelId="{891CAE34-ACFE-4282-8164-F8BCC08C0BFD}" srcId="{B771F2D5-F4FA-488B-98C5-8A26E4893329}" destId="{263C0EDE-29D8-4413-96BC-7B82338CE06A}" srcOrd="0" destOrd="0" parTransId="{8E21F013-8B96-495C-9F42-DB0EDF63D9AD}" sibTransId="{99589668-F69A-461E-A26F-B71DB9DFA2C7}"/>
    <dgm:cxn modelId="{E1CD1545-0BD0-41CB-B3AF-5F8049FE784C}" type="presOf" srcId="{4C4C3116-A138-4C71-A3D7-512579C76185}" destId="{8A4A48EA-E2B7-4FDE-B545-81F5731BEB9E}" srcOrd="0" destOrd="0" presId="urn:microsoft.com/office/officeart/2005/8/layout/hierarchy4"/>
    <dgm:cxn modelId="{EAAD3A68-CBE8-48D5-BBA2-55F186DA5113}" type="presOf" srcId="{3CC8F65D-8FF8-47DB-922C-1CC05F3DF43A}" destId="{227F7315-B5F0-4647-8B21-BC86772B1A00}" srcOrd="0" destOrd="0" presId="urn:microsoft.com/office/officeart/2005/8/layout/hierarchy4"/>
    <dgm:cxn modelId="{C664DA4E-B2F3-4357-AC13-B0D90624E2EF}" srcId="{3CC8F65D-8FF8-47DB-922C-1CC05F3DF43A}" destId="{9529FCE1-B2A8-44D2-8477-AFD30A1F6D15}" srcOrd="0" destOrd="0" parTransId="{E578BCAC-334C-4BD9-B6F6-E12B19839DC3}" sibTransId="{C0A58B9C-6D7E-4276-89F5-500486ECED5F}"/>
    <dgm:cxn modelId="{50E74D84-9D4E-432E-8BA9-132A15F555BD}" type="presOf" srcId="{39A8998C-007B-49A5-AB48-B398F5445A7D}" destId="{0C141B24-73C1-42FA-BDC1-662F2418B2E0}" srcOrd="0" destOrd="0" presId="urn:microsoft.com/office/officeart/2005/8/layout/hierarchy4"/>
    <dgm:cxn modelId="{0D5178AE-F468-40FD-B171-AF2E849FB470}" srcId="{3CC8F65D-8FF8-47DB-922C-1CC05F3DF43A}" destId="{4C4C3116-A138-4C71-A3D7-512579C76185}" srcOrd="1" destOrd="0" parTransId="{B6AF6582-4BDA-4EA3-8682-E48A3042D641}" sibTransId="{99F5804A-4277-4D84-A450-73D21E79A281}"/>
    <dgm:cxn modelId="{12314BB6-BE22-4BB0-B87E-840D4EA0318B}" type="presOf" srcId="{B771F2D5-F4FA-488B-98C5-8A26E4893329}" destId="{CD6FB390-EECB-4FD6-B54F-F62C4C729CFE}" srcOrd="0" destOrd="0" presId="urn:microsoft.com/office/officeart/2005/8/layout/hierarchy4"/>
    <dgm:cxn modelId="{65553DC9-403B-45D7-8C47-CE29C7AFA8BA}" type="presOf" srcId="{6F6F5970-A3F7-4BB0-BE07-752EDA10820A}" destId="{70AE371D-F083-421C-9927-6E3F62BD7CE3}" srcOrd="0" destOrd="0" presId="urn:microsoft.com/office/officeart/2005/8/layout/hierarchy4"/>
    <dgm:cxn modelId="{A69D75D0-1F0C-4D15-BFFE-3A79DB047D56}" type="presOf" srcId="{263C0EDE-29D8-4413-96BC-7B82338CE06A}" destId="{731AE676-4520-4C0E-AB69-9C80F4BDAFF1}" srcOrd="0" destOrd="0" presId="urn:microsoft.com/office/officeart/2005/8/layout/hierarchy4"/>
    <dgm:cxn modelId="{F200E0D3-E8EF-4584-8BE1-48DB5BA4A551}" srcId="{6F6F5970-A3F7-4BB0-BE07-752EDA10820A}" destId="{B771F2D5-F4FA-488B-98C5-8A26E4893329}" srcOrd="0" destOrd="0" parTransId="{F270A88C-152E-4B0A-9C5F-206F88A747F6}" sibTransId="{074145C5-63D9-4F16-A844-B5AC72C29017}"/>
    <dgm:cxn modelId="{28CE94D8-A79B-4787-8979-26CD19270218}" srcId="{263C0EDE-29D8-4413-96BC-7B82338CE06A}" destId="{39A8998C-007B-49A5-AB48-B398F5445A7D}" srcOrd="0" destOrd="0" parTransId="{3DB270B0-B8DA-4737-8B37-0F5DAC88D8F9}" sibTransId="{BA41BF1D-603B-488A-8E3F-EDE3EDA58311}"/>
    <dgm:cxn modelId="{92716B10-6896-480B-8E7B-03B11DA59D33}" type="presParOf" srcId="{70AE371D-F083-421C-9927-6E3F62BD7CE3}" destId="{BDD46529-D38C-4ED7-AACA-C943D0A99270}" srcOrd="0" destOrd="0" presId="urn:microsoft.com/office/officeart/2005/8/layout/hierarchy4"/>
    <dgm:cxn modelId="{ECF7106B-3EC1-440D-8041-B565066A781D}" type="presParOf" srcId="{BDD46529-D38C-4ED7-AACA-C943D0A99270}" destId="{CD6FB390-EECB-4FD6-B54F-F62C4C729CFE}" srcOrd="0" destOrd="0" presId="urn:microsoft.com/office/officeart/2005/8/layout/hierarchy4"/>
    <dgm:cxn modelId="{69E4D30A-36F6-42AE-8B76-3DCB769B14C3}" type="presParOf" srcId="{BDD46529-D38C-4ED7-AACA-C943D0A99270}" destId="{AA95AF8A-116E-487F-9FE4-C21BC681EE70}" srcOrd="1" destOrd="0" presId="urn:microsoft.com/office/officeart/2005/8/layout/hierarchy4"/>
    <dgm:cxn modelId="{00C4F5D5-10F1-48A1-B8C9-DEF9B67FB0E6}" type="presParOf" srcId="{BDD46529-D38C-4ED7-AACA-C943D0A99270}" destId="{42841A89-B9B6-47AA-85FF-FF2F48BE9152}" srcOrd="2" destOrd="0" presId="urn:microsoft.com/office/officeart/2005/8/layout/hierarchy4"/>
    <dgm:cxn modelId="{C0728E17-6B94-4136-BB8C-AB6F01745252}" type="presParOf" srcId="{42841A89-B9B6-47AA-85FF-FF2F48BE9152}" destId="{07335298-1EAE-419D-9430-0218287A938B}" srcOrd="0" destOrd="0" presId="urn:microsoft.com/office/officeart/2005/8/layout/hierarchy4"/>
    <dgm:cxn modelId="{DE45DA1F-5715-43C1-B8DE-2AB5B55A0BE1}" type="presParOf" srcId="{07335298-1EAE-419D-9430-0218287A938B}" destId="{731AE676-4520-4C0E-AB69-9C80F4BDAFF1}" srcOrd="0" destOrd="0" presId="urn:microsoft.com/office/officeart/2005/8/layout/hierarchy4"/>
    <dgm:cxn modelId="{D70A168A-5F87-42E6-A366-91334BDF01C9}" type="presParOf" srcId="{07335298-1EAE-419D-9430-0218287A938B}" destId="{E8F149E0-5C3A-470A-9033-163314BA954D}" srcOrd="1" destOrd="0" presId="urn:microsoft.com/office/officeart/2005/8/layout/hierarchy4"/>
    <dgm:cxn modelId="{EA7D7714-99F8-4368-BDF8-59A7E72DD7BD}" type="presParOf" srcId="{07335298-1EAE-419D-9430-0218287A938B}" destId="{B8237F62-995A-4836-84CA-4E4898FC12B5}" srcOrd="2" destOrd="0" presId="urn:microsoft.com/office/officeart/2005/8/layout/hierarchy4"/>
    <dgm:cxn modelId="{CF49D5A6-365C-435C-8CE5-A5EBDF26F2BA}" type="presParOf" srcId="{B8237F62-995A-4836-84CA-4E4898FC12B5}" destId="{FCE7FF45-C2A8-432A-917B-02153C0EAED4}" srcOrd="0" destOrd="0" presId="urn:microsoft.com/office/officeart/2005/8/layout/hierarchy4"/>
    <dgm:cxn modelId="{36FE7261-9656-4111-B977-F94EDF9B59F9}" type="presParOf" srcId="{FCE7FF45-C2A8-432A-917B-02153C0EAED4}" destId="{0C141B24-73C1-42FA-BDC1-662F2418B2E0}" srcOrd="0" destOrd="0" presId="urn:microsoft.com/office/officeart/2005/8/layout/hierarchy4"/>
    <dgm:cxn modelId="{D63627E4-94D0-4EED-B964-DA96CB97486D}" type="presParOf" srcId="{FCE7FF45-C2A8-432A-917B-02153C0EAED4}" destId="{717BE6E1-B7D3-4070-943E-7D8CC1982121}" srcOrd="1" destOrd="0" presId="urn:microsoft.com/office/officeart/2005/8/layout/hierarchy4"/>
    <dgm:cxn modelId="{B941432E-B972-4B47-8D99-9767F4DE0F6A}" type="presParOf" srcId="{42841A89-B9B6-47AA-85FF-FF2F48BE9152}" destId="{D89D9B1C-4D20-42AF-BDE7-8764A19BC899}" srcOrd="1" destOrd="0" presId="urn:microsoft.com/office/officeart/2005/8/layout/hierarchy4"/>
    <dgm:cxn modelId="{47D0873B-BFD2-4AA6-AA39-45FE78733F2E}" type="presParOf" srcId="{42841A89-B9B6-47AA-85FF-FF2F48BE9152}" destId="{9755CCFB-9C58-4626-8B36-FD307EE0A6F8}" srcOrd="2" destOrd="0" presId="urn:microsoft.com/office/officeart/2005/8/layout/hierarchy4"/>
    <dgm:cxn modelId="{991A5959-C9DA-4A86-90A5-39B01A54B9E2}" type="presParOf" srcId="{9755CCFB-9C58-4626-8B36-FD307EE0A6F8}" destId="{227F7315-B5F0-4647-8B21-BC86772B1A00}" srcOrd="0" destOrd="0" presId="urn:microsoft.com/office/officeart/2005/8/layout/hierarchy4"/>
    <dgm:cxn modelId="{F7A24E03-1845-442F-8BAC-2A97940BD4ED}" type="presParOf" srcId="{9755CCFB-9C58-4626-8B36-FD307EE0A6F8}" destId="{ECE63B8A-50FC-446A-8BD4-B77A775EDE8E}" srcOrd="1" destOrd="0" presId="urn:microsoft.com/office/officeart/2005/8/layout/hierarchy4"/>
    <dgm:cxn modelId="{701B6752-DAD2-41CC-B4F8-2A4E6D998E79}" type="presParOf" srcId="{9755CCFB-9C58-4626-8B36-FD307EE0A6F8}" destId="{29B3F91C-A30D-4F8B-9750-232743135B7A}" srcOrd="2" destOrd="0" presId="urn:microsoft.com/office/officeart/2005/8/layout/hierarchy4"/>
    <dgm:cxn modelId="{7C19FB7E-1457-4533-A266-9E44BE4ECFA0}" type="presParOf" srcId="{29B3F91C-A30D-4F8B-9750-232743135B7A}" destId="{92702B80-48D0-4E0A-BD33-3A6EB76ECA84}" srcOrd="0" destOrd="0" presId="urn:microsoft.com/office/officeart/2005/8/layout/hierarchy4"/>
    <dgm:cxn modelId="{82C30ED3-289A-4A09-9CB1-2D143B72F52B}" type="presParOf" srcId="{92702B80-48D0-4E0A-BD33-3A6EB76ECA84}" destId="{E1C7327E-7079-4410-BFA5-7E19C3911662}" srcOrd="0" destOrd="0" presId="urn:microsoft.com/office/officeart/2005/8/layout/hierarchy4"/>
    <dgm:cxn modelId="{7DF2BAF8-4818-4D3C-B650-D1807E83965D}" type="presParOf" srcId="{92702B80-48D0-4E0A-BD33-3A6EB76ECA84}" destId="{D21283CF-4AE3-43D7-A92F-F3810DC1E076}" srcOrd="1" destOrd="0" presId="urn:microsoft.com/office/officeart/2005/8/layout/hierarchy4"/>
    <dgm:cxn modelId="{27EF985C-BDA1-417C-AD21-91D0F02F6B1A}" type="presParOf" srcId="{29B3F91C-A30D-4F8B-9750-232743135B7A}" destId="{0808627E-C63B-4B73-9554-4952CB3CC036}" srcOrd="1" destOrd="0" presId="urn:microsoft.com/office/officeart/2005/8/layout/hierarchy4"/>
    <dgm:cxn modelId="{FD3D3A7E-3E18-45DF-8955-A84C77F99406}" type="presParOf" srcId="{29B3F91C-A30D-4F8B-9750-232743135B7A}" destId="{940C5703-038E-4CBC-9620-9E50F8437685}" srcOrd="2" destOrd="0" presId="urn:microsoft.com/office/officeart/2005/8/layout/hierarchy4"/>
    <dgm:cxn modelId="{91D65FFB-5AFE-48C3-8B09-4398009807F2}" type="presParOf" srcId="{940C5703-038E-4CBC-9620-9E50F8437685}" destId="{8A4A48EA-E2B7-4FDE-B545-81F5731BEB9E}" srcOrd="0" destOrd="0" presId="urn:microsoft.com/office/officeart/2005/8/layout/hierarchy4"/>
    <dgm:cxn modelId="{5962B2DF-A234-4226-8681-BE070DE01E37}" type="presParOf" srcId="{940C5703-038E-4CBC-9620-9E50F8437685}" destId="{29C865B4-E1D4-495C-975B-B1A6851F3805}" srcOrd="1" destOrd="0" presId="urn:microsoft.com/office/officeart/2005/8/layout/hierarchy4"/>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3F9957-F8E4-4DAF-8FE2-381DE2BA64E3}"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79D6BD60-23DE-4206-AAC0-84B437ABE9CD}">
      <dgm:prSet phldrT="[Texto]"/>
      <dgm:spPr>
        <a:solidFill>
          <a:srgbClr val="C12D77"/>
        </a:solidFill>
      </dgm:spPr>
      <dgm:t>
        <a:bodyPr/>
        <a:lstStyle/>
        <a:p>
          <a:r>
            <a:rPr lang="es-MX" dirty="0">
              <a:latin typeface="Arial" panose="020B0604020202020204" pitchFamily="34" charset="0"/>
              <a:cs typeface="Arial" panose="020B0604020202020204" pitchFamily="34" charset="0"/>
            </a:rPr>
            <a:t>Derecho Colectivo</a:t>
          </a:r>
        </a:p>
      </dgm:t>
    </dgm:pt>
    <dgm:pt modelId="{A5857E33-94B6-4747-879C-D3848C49A436}" type="parTrans" cxnId="{C9041F78-6625-4BD4-885C-BB74BCB1ED0A}">
      <dgm:prSet/>
      <dgm:spPr/>
      <dgm:t>
        <a:bodyPr/>
        <a:lstStyle/>
        <a:p>
          <a:endParaRPr lang="es-MX">
            <a:latin typeface="Arial" panose="020B0604020202020204" pitchFamily="34" charset="0"/>
            <a:cs typeface="Arial" panose="020B0604020202020204" pitchFamily="34" charset="0"/>
          </a:endParaRPr>
        </a:p>
      </dgm:t>
    </dgm:pt>
    <dgm:pt modelId="{9FC9AF06-C206-44D4-AE99-48E2E422392D}" type="sibTrans" cxnId="{C9041F78-6625-4BD4-885C-BB74BCB1ED0A}">
      <dgm:prSet/>
      <dgm:spPr/>
      <dgm:t>
        <a:bodyPr/>
        <a:lstStyle/>
        <a:p>
          <a:endParaRPr lang="es-MX">
            <a:latin typeface="Arial" panose="020B0604020202020204" pitchFamily="34" charset="0"/>
            <a:cs typeface="Arial" panose="020B0604020202020204" pitchFamily="34" charset="0"/>
          </a:endParaRPr>
        </a:p>
      </dgm:t>
    </dgm:pt>
    <dgm:pt modelId="{5AAF4B75-AB4D-42A7-8CE9-36530DF90D1F}">
      <dgm:prSet phldrT="[Texto]"/>
      <dgm:spPr>
        <a:solidFill>
          <a:srgbClr val="469999"/>
        </a:solidFill>
      </dgm:spPr>
      <dgm:t>
        <a:bodyPr/>
        <a:lstStyle/>
        <a:p>
          <a:r>
            <a:rPr lang="es-MX" dirty="0">
              <a:latin typeface="Arial" panose="020B0604020202020204" pitchFamily="34" charset="0"/>
              <a:cs typeface="Arial" panose="020B0604020202020204" pitchFamily="34" charset="0"/>
            </a:rPr>
            <a:t>Distintas definiciones y elementos de análisis dependiendo del enfoque</a:t>
          </a:r>
        </a:p>
      </dgm:t>
    </dgm:pt>
    <dgm:pt modelId="{F9A8596D-7101-46F3-A909-F426B01E6BD6}" type="parTrans" cxnId="{F8184C0D-0BB7-4091-9D09-674F4CF7C487}">
      <dgm:prSet/>
      <dgm:spPr/>
      <dgm:t>
        <a:bodyPr/>
        <a:lstStyle/>
        <a:p>
          <a:endParaRPr lang="es-MX">
            <a:latin typeface="Arial" panose="020B0604020202020204" pitchFamily="34" charset="0"/>
            <a:cs typeface="Arial" panose="020B0604020202020204" pitchFamily="34" charset="0"/>
          </a:endParaRPr>
        </a:p>
      </dgm:t>
    </dgm:pt>
    <dgm:pt modelId="{5EE6945F-2C07-40C5-8521-A3BC01CA811B}" type="sibTrans" cxnId="{F8184C0D-0BB7-4091-9D09-674F4CF7C487}">
      <dgm:prSet/>
      <dgm:spPr/>
      <dgm:t>
        <a:bodyPr/>
        <a:lstStyle/>
        <a:p>
          <a:endParaRPr lang="es-MX">
            <a:latin typeface="Arial" panose="020B0604020202020204" pitchFamily="34" charset="0"/>
            <a:cs typeface="Arial" panose="020B0604020202020204" pitchFamily="34" charset="0"/>
          </a:endParaRPr>
        </a:p>
      </dgm:t>
    </dgm:pt>
    <dgm:pt modelId="{0BC63E7B-C9FA-4DF5-8365-9A4A3B0E83A8}">
      <dgm:prSet phldrT="[Texto]"/>
      <dgm:spPr>
        <a:solidFill>
          <a:schemeClr val="bg2">
            <a:lumMod val="50000"/>
          </a:schemeClr>
        </a:solidFill>
      </dgm:spPr>
      <dgm:t>
        <a:bodyPr/>
        <a:lstStyle/>
        <a:p>
          <a:r>
            <a:rPr lang="es-MX" dirty="0">
              <a:latin typeface="Arial" panose="020B0604020202020204" pitchFamily="34" charset="0"/>
              <a:cs typeface="Arial" panose="020B0604020202020204" pitchFamily="34" charset="0"/>
            </a:rPr>
            <a:t>Carácter transversal</a:t>
          </a:r>
        </a:p>
      </dgm:t>
    </dgm:pt>
    <dgm:pt modelId="{45DA40BB-92E0-412C-A5BF-D95F7DF14822}" type="parTrans" cxnId="{1CC4D9F6-A60B-4851-88DD-3B1D79BCBC07}">
      <dgm:prSet/>
      <dgm:spPr/>
      <dgm:t>
        <a:bodyPr/>
        <a:lstStyle/>
        <a:p>
          <a:endParaRPr lang="es-MX">
            <a:latin typeface="Arial" panose="020B0604020202020204" pitchFamily="34" charset="0"/>
            <a:cs typeface="Arial" panose="020B0604020202020204" pitchFamily="34" charset="0"/>
          </a:endParaRPr>
        </a:p>
      </dgm:t>
    </dgm:pt>
    <dgm:pt modelId="{B9C0B3F9-85B5-4F29-A420-FBEBD54E9502}" type="sibTrans" cxnId="{1CC4D9F6-A60B-4851-88DD-3B1D79BCBC07}">
      <dgm:prSet/>
      <dgm:spPr/>
      <dgm:t>
        <a:bodyPr/>
        <a:lstStyle/>
        <a:p>
          <a:endParaRPr lang="es-MX">
            <a:latin typeface="Arial" panose="020B0604020202020204" pitchFamily="34" charset="0"/>
            <a:cs typeface="Arial" panose="020B0604020202020204" pitchFamily="34" charset="0"/>
          </a:endParaRPr>
        </a:p>
      </dgm:t>
    </dgm:pt>
    <dgm:pt modelId="{1DEA9301-F754-43D8-A632-59E22CBF8F85}" type="pres">
      <dgm:prSet presAssocID="{A13F9957-F8E4-4DAF-8FE2-381DE2BA64E3}" presName="linearFlow" presStyleCnt="0">
        <dgm:presLayoutVars>
          <dgm:dir/>
          <dgm:resizeHandles val="exact"/>
        </dgm:presLayoutVars>
      </dgm:prSet>
      <dgm:spPr/>
    </dgm:pt>
    <dgm:pt modelId="{E676F947-5850-4379-AC69-C291986868B1}" type="pres">
      <dgm:prSet presAssocID="{79D6BD60-23DE-4206-AAC0-84B437ABE9CD}" presName="comp" presStyleCnt="0"/>
      <dgm:spPr/>
    </dgm:pt>
    <dgm:pt modelId="{B7851B75-7E5C-4021-8B5B-B584350FF85D}" type="pres">
      <dgm:prSet presAssocID="{79D6BD60-23DE-4206-AAC0-84B437ABE9CD}" presName="rect2" presStyleLbl="node1" presStyleIdx="0" presStyleCnt="3">
        <dgm:presLayoutVars>
          <dgm:bulletEnabled val="1"/>
        </dgm:presLayoutVars>
      </dgm:prSet>
      <dgm:spPr/>
    </dgm:pt>
    <dgm:pt modelId="{FFDB8E14-4283-4ADA-879C-D64882DB1159}" type="pres">
      <dgm:prSet presAssocID="{79D6BD60-23DE-4206-AAC0-84B437ABE9CD}" presName="rect1" presStyleLbl="lnNode1" presStyleIdx="0" presStyleCnt="3"/>
      <dgm:spPr>
        <a:solidFill>
          <a:srgbClr val="C12D77"/>
        </a:solidFill>
      </dgm:spPr>
    </dgm:pt>
    <dgm:pt modelId="{73FE362A-9CE1-49A0-B07E-B540E32714F6}" type="pres">
      <dgm:prSet presAssocID="{9FC9AF06-C206-44D4-AE99-48E2E422392D}" presName="sibTrans" presStyleCnt="0"/>
      <dgm:spPr/>
    </dgm:pt>
    <dgm:pt modelId="{CC9199F5-01C6-4277-A3E9-A526215DB2A1}" type="pres">
      <dgm:prSet presAssocID="{5AAF4B75-AB4D-42A7-8CE9-36530DF90D1F}" presName="comp" presStyleCnt="0"/>
      <dgm:spPr/>
    </dgm:pt>
    <dgm:pt modelId="{8FB03FA8-CB76-4256-A574-B10584846CDE}" type="pres">
      <dgm:prSet presAssocID="{5AAF4B75-AB4D-42A7-8CE9-36530DF90D1F}" presName="rect2" presStyleLbl="node1" presStyleIdx="1" presStyleCnt="3">
        <dgm:presLayoutVars>
          <dgm:bulletEnabled val="1"/>
        </dgm:presLayoutVars>
      </dgm:prSet>
      <dgm:spPr/>
    </dgm:pt>
    <dgm:pt modelId="{FAF9FC79-5C08-4FF7-9D8F-283C7739B44D}" type="pres">
      <dgm:prSet presAssocID="{5AAF4B75-AB4D-42A7-8CE9-36530DF90D1F}" presName="rect1" presStyleLbl="lnNode1" presStyleIdx="1" presStyleCnt="3"/>
      <dgm:spPr>
        <a:solidFill>
          <a:srgbClr val="469999"/>
        </a:solidFill>
      </dgm:spPr>
    </dgm:pt>
    <dgm:pt modelId="{5510BAE9-8BC3-4173-A26A-48AC7498DA3F}" type="pres">
      <dgm:prSet presAssocID="{5EE6945F-2C07-40C5-8521-A3BC01CA811B}" presName="sibTrans" presStyleCnt="0"/>
      <dgm:spPr/>
    </dgm:pt>
    <dgm:pt modelId="{F645E525-434F-4628-9BC2-4B3238B4035F}" type="pres">
      <dgm:prSet presAssocID="{0BC63E7B-C9FA-4DF5-8365-9A4A3B0E83A8}" presName="comp" presStyleCnt="0"/>
      <dgm:spPr/>
    </dgm:pt>
    <dgm:pt modelId="{F684C25B-6CA4-4D49-A4FE-CF3B1CFD5B5D}" type="pres">
      <dgm:prSet presAssocID="{0BC63E7B-C9FA-4DF5-8365-9A4A3B0E83A8}" presName="rect2" presStyleLbl="node1" presStyleIdx="2" presStyleCnt="3">
        <dgm:presLayoutVars>
          <dgm:bulletEnabled val="1"/>
        </dgm:presLayoutVars>
      </dgm:prSet>
      <dgm:spPr/>
    </dgm:pt>
    <dgm:pt modelId="{1BE19177-3770-4059-AC00-DD249BFBD0D7}" type="pres">
      <dgm:prSet presAssocID="{0BC63E7B-C9FA-4DF5-8365-9A4A3B0E83A8}" presName="rect1" presStyleLbl="lnNode1" presStyleIdx="2" presStyleCnt="3"/>
      <dgm:spPr>
        <a:solidFill>
          <a:schemeClr val="bg2">
            <a:lumMod val="50000"/>
          </a:schemeClr>
        </a:solidFill>
      </dgm:spPr>
    </dgm:pt>
  </dgm:ptLst>
  <dgm:cxnLst>
    <dgm:cxn modelId="{F8184C0D-0BB7-4091-9D09-674F4CF7C487}" srcId="{A13F9957-F8E4-4DAF-8FE2-381DE2BA64E3}" destId="{5AAF4B75-AB4D-42A7-8CE9-36530DF90D1F}" srcOrd="1" destOrd="0" parTransId="{F9A8596D-7101-46F3-A909-F426B01E6BD6}" sibTransId="{5EE6945F-2C07-40C5-8521-A3BC01CA811B}"/>
    <dgm:cxn modelId="{C9041F78-6625-4BD4-885C-BB74BCB1ED0A}" srcId="{A13F9957-F8E4-4DAF-8FE2-381DE2BA64E3}" destId="{79D6BD60-23DE-4206-AAC0-84B437ABE9CD}" srcOrd="0" destOrd="0" parTransId="{A5857E33-94B6-4747-879C-D3848C49A436}" sibTransId="{9FC9AF06-C206-44D4-AE99-48E2E422392D}"/>
    <dgm:cxn modelId="{2845D67E-CFB4-46CA-9A8F-368E39EA87BC}" type="presOf" srcId="{79D6BD60-23DE-4206-AAC0-84B437ABE9CD}" destId="{B7851B75-7E5C-4021-8B5B-B584350FF85D}" srcOrd="0" destOrd="0" presId="urn:microsoft.com/office/officeart/2008/layout/AlternatingPictureBlocks"/>
    <dgm:cxn modelId="{30467F82-7929-4AB2-92DE-BB085A0D5F66}" type="presOf" srcId="{0BC63E7B-C9FA-4DF5-8365-9A4A3B0E83A8}" destId="{F684C25B-6CA4-4D49-A4FE-CF3B1CFD5B5D}" srcOrd="0" destOrd="0" presId="urn:microsoft.com/office/officeart/2008/layout/AlternatingPictureBlocks"/>
    <dgm:cxn modelId="{B3EA9F99-ED3E-4944-B73B-F3676B75426A}" type="presOf" srcId="{5AAF4B75-AB4D-42A7-8CE9-36530DF90D1F}" destId="{8FB03FA8-CB76-4256-A574-B10584846CDE}" srcOrd="0" destOrd="0" presId="urn:microsoft.com/office/officeart/2008/layout/AlternatingPictureBlocks"/>
    <dgm:cxn modelId="{7C822AA0-8E0C-4923-9A17-679882CF78BE}" type="presOf" srcId="{A13F9957-F8E4-4DAF-8FE2-381DE2BA64E3}" destId="{1DEA9301-F754-43D8-A632-59E22CBF8F85}" srcOrd="0" destOrd="0" presId="urn:microsoft.com/office/officeart/2008/layout/AlternatingPictureBlocks"/>
    <dgm:cxn modelId="{1CC4D9F6-A60B-4851-88DD-3B1D79BCBC07}" srcId="{A13F9957-F8E4-4DAF-8FE2-381DE2BA64E3}" destId="{0BC63E7B-C9FA-4DF5-8365-9A4A3B0E83A8}" srcOrd="2" destOrd="0" parTransId="{45DA40BB-92E0-412C-A5BF-D95F7DF14822}" sibTransId="{B9C0B3F9-85B5-4F29-A420-FBEBD54E9502}"/>
    <dgm:cxn modelId="{5068BE25-E5EB-45F2-B751-6041A37C3199}" type="presParOf" srcId="{1DEA9301-F754-43D8-A632-59E22CBF8F85}" destId="{E676F947-5850-4379-AC69-C291986868B1}" srcOrd="0" destOrd="0" presId="urn:microsoft.com/office/officeart/2008/layout/AlternatingPictureBlocks"/>
    <dgm:cxn modelId="{6D03BF99-3DD5-4255-AD32-1E57A1B43F62}" type="presParOf" srcId="{E676F947-5850-4379-AC69-C291986868B1}" destId="{B7851B75-7E5C-4021-8B5B-B584350FF85D}" srcOrd="0" destOrd="0" presId="urn:microsoft.com/office/officeart/2008/layout/AlternatingPictureBlocks"/>
    <dgm:cxn modelId="{6E8021E2-36E7-40D1-AF55-30B03C44DD3D}" type="presParOf" srcId="{E676F947-5850-4379-AC69-C291986868B1}" destId="{FFDB8E14-4283-4ADA-879C-D64882DB1159}" srcOrd="1" destOrd="0" presId="urn:microsoft.com/office/officeart/2008/layout/AlternatingPictureBlocks"/>
    <dgm:cxn modelId="{72808F75-6C8D-4A80-806B-AB8CCED1B7AE}" type="presParOf" srcId="{1DEA9301-F754-43D8-A632-59E22CBF8F85}" destId="{73FE362A-9CE1-49A0-B07E-B540E32714F6}" srcOrd="1" destOrd="0" presId="urn:microsoft.com/office/officeart/2008/layout/AlternatingPictureBlocks"/>
    <dgm:cxn modelId="{521F3F8F-8E6A-4516-820B-0C9CC7DD9597}" type="presParOf" srcId="{1DEA9301-F754-43D8-A632-59E22CBF8F85}" destId="{CC9199F5-01C6-4277-A3E9-A526215DB2A1}" srcOrd="2" destOrd="0" presId="urn:microsoft.com/office/officeart/2008/layout/AlternatingPictureBlocks"/>
    <dgm:cxn modelId="{238B9115-1982-46C5-A344-AD6235BB6874}" type="presParOf" srcId="{CC9199F5-01C6-4277-A3E9-A526215DB2A1}" destId="{8FB03FA8-CB76-4256-A574-B10584846CDE}" srcOrd="0" destOrd="0" presId="urn:microsoft.com/office/officeart/2008/layout/AlternatingPictureBlocks"/>
    <dgm:cxn modelId="{076B2E6B-C219-4E0C-B660-2A2B0360D059}" type="presParOf" srcId="{CC9199F5-01C6-4277-A3E9-A526215DB2A1}" destId="{FAF9FC79-5C08-4FF7-9D8F-283C7739B44D}" srcOrd="1" destOrd="0" presId="urn:microsoft.com/office/officeart/2008/layout/AlternatingPictureBlocks"/>
    <dgm:cxn modelId="{F5E31566-40D5-4414-B3AA-DE80C049C21D}" type="presParOf" srcId="{1DEA9301-F754-43D8-A632-59E22CBF8F85}" destId="{5510BAE9-8BC3-4173-A26A-48AC7498DA3F}" srcOrd="3" destOrd="0" presId="urn:microsoft.com/office/officeart/2008/layout/AlternatingPictureBlocks"/>
    <dgm:cxn modelId="{153F9B8C-73EB-4905-BD87-544EC2C30058}" type="presParOf" srcId="{1DEA9301-F754-43D8-A632-59E22CBF8F85}" destId="{F645E525-434F-4628-9BC2-4B3238B4035F}" srcOrd="4" destOrd="0" presId="urn:microsoft.com/office/officeart/2008/layout/AlternatingPictureBlocks"/>
    <dgm:cxn modelId="{57EFDB1A-F34B-4599-9AF0-05BAE083DC58}" type="presParOf" srcId="{F645E525-434F-4628-9BC2-4B3238B4035F}" destId="{F684C25B-6CA4-4D49-A4FE-CF3B1CFD5B5D}" srcOrd="0" destOrd="0" presId="urn:microsoft.com/office/officeart/2008/layout/AlternatingPictureBlocks"/>
    <dgm:cxn modelId="{495E47E2-454D-4A05-82D1-2252EFD7F60D}" type="presParOf" srcId="{F645E525-434F-4628-9BC2-4B3238B4035F}" destId="{1BE19177-3770-4059-AC00-DD249BFBD0D7}"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BA777F-FB7E-4FFD-9073-AC83754FFE28}" type="doc">
      <dgm:prSet loTypeId="urn:microsoft.com/office/officeart/2009/3/layout/OpposingIdeas" loCatId="relationship" qsTypeId="urn:microsoft.com/office/officeart/2005/8/quickstyle/simple1" qsCatId="simple" csTypeId="urn:microsoft.com/office/officeart/2005/8/colors/accent1_2" csCatId="accent1" phldr="1"/>
      <dgm:spPr/>
      <dgm:t>
        <a:bodyPr/>
        <a:lstStyle/>
        <a:p>
          <a:endParaRPr lang="es-MX"/>
        </a:p>
      </dgm:t>
    </dgm:pt>
    <dgm:pt modelId="{11995F0F-DBF6-498A-A199-0233AED73899}">
      <dgm:prSet phldrT="[Texto]"/>
      <dgm:spPr>
        <a:solidFill>
          <a:schemeClr val="accent4"/>
        </a:solidFill>
      </dgm:spPr>
      <dgm:t>
        <a:bodyPr/>
        <a:lstStyle/>
        <a:p>
          <a:r>
            <a:rPr lang="es-MX" dirty="0"/>
            <a:t>Por encima de 20 pesos</a:t>
          </a:r>
        </a:p>
      </dgm:t>
    </dgm:pt>
    <dgm:pt modelId="{F00F1969-5673-4DE3-8C46-3E13385F60CE}" type="parTrans" cxnId="{661AD2BE-B728-4878-A5FD-6716CD9EBEC9}">
      <dgm:prSet/>
      <dgm:spPr/>
      <dgm:t>
        <a:bodyPr/>
        <a:lstStyle/>
        <a:p>
          <a:endParaRPr lang="es-MX"/>
        </a:p>
      </dgm:t>
    </dgm:pt>
    <dgm:pt modelId="{E78D6144-E254-4373-9ADE-3BDB7E8CEEFA}" type="sibTrans" cxnId="{661AD2BE-B728-4878-A5FD-6716CD9EBEC9}">
      <dgm:prSet/>
      <dgm:spPr/>
      <dgm:t>
        <a:bodyPr/>
        <a:lstStyle/>
        <a:p>
          <a:endParaRPr lang="es-MX"/>
        </a:p>
      </dgm:t>
    </dgm:pt>
    <dgm:pt modelId="{B5E5DABE-A4E2-40F2-957B-48CAF2550163}">
      <dgm:prSet phldrT="[Texto]" custT="1"/>
      <dgm:spPr/>
      <dgm:t>
        <a:bodyPr/>
        <a:lstStyle/>
        <a:p>
          <a:pPr algn="r">
            <a:lnSpc>
              <a:spcPct val="100000"/>
            </a:lnSpc>
          </a:pPr>
          <a:r>
            <a:rPr lang="es-MX" sz="1400" dirty="0"/>
            <a:t>León ($24.9)</a:t>
          </a:r>
        </a:p>
        <a:p>
          <a:pPr algn="r">
            <a:lnSpc>
              <a:spcPct val="100000"/>
            </a:lnSpc>
          </a:pPr>
          <a:r>
            <a:rPr lang="es-MX" sz="1400" dirty="0"/>
            <a:t>Pachuca ($24.7)</a:t>
          </a:r>
        </a:p>
        <a:p>
          <a:pPr algn="r">
            <a:lnSpc>
              <a:spcPct val="100000"/>
            </a:lnSpc>
          </a:pPr>
          <a:r>
            <a:rPr lang="es-MX" sz="1400" dirty="0"/>
            <a:t>Querétaro ($24.5)   </a:t>
          </a:r>
        </a:p>
        <a:p>
          <a:pPr algn="r">
            <a:lnSpc>
              <a:spcPct val="100000"/>
            </a:lnSpc>
          </a:pPr>
          <a:r>
            <a:rPr lang="es-MX" sz="1400" dirty="0"/>
            <a:t>Aguascalientes ($23.3)    </a:t>
          </a:r>
        </a:p>
        <a:p>
          <a:pPr algn="r">
            <a:lnSpc>
              <a:spcPct val="100000"/>
            </a:lnSpc>
          </a:pPr>
          <a:r>
            <a:rPr lang="es-MX" sz="1400" dirty="0"/>
            <a:t>Tijuana ($22.4) </a:t>
          </a:r>
        </a:p>
        <a:p>
          <a:pPr algn="r">
            <a:lnSpc>
              <a:spcPct val="100000"/>
            </a:lnSpc>
          </a:pPr>
          <a:r>
            <a:rPr lang="es-MX" sz="1400" dirty="0"/>
            <a:t>CDMX y Puebla ($21.4) </a:t>
          </a:r>
        </a:p>
        <a:p>
          <a:pPr algn="r">
            <a:lnSpc>
              <a:spcPct val="100000"/>
            </a:lnSpc>
          </a:pPr>
          <a:endParaRPr lang="es-MX" sz="1400" dirty="0"/>
        </a:p>
      </dgm:t>
    </dgm:pt>
    <dgm:pt modelId="{562FFD02-6AD5-4D49-A4CA-5E0386FAF1AC}" type="parTrans" cxnId="{1936BA87-CB55-4964-8765-3FA8C4C10EA4}">
      <dgm:prSet/>
      <dgm:spPr/>
      <dgm:t>
        <a:bodyPr/>
        <a:lstStyle/>
        <a:p>
          <a:endParaRPr lang="es-MX"/>
        </a:p>
      </dgm:t>
    </dgm:pt>
    <dgm:pt modelId="{0E5CAE7C-68C1-477C-B5DA-C77E38605066}" type="sibTrans" cxnId="{1936BA87-CB55-4964-8765-3FA8C4C10EA4}">
      <dgm:prSet/>
      <dgm:spPr/>
      <dgm:t>
        <a:bodyPr/>
        <a:lstStyle/>
        <a:p>
          <a:endParaRPr lang="es-MX"/>
        </a:p>
      </dgm:t>
    </dgm:pt>
    <dgm:pt modelId="{2F0E8AEB-D2F1-43FF-BE97-5F854B273491}">
      <dgm:prSet phldrT="[Texto]"/>
      <dgm:spPr>
        <a:solidFill>
          <a:schemeClr val="accent4"/>
        </a:solidFill>
      </dgm:spPr>
      <dgm:t>
        <a:bodyPr/>
        <a:lstStyle/>
        <a:p>
          <a:r>
            <a:rPr lang="es-MX" dirty="0"/>
            <a:t>Por debajo de 5 pesos</a:t>
          </a:r>
        </a:p>
      </dgm:t>
    </dgm:pt>
    <dgm:pt modelId="{1D6025A4-A502-4503-B6FC-7A6323B84ED5}" type="parTrans" cxnId="{80B598DF-15D7-4FD1-ABC3-20715DD3B1A7}">
      <dgm:prSet/>
      <dgm:spPr/>
      <dgm:t>
        <a:bodyPr/>
        <a:lstStyle/>
        <a:p>
          <a:endParaRPr lang="es-MX"/>
        </a:p>
      </dgm:t>
    </dgm:pt>
    <dgm:pt modelId="{2DDD5DC4-A759-42ED-BDC5-BBA7E95B7861}" type="sibTrans" cxnId="{80B598DF-15D7-4FD1-ABC3-20715DD3B1A7}">
      <dgm:prSet/>
      <dgm:spPr/>
      <dgm:t>
        <a:bodyPr/>
        <a:lstStyle/>
        <a:p>
          <a:endParaRPr lang="es-MX"/>
        </a:p>
      </dgm:t>
    </dgm:pt>
    <dgm:pt modelId="{D1C5EBE6-FA19-4A21-AFA6-9CFB6F3CFB60}">
      <dgm:prSet phldrT="[Texto]"/>
      <dgm:spPr/>
      <dgm:t>
        <a:bodyPr/>
        <a:lstStyle/>
        <a:p>
          <a:pPr>
            <a:lnSpc>
              <a:spcPct val="150000"/>
            </a:lnSpc>
          </a:pPr>
          <a:r>
            <a:rPr lang="es-MX" dirty="0"/>
            <a:t>Campeche ($4.8) Mérida ($3.9) Villahermosa ($1)</a:t>
          </a:r>
        </a:p>
      </dgm:t>
    </dgm:pt>
    <dgm:pt modelId="{51AD3191-8E3F-41CE-886D-02D2891420F3}" type="parTrans" cxnId="{CA087D46-C7EC-4AE9-BBA1-DB5327755FE3}">
      <dgm:prSet/>
      <dgm:spPr/>
      <dgm:t>
        <a:bodyPr/>
        <a:lstStyle/>
        <a:p>
          <a:endParaRPr lang="es-MX"/>
        </a:p>
      </dgm:t>
    </dgm:pt>
    <dgm:pt modelId="{B53990C5-9B4C-4C64-9394-0D06651F02F4}" type="sibTrans" cxnId="{CA087D46-C7EC-4AE9-BBA1-DB5327755FE3}">
      <dgm:prSet/>
      <dgm:spPr/>
      <dgm:t>
        <a:bodyPr/>
        <a:lstStyle/>
        <a:p>
          <a:endParaRPr lang="es-MX"/>
        </a:p>
      </dgm:t>
    </dgm:pt>
    <dgm:pt modelId="{4FBA0C8E-68D4-4321-B6B4-83F34E3C8FCA}" type="pres">
      <dgm:prSet presAssocID="{14BA777F-FB7E-4FFD-9073-AC83754FFE28}" presName="Name0" presStyleCnt="0">
        <dgm:presLayoutVars>
          <dgm:chMax val="2"/>
          <dgm:dir/>
          <dgm:animOne val="branch"/>
          <dgm:animLvl val="lvl"/>
          <dgm:resizeHandles val="exact"/>
        </dgm:presLayoutVars>
      </dgm:prSet>
      <dgm:spPr/>
    </dgm:pt>
    <dgm:pt modelId="{D5130480-6442-4622-98D9-3ACFA6F4CB6A}" type="pres">
      <dgm:prSet presAssocID="{14BA777F-FB7E-4FFD-9073-AC83754FFE28}" presName="Background" presStyleLbl="node1" presStyleIdx="0" presStyleCnt="1"/>
      <dgm:spPr>
        <a:noFill/>
        <a:ln w="38100">
          <a:solidFill>
            <a:srgbClr val="C12D77"/>
          </a:solidFill>
        </a:ln>
      </dgm:spPr>
    </dgm:pt>
    <dgm:pt modelId="{42F87A67-7C98-46D1-80E9-6FC07C9EEA7D}" type="pres">
      <dgm:prSet presAssocID="{14BA777F-FB7E-4FFD-9073-AC83754FFE28}" presName="Divider" presStyleLbl="callout" presStyleIdx="0" presStyleCnt="1" custLinFactX="4100000" custLinFactNeighborX="4125668"/>
      <dgm:spPr>
        <a:ln>
          <a:solidFill>
            <a:srgbClr val="C12D77"/>
          </a:solidFill>
        </a:ln>
      </dgm:spPr>
    </dgm:pt>
    <dgm:pt modelId="{34693BB5-1264-4C06-A6C7-0429F1994BF4}" type="pres">
      <dgm:prSet presAssocID="{14BA777F-FB7E-4FFD-9073-AC83754FFE28}" presName="ChildText1" presStyleLbl="revTx" presStyleIdx="0" presStyleCnt="0" custScaleX="119117" custScaleY="107253" custLinFactNeighborX="-3828" custLinFactNeighborY="876">
        <dgm:presLayoutVars>
          <dgm:chMax val="0"/>
          <dgm:chPref val="0"/>
          <dgm:bulletEnabled val="1"/>
        </dgm:presLayoutVars>
      </dgm:prSet>
      <dgm:spPr/>
    </dgm:pt>
    <dgm:pt modelId="{45747618-0B9A-491C-A9DA-0C0232FC95DB}" type="pres">
      <dgm:prSet presAssocID="{14BA777F-FB7E-4FFD-9073-AC83754FFE28}" presName="ChildText2" presStyleLbl="revTx" presStyleIdx="0" presStyleCnt="0" custLinFactNeighborX="-2513" custLinFactNeighborY="10864">
        <dgm:presLayoutVars>
          <dgm:chMax val="0"/>
          <dgm:chPref val="0"/>
          <dgm:bulletEnabled val="1"/>
        </dgm:presLayoutVars>
      </dgm:prSet>
      <dgm:spPr/>
    </dgm:pt>
    <dgm:pt modelId="{88BC4941-C57E-4D00-86B1-FF7F500989CA}" type="pres">
      <dgm:prSet presAssocID="{14BA777F-FB7E-4FFD-9073-AC83754FFE28}" presName="ParentText1" presStyleLbl="revTx" presStyleIdx="0" presStyleCnt="0">
        <dgm:presLayoutVars>
          <dgm:chMax val="1"/>
          <dgm:chPref val="1"/>
        </dgm:presLayoutVars>
      </dgm:prSet>
      <dgm:spPr/>
    </dgm:pt>
    <dgm:pt modelId="{59E8341C-08B5-4F16-82AD-44BF8F692537}" type="pres">
      <dgm:prSet presAssocID="{14BA777F-FB7E-4FFD-9073-AC83754FFE28}" presName="ParentShape1" presStyleLbl="alignImgPlace1" presStyleIdx="0" presStyleCnt="2" custScaleX="148399" custLinFactNeighborX="-43359" custLinFactNeighborY="14824">
        <dgm:presLayoutVars/>
      </dgm:prSet>
      <dgm:spPr/>
    </dgm:pt>
    <dgm:pt modelId="{D01FB001-3E9E-424C-B844-4740C2ADC733}" type="pres">
      <dgm:prSet presAssocID="{14BA777F-FB7E-4FFD-9073-AC83754FFE28}" presName="ParentText2" presStyleLbl="revTx" presStyleIdx="0" presStyleCnt="0">
        <dgm:presLayoutVars>
          <dgm:chMax val="1"/>
          <dgm:chPref val="1"/>
        </dgm:presLayoutVars>
      </dgm:prSet>
      <dgm:spPr/>
    </dgm:pt>
    <dgm:pt modelId="{7F0D5DFA-CA31-4BDA-9439-E203CF1B15BD}" type="pres">
      <dgm:prSet presAssocID="{14BA777F-FB7E-4FFD-9073-AC83754FFE28}" presName="ParentShape2" presStyleLbl="alignImgPlace1" presStyleIdx="1" presStyleCnt="2" custScaleX="127990" custLinFactNeighborX="29698" custLinFactNeighborY="-15692">
        <dgm:presLayoutVars/>
      </dgm:prSet>
      <dgm:spPr/>
    </dgm:pt>
  </dgm:ptLst>
  <dgm:cxnLst>
    <dgm:cxn modelId="{2F5CE40C-5F85-4607-ABD7-110A51E342A9}" type="presOf" srcId="{11995F0F-DBF6-498A-A199-0233AED73899}" destId="{59E8341C-08B5-4F16-82AD-44BF8F692537}" srcOrd="1" destOrd="0" presId="urn:microsoft.com/office/officeart/2009/3/layout/OpposingIdeas"/>
    <dgm:cxn modelId="{9104F613-2AFA-49DC-B295-3EB6B42F4CCF}" type="presOf" srcId="{2F0E8AEB-D2F1-43FF-BE97-5F854B273491}" destId="{D01FB001-3E9E-424C-B844-4740C2ADC733}" srcOrd="0" destOrd="0" presId="urn:microsoft.com/office/officeart/2009/3/layout/OpposingIdeas"/>
    <dgm:cxn modelId="{83628434-CEA0-45FA-B7A8-B30D4AE08EEC}" type="presOf" srcId="{14BA777F-FB7E-4FFD-9073-AC83754FFE28}" destId="{4FBA0C8E-68D4-4321-B6B4-83F34E3C8FCA}" srcOrd="0" destOrd="0" presId="urn:microsoft.com/office/officeart/2009/3/layout/OpposingIdeas"/>
    <dgm:cxn modelId="{CA087D46-C7EC-4AE9-BBA1-DB5327755FE3}" srcId="{2F0E8AEB-D2F1-43FF-BE97-5F854B273491}" destId="{D1C5EBE6-FA19-4A21-AFA6-9CFB6F3CFB60}" srcOrd="0" destOrd="0" parTransId="{51AD3191-8E3F-41CE-886D-02D2891420F3}" sibTransId="{B53990C5-9B4C-4C64-9394-0D06651F02F4}"/>
    <dgm:cxn modelId="{1936BA87-CB55-4964-8765-3FA8C4C10EA4}" srcId="{11995F0F-DBF6-498A-A199-0233AED73899}" destId="{B5E5DABE-A4E2-40F2-957B-48CAF2550163}" srcOrd="0" destOrd="0" parTransId="{562FFD02-6AD5-4D49-A4CA-5E0386FAF1AC}" sibTransId="{0E5CAE7C-68C1-477C-B5DA-C77E38605066}"/>
    <dgm:cxn modelId="{661AD2BE-B728-4878-A5FD-6716CD9EBEC9}" srcId="{14BA777F-FB7E-4FFD-9073-AC83754FFE28}" destId="{11995F0F-DBF6-498A-A199-0233AED73899}" srcOrd="0" destOrd="0" parTransId="{F00F1969-5673-4DE3-8C46-3E13385F60CE}" sibTransId="{E78D6144-E254-4373-9ADE-3BDB7E8CEEFA}"/>
    <dgm:cxn modelId="{22B0ACC0-E9E5-4AE2-A0E6-000226BC0C28}" type="presOf" srcId="{2F0E8AEB-D2F1-43FF-BE97-5F854B273491}" destId="{7F0D5DFA-CA31-4BDA-9439-E203CF1B15BD}" srcOrd="1" destOrd="0" presId="urn:microsoft.com/office/officeart/2009/3/layout/OpposingIdeas"/>
    <dgm:cxn modelId="{6328BDDA-BD11-4DE6-A659-41498286FB7A}" type="presOf" srcId="{11995F0F-DBF6-498A-A199-0233AED73899}" destId="{88BC4941-C57E-4D00-86B1-FF7F500989CA}" srcOrd="0" destOrd="0" presId="urn:microsoft.com/office/officeart/2009/3/layout/OpposingIdeas"/>
    <dgm:cxn modelId="{80B598DF-15D7-4FD1-ABC3-20715DD3B1A7}" srcId="{14BA777F-FB7E-4FFD-9073-AC83754FFE28}" destId="{2F0E8AEB-D2F1-43FF-BE97-5F854B273491}" srcOrd="1" destOrd="0" parTransId="{1D6025A4-A502-4503-B6FC-7A6323B84ED5}" sibTransId="{2DDD5DC4-A759-42ED-BDC5-BBA7E95B7861}"/>
    <dgm:cxn modelId="{5B169FE0-7000-4962-8FF5-BD851C4DEBD3}" type="presOf" srcId="{D1C5EBE6-FA19-4A21-AFA6-9CFB6F3CFB60}" destId="{45747618-0B9A-491C-A9DA-0C0232FC95DB}" srcOrd="0" destOrd="0" presId="urn:microsoft.com/office/officeart/2009/3/layout/OpposingIdeas"/>
    <dgm:cxn modelId="{87D9FDFA-761A-4D6F-A4F7-C43DD66407B6}" type="presOf" srcId="{B5E5DABE-A4E2-40F2-957B-48CAF2550163}" destId="{34693BB5-1264-4C06-A6C7-0429F1994BF4}" srcOrd="0" destOrd="0" presId="urn:microsoft.com/office/officeart/2009/3/layout/OpposingIdeas"/>
    <dgm:cxn modelId="{FAF0C340-ED78-40F2-91C1-1D0CE502E9AB}" type="presParOf" srcId="{4FBA0C8E-68D4-4321-B6B4-83F34E3C8FCA}" destId="{D5130480-6442-4622-98D9-3ACFA6F4CB6A}" srcOrd="0" destOrd="0" presId="urn:microsoft.com/office/officeart/2009/3/layout/OpposingIdeas"/>
    <dgm:cxn modelId="{C642585D-49A6-44F6-8D57-28C8ED3A0541}" type="presParOf" srcId="{4FBA0C8E-68D4-4321-B6B4-83F34E3C8FCA}" destId="{42F87A67-7C98-46D1-80E9-6FC07C9EEA7D}" srcOrd="1" destOrd="0" presId="urn:microsoft.com/office/officeart/2009/3/layout/OpposingIdeas"/>
    <dgm:cxn modelId="{559B2BD3-4E9F-4339-9E02-5258F894FAA4}" type="presParOf" srcId="{4FBA0C8E-68D4-4321-B6B4-83F34E3C8FCA}" destId="{34693BB5-1264-4C06-A6C7-0429F1994BF4}" srcOrd="2" destOrd="0" presId="urn:microsoft.com/office/officeart/2009/3/layout/OpposingIdeas"/>
    <dgm:cxn modelId="{A4AD61D4-2263-41AE-B57D-D9001DBA8E16}" type="presParOf" srcId="{4FBA0C8E-68D4-4321-B6B4-83F34E3C8FCA}" destId="{45747618-0B9A-491C-A9DA-0C0232FC95DB}" srcOrd="3" destOrd="0" presId="urn:microsoft.com/office/officeart/2009/3/layout/OpposingIdeas"/>
    <dgm:cxn modelId="{3FB40199-39C7-484A-890A-113999A08149}" type="presParOf" srcId="{4FBA0C8E-68D4-4321-B6B4-83F34E3C8FCA}" destId="{88BC4941-C57E-4D00-86B1-FF7F500989CA}" srcOrd="4" destOrd="0" presId="urn:microsoft.com/office/officeart/2009/3/layout/OpposingIdeas"/>
    <dgm:cxn modelId="{36D68069-6229-4559-AE2B-AE22B8B8893F}" type="presParOf" srcId="{4FBA0C8E-68D4-4321-B6B4-83F34E3C8FCA}" destId="{59E8341C-08B5-4F16-82AD-44BF8F692537}" srcOrd="5" destOrd="0" presId="urn:microsoft.com/office/officeart/2009/3/layout/OpposingIdeas"/>
    <dgm:cxn modelId="{2169BBD7-1630-412F-8004-C46C64498F0E}" type="presParOf" srcId="{4FBA0C8E-68D4-4321-B6B4-83F34E3C8FCA}" destId="{D01FB001-3E9E-424C-B844-4740C2ADC733}" srcOrd="6" destOrd="0" presId="urn:microsoft.com/office/officeart/2009/3/layout/OpposingIdeas"/>
    <dgm:cxn modelId="{A6A0519A-2DAC-445D-867D-8554BF8FD8F3}" type="presParOf" srcId="{4FBA0C8E-68D4-4321-B6B4-83F34E3C8FCA}" destId="{7F0D5DFA-CA31-4BDA-9439-E203CF1B15BD}" srcOrd="7" destOrd="0" presId="urn:microsoft.com/office/officeart/2009/3/layout/OpposingIdea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84CE8C-146B-435F-8F04-5F1DF7B51072}"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s-MX"/>
        </a:p>
      </dgm:t>
    </dgm:pt>
    <dgm:pt modelId="{5ED01DC0-0EAB-4584-A988-68C39CE2B7F0}">
      <dgm:prSet phldrT="[Texto]" custT="1"/>
      <dgm:spPr>
        <a:solidFill>
          <a:srgbClr val="56B4B2"/>
        </a:solidFill>
      </dgm:spPr>
      <dgm:t>
        <a:bodyPr/>
        <a:lstStyle/>
        <a:p>
          <a:r>
            <a:rPr lang="es-MX" sz="1600" b="0" dirty="0">
              <a:solidFill>
                <a:schemeClr val="bg1"/>
              </a:solidFill>
              <a:latin typeface="Arial" panose="020B0604020202020204" pitchFamily="34" charset="0"/>
              <a:cs typeface="Arial" panose="020B0604020202020204" pitchFamily="34" charset="0"/>
            </a:rPr>
            <a:t>Enfermedades pulmonares y respiratorias </a:t>
          </a:r>
          <a:endParaRPr lang="es-MX" sz="1600" b="0" dirty="0">
            <a:solidFill>
              <a:schemeClr val="bg1"/>
            </a:solidFill>
          </a:endParaRPr>
        </a:p>
      </dgm:t>
    </dgm:pt>
    <dgm:pt modelId="{28EA3F30-DF02-4EB8-B3B9-68F60C1E6AA3}" type="parTrans" cxnId="{9235688D-CDEE-4A36-9C7A-06FA2A2571AB}">
      <dgm:prSet/>
      <dgm:spPr/>
      <dgm:t>
        <a:bodyPr/>
        <a:lstStyle/>
        <a:p>
          <a:endParaRPr lang="es-MX" sz="1600" b="1">
            <a:solidFill>
              <a:schemeClr val="bg1"/>
            </a:solidFill>
          </a:endParaRPr>
        </a:p>
      </dgm:t>
    </dgm:pt>
    <dgm:pt modelId="{B38D46AA-0A27-44A4-B9C0-0D8AF45206F6}" type="sibTrans" cxnId="{9235688D-CDEE-4A36-9C7A-06FA2A2571AB}">
      <dgm:prSet/>
      <dgm:spPr/>
      <dgm:t>
        <a:bodyPr/>
        <a:lstStyle/>
        <a:p>
          <a:endParaRPr lang="es-MX" sz="1600" b="1">
            <a:solidFill>
              <a:schemeClr val="bg1"/>
            </a:solidFill>
          </a:endParaRPr>
        </a:p>
      </dgm:t>
    </dgm:pt>
    <dgm:pt modelId="{9BD63A1F-36D8-4609-90BE-B7D854C477E3}">
      <dgm:prSet custT="1"/>
      <dgm:spPr>
        <a:solidFill>
          <a:srgbClr val="56B4B2"/>
        </a:solidFill>
      </dgm:spPr>
      <dgm:t>
        <a:bodyPr/>
        <a:lstStyle/>
        <a:p>
          <a:r>
            <a:rPr lang="es-MX" sz="1600" b="0">
              <a:solidFill>
                <a:schemeClr val="bg1"/>
              </a:solidFill>
              <a:latin typeface="Arial" panose="020B0604020202020204" pitchFamily="34" charset="0"/>
              <a:cs typeface="Arial" panose="020B0604020202020204" pitchFamily="34" charset="0"/>
            </a:rPr>
            <a:t>Cáncer </a:t>
          </a:r>
          <a:endParaRPr lang="es-MX" sz="1600" b="0" dirty="0">
            <a:solidFill>
              <a:schemeClr val="bg1"/>
            </a:solidFill>
            <a:latin typeface="Arial" panose="020B0604020202020204" pitchFamily="34" charset="0"/>
            <a:cs typeface="Arial" panose="020B0604020202020204" pitchFamily="34" charset="0"/>
          </a:endParaRPr>
        </a:p>
      </dgm:t>
    </dgm:pt>
    <dgm:pt modelId="{E98F3296-B613-402B-BB9C-E6995F012C0A}" type="parTrans" cxnId="{2EAB49D2-1B79-4832-BB46-BB1F6A8B2C13}">
      <dgm:prSet/>
      <dgm:spPr/>
      <dgm:t>
        <a:bodyPr/>
        <a:lstStyle/>
        <a:p>
          <a:endParaRPr lang="es-MX" sz="1600" b="1">
            <a:solidFill>
              <a:schemeClr val="bg1"/>
            </a:solidFill>
          </a:endParaRPr>
        </a:p>
      </dgm:t>
    </dgm:pt>
    <dgm:pt modelId="{DC1D3899-F362-453D-8B4C-5733D93066AE}" type="sibTrans" cxnId="{2EAB49D2-1B79-4832-BB46-BB1F6A8B2C13}">
      <dgm:prSet/>
      <dgm:spPr/>
      <dgm:t>
        <a:bodyPr/>
        <a:lstStyle/>
        <a:p>
          <a:endParaRPr lang="es-MX" sz="1600" b="1">
            <a:solidFill>
              <a:schemeClr val="bg1"/>
            </a:solidFill>
          </a:endParaRPr>
        </a:p>
      </dgm:t>
    </dgm:pt>
    <dgm:pt modelId="{1E44A0EC-7A35-47F9-9604-686CD323A98C}">
      <dgm:prSet custT="1"/>
      <dgm:spPr>
        <a:solidFill>
          <a:srgbClr val="56B4B2"/>
        </a:solidFill>
      </dgm:spPr>
      <dgm:t>
        <a:bodyPr/>
        <a:lstStyle/>
        <a:p>
          <a:r>
            <a:rPr lang="es-MX" sz="1600" b="0">
              <a:solidFill>
                <a:schemeClr val="bg1"/>
              </a:solidFill>
              <a:latin typeface="Arial" panose="020B0604020202020204" pitchFamily="34" charset="0"/>
              <a:cs typeface="Arial" panose="020B0604020202020204" pitchFamily="34" charset="0"/>
            </a:rPr>
            <a:t>Malformaciones congénitas </a:t>
          </a:r>
          <a:endParaRPr lang="es-MX" sz="1600" b="0" dirty="0">
            <a:solidFill>
              <a:schemeClr val="bg1"/>
            </a:solidFill>
            <a:latin typeface="Arial" panose="020B0604020202020204" pitchFamily="34" charset="0"/>
            <a:cs typeface="Arial" panose="020B0604020202020204" pitchFamily="34" charset="0"/>
          </a:endParaRPr>
        </a:p>
      </dgm:t>
    </dgm:pt>
    <dgm:pt modelId="{E2A56C03-DF41-46B0-BA1D-BC4560AF327E}" type="parTrans" cxnId="{49003855-0628-4E23-8E3D-ED94C90851F0}">
      <dgm:prSet/>
      <dgm:spPr/>
      <dgm:t>
        <a:bodyPr/>
        <a:lstStyle/>
        <a:p>
          <a:endParaRPr lang="es-MX" sz="1600" b="1">
            <a:solidFill>
              <a:schemeClr val="bg1"/>
            </a:solidFill>
          </a:endParaRPr>
        </a:p>
      </dgm:t>
    </dgm:pt>
    <dgm:pt modelId="{E9D7916E-B18D-4194-9042-18DDF97DE52B}" type="sibTrans" cxnId="{49003855-0628-4E23-8E3D-ED94C90851F0}">
      <dgm:prSet/>
      <dgm:spPr/>
      <dgm:t>
        <a:bodyPr/>
        <a:lstStyle/>
        <a:p>
          <a:endParaRPr lang="es-MX" sz="1600" b="1">
            <a:solidFill>
              <a:schemeClr val="bg1"/>
            </a:solidFill>
          </a:endParaRPr>
        </a:p>
      </dgm:t>
    </dgm:pt>
    <dgm:pt modelId="{5E789A05-F223-4F53-BA18-6B84B2BA12E7}">
      <dgm:prSet custT="1"/>
      <dgm:spPr>
        <a:solidFill>
          <a:srgbClr val="56B4B2"/>
        </a:solidFill>
      </dgm:spPr>
      <dgm:t>
        <a:bodyPr/>
        <a:lstStyle/>
        <a:p>
          <a:r>
            <a:rPr lang="es-MX" sz="1600" b="0">
              <a:solidFill>
                <a:schemeClr val="bg1"/>
              </a:solidFill>
              <a:latin typeface="Arial" panose="020B0604020202020204" pitchFamily="34" charset="0"/>
              <a:cs typeface="Arial" panose="020B0604020202020204" pitchFamily="34" charset="0"/>
            </a:rPr>
            <a:t>Trastornos reproductivos </a:t>
          </a:r>
          <a:endParaRPr lang="es-MX" sz="1600" b="0" dirty="0">
            <a:solidFill>
              <a:schemeClr val="bg1"/>
            </a:solidFill>
            <a:latin typeface="Arial" panose="020B0604020202020204" pitchFamily="34" charset="0"/>
            <a:cs typeface="Arial" panose="020B0604020202020204" pitchFamily="34" charset="0"/>
          </a:endParaRPr>
        </a:p>
      </dgm:t>
    </dgm:pt>
    <dgm:pt modelId="{D0CEB103-108D-46DD-ADF2-F6EE7D2DDEBA}" type="parTrans" cxnId="{13F271FD-8B54-4EB1-AC90-46E49A4C9F0F}">
      <dgm:prSet/>
      <dgm:spPr/>
      <dgm:t>
        <a:bodyPr/>
        <a:lstStyle/>
        <a:p>
          <a:endParaRPr lang="es-MX" sz="1600" b="1">
            <a:solidFill>
              <a:schemeClr val="bg1"/>
            </a:solidFill>
          </a:endParaRPr>
        </a:p>
      </dgm:t>
    </dgm:pt>
    <dgm:pt modelId="{B41CA09D-D92D-498C-8A25-CB44CB554BE8}" type="sibTrans" cxnId="{13F271FD-8B54-4EB1-AC90-46E49A4C9F0F}">
      <dgm:prSet/>
      <dgm:spPr/>
      <dgm:t>
        <a:bodyPr/>
        <a:lstStyle/>
        <a:p>
          <a:endParaRPr lang="es-MX" sz="1600" b="1">
            <a:solidFill>
              <a:schemeClr val="bg1"/>
            </a:solidFill>
          </a:endParaRPr>
        </a:p>
      </dgm:t>
    </dgm:pt>
    <dgm:pt modelId="{A913F62B-473A-4AF0-BDB6-C196879C01C2}">
      <dgm:prSet custT="1"/>
      <dgm:spPr>
        <a:solidFill>
          <a:srgbClr val="56B4B2"/>
        </a:solidFill>
      </dgm:spPr>
      <dgm:t>
        <a:bodyPr/>
        <a:lstStyle/>
        <a:p>
          <a:r>
            <a:rPr lang="es-MX" sz="1600" b="0">
              <a:solidFill>
                <a:schemeClr val="bg1"/>
              </a:solidFill>
              <a:latin typeface="Arial" panose="020B0604020202020204" pitchFamily="34" charset="0"/>
              <a:cs typeface="Arial" panose="020B0604020202020204" pitchFamily="34" charset="0"/>
            </a:rPr>
            <a:t>Trastornos del sistema inmunitario </a:t>
          </a:r>
          <a:endParaRPr lang="es-MX" sz="1600" b="0" dirty="0">
            <a:solidFill>
              <a:schemeClr val="bg1"/>
            </a:solidFill>
            <a:latin typeface="Arial" panose="020B0604020202020204" pitchFamily="34" charset="0"/>
            <a:cs typeface="Arial" panose="020B0604020202020204" pitchFamily="34" charset="0"/>
          </a:endParaRPr>
        </a:p>
      </dgm:t>
    </dgm:pt>
    <dgm:pt modelId="{7E0E2E68-8338-4EFE-8B9A-1F6F167FC658}" type="parTrans" cxnId="{FCC4DCBB-3C4E-4AF7-94A7-46BB9BB09B49}">
      <dgm:prSet/>
      <dgm:spPr/>
      <dgm:t>
        <a:bodyPr/>
        <a:lstStyle/>
        <a:p>
          <a:endParaRPr lang="es-MX" sz="1600" b="1">
            <a:solidFill>
              <a:schemeClr val="bg1"/>
            </a:solidFill>
          </a:endParaRPr>
        </a:p>
      </dgm:t>
    </dgm:pt>
    <dgm:pt modelId="{00E584EA-CDE2-4C56-8038-1C90D5112C7E}" type="sibTrans" cxnId="{FCC4DCBB-3C4E-4AF7-94A7-46BB9BB09B49}">
      <dgm:prSet/>
      <dgm:spPr/>
      <dgm:t>
        <a:bodyPr/>
        <a:lstStyle/>
        <a:p>
          <a:endParaRPr lang="es-MX" sz="1600" b="1">
            <a:solidFill>
              <a:schemeClr val="bg1"/>
            </a:solidFill>
          </a:endParaRPr>
        </a:p>
      </dgm:t>
    </dgm:pt>
    <dgm:pt modelId="{4A6F07DD-D88C-452A-A225-570B13B59D7A}">
      <dgm:prSet custT="1"/>
      <dgm:spPr>
        <a:solidFill>
          <a:srgbClr val="56B4B2"/>
        </a:solidFill>
      </dgm:spPr>
      <dgm:t>
        <a:bodyPr/>
        <a:lstStyle/>
        <a:p>
          <a:r>
            <a:rPr lang="es-MX" sz="1600" b="0">
              <a:solidFill>
                <a:schemeClr val="bg1"/>
              </a:solidFill>
              <a:latin typeface="Arial" panose="020B0604020202020204" pitchFamily="34" charset="0"/>
              <a:cs typeface="Arial" panose="020B0604020202020204" pitchFamily="34" charset="0"/>
            </a:rPr>
            <a:t>Enfermedades cardiovasculares</a:t>
          </a:r>
          <a:endParaRPr lang="es-MX" sz="1600" b="0" dirty="0">
            <a:solidFill>
              <a:schemeClr val="bg1"/>
            </a:solidFill>
            <a:latin typeface="Arial" panose="020B0604020202020204" pitchFamily="34" charset="0"/>
            <a:cs typeface="Arial" panose="020B0604020202020204" pitchFamily="34" charset="0"/>
          </a:endParaRPr>
        </a:p>
      </dgm:t>
    </dgm:pt>
    <dgm:pt modelId="{C843D75B-FA23-493B-BA02-7A1F0596E7B9}" type="parTrans" cxnId="{05789855-454A-4464-923C-CF0B019658F1}">
      <dgm:prSet/>
      <dgm:spPr/>
      <dgm:t>
        <a:bodyPr/>
        <a:lstStyle/>
        <a:p>
          <a:endParaRPr lang="es-MX" sz="1600" b="1">
            <a:solidFill>
              <a:schemeClr val="bg1"/>
            </a:solidFill>
          </a:endParaRPr>
        </a:p>
      </dgm:t>
    </dgm:pt>
    <dgm:pt modelId="{18A4A031-DD95-411C-88EB-7870231D3E4A}" type="sibTrans" cxnId="{05789855-454A-4464-923C-CF0B019658F1}">
      <dgm:prSet/>
      <dgm:spPr/>
      <dgm:t>
        <a:bodyPr/>
        <a:lstStyle/>
        <a:p>
          <a:endParaRPr lang="es-MX" sz="1600" b="1">
            <a:solidFill>
              <a:schemeClr val="bg1"/>
            </a:solidFill>
          </a:endParaRPr>
        </a:p>
      </dgm:t>
    </dgm:pt>
    <dgm:pt modelId="{22F4F214-9A9D-43CE-B5BF-F43AB828BE0F}" type="pres">
      <dgm:prSet presAssocID="{0184CE8C-146B-435F-8F04-5F1DF7B51072}" presName="diagram" presStyleCnt="0">
        <dgm:presLayoutVars>
          <dgm:dir/>
          <dgm:resizeHandles val="exact"/>
        </dgm:presLayoutVars>
      </dgm:prSet>
      <dgm:spPr/>
    </dgm:pt>
    <dgm:pt modelId="{FC7415BB-840B-49E9-8ABC-C5573A2498A7}" type="pres">
      <dgm:prSet presAssocID="{5ED01DC0-0EAB-4584-A988-68C39CE2B7F0}" presName="node" presStyleLbl="node1" presStyleIdx="0" presStyleCnt="6">
        <dgm:presLayoutVars>
          <dgm:bulletEnabled val="1"/>
        </dgm:presLayoutVars>
      </dgm:prSet>
      <dgm:spPr/>
    </dgm:pt>
    <dgm:pt modelId="{545E5A69-EDB3-4F31-B544-2887D845171B}" type="pres">
      <dgm:prSet presAssocID="{B38D46AA-0A27-44A4-B9C0-0D8AF45206F6}" presName="sibTrans" presStyleCnt="0"/>
      <dgm:spPr/>
    </dgm:pt>
    <dgm:pt modelId="{05FA0B7F-112F-483D-94A5-8C227F64EB9A}" type="pres">
      <dgm:prSet presAssocID="{9BD63A1F-36D8-4609-90BE-B7D854C477E3}" presName="node" presStyleLbl="node1" presStyleIdx="1" presStyleCnt="6">
        <dgm:presLayoutVars>
          <dgm:bulletEnabled val="1"/>
        </dgm:presLayoutVars>
      </dgm:prSet>
      <dgm:spPr/>
    </dgm:pt>
    <dgm:pt modelId="{8A35FB1B-4199-46B4-B031-DD7D0E0D58A5}" type="pres">
      <dgm:prSet presAssocID="{DC1D3899-F362-453D-8B4C-5733D93066AE}" presName="sibTrans" presStyleCnt="0"/>
      <dgm:spPr/>
    </dgm:pt>
    <dgm:pt modelId="{301B9BD8-4C5C-47A7-8D1A-016DB48C8166}" type="pres">
      <dgm:prSet presAssocID="{1E44A0EC-7A35-47F9-9604-686CD323A98C}" presName="node" presStyleLbl="node1" presStyleIdx="2" presStyleCnt="6">
        <dgm:presLayoutVars>
          <dgm:bulletEnabled val="1"/>
        </dgm:presLayoutVars>
      </dgm:prSet>
      <dgm:spPr/>
    </dgm:pt>
    <dgm:pt modelId="{26AC1B91-9712-4B0F-A244-935B60CEF4C3}" type="pres">
      <dgm:prSet presAssocID="{E9D7916E-B18D-4194-9042-18DDF97DE52B}" presName="sibTrans" presStyleCnt="0"/>
      <dgm:spPr/>
    </dgm:pt>
    <dgm:pt modelId="{2D875AF4-BD9C-48EB-913E-B37568B24016}" type="pres">
      <dgm:prSet presAssocID="{5E789A05-F223-4F53-BA18-6B84B2BA12E7}" presName="node" presStyleLbl="node1" presStyleIdx="3" presStyleCnt="6">
        <dgm:presLayoutVars>
          <dgm:bulletEnabled val="1"/>
        </dgm:presLayoutVars>
      </dgm:prSet>
      <dgm:spPr/>
    </dgm:pt>
    <dgm:pt modelId="{608CC8D4-BFFF-4E6C-9B8C-640CC36677A6}" type="pres">
      <dgm:prSet presAssocID="{B41CA09D-D92D-498C-8A25-CB44CB554BE8}" presName="sibTrans" presStyleCnt="0"/>
      <dgm:spPr/>
    </dgm:pt>
    <dgm:pt modelId="{98993317-E3E3-41A1-B034-ACAB9F0BA71D}" type="pres">
      <dgm:prSet presAssocID="{A913F62B-473A-4AF0-BDB6-C196879C01C2}" presName="node" presStyleLbl="node1" presStyleIdx="4" presStyleCnt="6">
        <dgm:presLayoutVars>
          <dgm:bulletEnabled val="1"/>
        </dgm:presLayoutVars>
      </dgm:prSet>
      <dgm:spPr/>
    </dgm:pt>
    <dgm:pt modelId="{7085E5F7-EE3B-45C2-943E-99128E5B3A76}" type="pres">
      <dgm:prSet presAssocID="{00E584EA-CDE2-4C56-8038-1C90D5112C7E}" presName="sibTrans" presStyleCnt="0"/>
      <dgm:spPr/>
    </dgm:pt>
    <dgm:pt modelId="{1012792A-D6AF-4982-A43F-E02D923A9806}" type="pres">
      <dgm:prSet presAssocID="{4A6F07DD-D88C-452A-A225-570B13B59D7A}" presName="node" presStyleLbl="node1" presStyleIdx="5" presStyleCnt="6">
        <dgm:presLayoutVars>
          <dgm:bulletEnabled val="1"/>
        </dgm:presLayoutVars>
      </dgm:prSet>
      <dgm:spPr/>
    </dgm:pt>
  </dgm:ptLst>
  <dgm:cxnLst>
    <dgm:cxn modelId="{BFA0B81D-00A5-4015-87C5-44C5478BA84B}" type="presOf" srcId="{1E44A0EC-7A35-47F9-9604-686CD323A98C}" destId="{301B9BD8-4C5C-47A7-8D1A-016DB48C8166}" srcOrd="0" destOrd="0" presId="urn:microsoft.com/office/officeart/2005/8/layout/default"/>
    <dgm:cxn modelId="{83C49C6B-2480-4F32-8FB7-91C18F8D1230}" type="presOf" srcId="{A913F62B-473A-4AF0-BDB6-C196879C01C2}" destId="{98993317-E3E3-41A1-B034-ACAB9F0BA71D}" srcOrd="0" destOrd="0" presId="urn:microsoft.com/office/officeart/2005/8/layout/default"/>
    <dgm:cxn modelId="{49003855-0628-4E23-8E3D-ED94C90851F0}" srcId="{0184CE8C-146B-435F-8F04-5F1DF7B51072}" destId="{1E44A0EC-7A35-47F9-9604-686CD323A98C}" srcOrd="2" destOrd="0" parTransId="{E2A56C03-DF41-46B0-BA1D-BC4560AF327E}" sibTransId="{E9D7916E-B18D-4194-9042-18DDF97DE52B}"/>
    <dgm:cxn modelId="{05789855-454A-4464-923C-CF0B019658F1}" srcId="{0184CE8C-146B-435F-8F04-5F1DF7B51072}" destId="{4A6F07DD-D88C-452A-A225-570B13B59D7A}" srcOrd="5" destOrd="0" parTransId="{C843D75B-FA23-493B-BA02-7A1F0596E7B9}" sibTransId="{18A4A031-DD95-411C-88EB-7870231D3E4A}"/>
    <dgm:cxn modelId="{9235688D-CDEE-4A36-9C7A-06FA2A2571AB}" srcId="{0184CE8C-146B-435F-8F04-5F1DF7B51072}" destId="{5ED01DC0-0EAB-4584-A988-68C39CE2B7F0}" srcOrd="0" destOrd="0" parTransId="{28EA3F30-DF02-4EB8-B3B9-68F60C1E6AA3}" sibTransId="{B38D46AA-0A27-44A4-B9C0-0D8AF45206F6}"/>
    <dgm:cxn modelId="{AD8130A1-9955-4CC5-8CC6-3150A074F586}" type="presOf" srcId="{5E789A05-F223-4F53-BA18-6B84B2BA12E7}" destId="{2D875AF4-BD9C-48EB-913E-B37568B24016}" srcOrd="0" destOrd="0" presId="urn:microsoft.com/office/officeart/2005/8/layout/default"/>
    <dgm:cxn modelId="{7CB98BBB-4EB7-44CB-81F1-0193AFB6A111}" type="presOf" srcId="{4A6F07DD-D88C-452A-A225-570B13B59D7A}" destId="{1012792A-D6AF-4982-A43F-E02D923A9806}" srcOrd="0" destOrd="0" presId="urn:microsoft.com/office/officeart/2005/8/layout/default"/>
    <dgm:cxn modelId="{FCC4DCBB-3C4E-4AF7-94A7-46BB9BB09B49}" srcId="{0184CE8C-146B-435F-8F04-5F1DF7B51072}" destId="{A913F62B-473A-4AF0-BDB6-C196879C01C2}" srcOrd="4" destOrd="0" parTransId="{7E0E2E68-8338-4EFE-8B9A-1F6F167FC658}" sibTransId="{00E584EA-CDE2-4C56-8038-1C90D5112C7E}"/>
    <dgm:cxn modelId="{2EAB49D2-1B79-4832-BB46-BB1F6A8B2C13}" srcId="{0184CE8C-146B-435F-8F04-5F1DF7B51072}" destId="{9BD63A1F-36D8-4609-90BE-B7D854C477E3}" srcOrd="1" destOrd="0" parTransId="{E98F3296-B613-402B-BB9C-E6995F012C0A}" sibTransId="{DC1D3899-F362-453D-8B4C-5733D93066AE}"/>
    <dgm:cxn modelId="{EB0535DD-2DFD-4F45-9BE6-B8446697A7BF}" type="presOf" srcId="{5ED01DC0-0EAB-4584-A988-68C39CE2B7F0}" destId="{FC7415BB-840B-49E9-8ABC-C5573A2498A7}" srcOrd="0" destOrd="0" presId="urn:microsoft.com/office/officeart/2005/8/layout/default"/>
    <dgm:cxn modelId="{49495DDD-485C-4B9E-850D-382C241B4304}" type="presOf" srcId="{0184CE8C-146B-435F-8F04-5F1DF7B51072}" destId="{22F4F214-9A9D-43CE-B5BF-F43AB828BE0F}" srcOrd="0" destOrd="0" presId="urn:microsoft.com/office/officeart/2005/8/layout/default"/>
    <dgm:cxn modelId="{13F271FD-8B54-4EB1-AC90-46E49A4C9F0F}" srcId="{0184CE8C-146B-435F-8F04-5F1DF7B51072}" destId="{5E789A05-F223-4F53-BA18-6B84B2BA12E7}" srcOrd="3" destOrd="0" parTransId="{D0CEB103-108D-46DD-ADF2-F6EE7D2DDEBA}" sibTransId="{B41CA09D-D92D-498C-8A25-CB44CB554BE8}"/>
    <dgm:cxn modelId="{2F42EDFE-19E5-473A-9ABE-F8A30988CF43}" type="presOf" srcId="{9BD63A1F-36D8-4609-90BE-B7D854C477E3}" destId="{05FA0B7F-112F-483D-94A5-8C227F64EB9A}" srcOrd="0" destOrd="0" presId="urn:microsoft.com/office/officeart/2005/8/layout/default"/>
    <dgm:cxn modelId="{6E898C86-E654-46C5-9352-3436DCA2C260}" type="presParOf" srcId="{22F4F214-9A9D-43CE-B5BF-F43AB828BE0F}" destId="{FC7415BB-840B-49E9-8ABC-C5573A2498A7}" srcOrd="0" destOrd="0" presId="urn:microsoft.com/office/officeart/2005/8/layout/default"/>
    <dgm:cxn modelId="{1D3DD028-8EF2-4F92-ADDB-6A7E623A8593}" type="presParOf" srcId="{22F4F214-9A9D-43CE-B5BF-F43AB828BE0F}" destId="{545E5A69-EDB3-4F31-B544-2887D845171B}" srcOrd="1" destOrd="0" presId="urn:microsoft.com/office/officeart/2005/8/layout/default"/>
    <dgm:cxn modelId="{C24ACD4B-2BBB-4606-B1AA-B5B997D6F608}" type="presParOf" srcId="{22F4F214-9A9D-43CE-B5BF-F43AB828BE0F}" destId="{05FA0B7F-112F-483D-94A5-8C227F64EB9A}" srcOrd="2" destOrd="0" presId="urn:microsoft.com/office/officeart/2005/8/layout/default"/>
    <dgm:cxn modelId="{78610F73-9913-47E6-B459-76B936546299}" type="presParOf" srcId="{22F4F214-9A9D-43CE-B5BF-F43AB828BE0F}" destId="{8A35FB1B-4199-46B4-B031-DD7D0E0D58A5}" srcOrd="3" destOrd="0" presId="urn:microsoft.com/office/officeart/2005/8/layout/default"/>
    <dgm:cxn modelId="{9050BF32-D5F6-4F27-8C7D-CC33B53801C3}" type="presParOf" srcId="{22F4F214-9A9D-43CE-B5BF-F43AB828BE0F}" destId="{301B9BD8-4C5C-47A7-8D1A-016DB48C8166}" srcOrd="4" destOrd="0" presId="urn:microsoft.com/office/officeart/2005/8/layout/default"/>
    <dgm:cxn modelId="{BDF48E80-C91D-40D3-B713-17D873404B2C}" type="presParOf" srcId="{22F4F214-9A9D-43CE-B5BF-F43AB828BE0F}" destId="{26AC1B91-9712-4B0F-A244-935B60CEF4C3}" srcOrd="5" destOrd="0" presId="urn:microsoft.com/office/officeart/2005/8/layout/default"/>
    <dgm:cxn modelId="{12DAE210-1B69-40E1-8C3B-6727CC6C2B33}" type="presParOf" srcId="{22F4F214-9A9D-43CE-B5BF-F43AB828BE0F}" destId="{2D875AF4-BD9C-48EB-913E-B37568B24016}" srcOrd="6" destOrd="0" presId="urn:microsoft.com/office/officeart/2005/8/layout/default"/>
    <dgm:cxn modelId="{67806375-49D8-48FF-BFCC-A22B1524E287}" type="presParOf" srcId="{22F4F214-9A9D-43CE-B5BF-F43AB828BE0F}" destId="{608CC8D4-BFFF-4E6C-9B8C-640CC36677A6}" srcOrd="7" destOrd="0" presId="urn:microsoft.com/office/officeart/2005/8/layout/default"/>
    <dgm:cxn modelId="{72CC5FE9-B251-4508-B656-29D34030D659}" type="presParOf" srcId="{22F4F214-9A9D-43CE-B5BF-F43AB828BE0F}" destId="{98993317-E3E3-41A1-B034-ACAB9F0BA71D}" srcOrd="8" destOrd="0" presId="urn:microsoft.com/office/officeart/2005/8/layout/default"/>
    <dgm:cxn modelId="{C32855E3-857B-4CD4-8192-51F510FD3803}" type="presParOf" srcId="{22F4F214-9A9D-43CE-B5BF-F43AB828BE0F}" destId="{7085E5F7-EE3B-45C2-943E-99128E5B3A76}" srcOrd="9" destOrd="0" presId="urn:microsoft.com/office/officeart/2005/8/layout/default"/>
    <dgm:cxn modelId="{12C4E152-90F6-42B4-9E43-631E2084889B}" type="presParOf" srcId="{22F4F214-9A9D-43CE-B5BF-F43AB828BE0F}" destId="{1012792A-D6AF-4982-A43F-E02D923A9806}" srcOrd="10"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075EAA-3046-4AAD-BACE-24D0328BAAB1}"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MX"/>
        </a:p>
      </dgm:t>
    </dgm:pt>
    <dgm:pt modelId="{2C499E55-5380-4F5F-AF63-66FB11AEC8FD}">
      <dgm:prSet phldrT="[Texto]" custT="1"/>
      <dgm:spPr>
        <a:solidFill>
          <a:srgbClr val="4CAAA8"/>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Mayor </a:t>
          </a:r>
          <a:r>
            <a:rPr lang="es-MX" sz="1400" b="1" dirty="0">
              <a:latin typeface="Arial" panose="020B0604020202020204" pitchFamily="34" charset="0"/>
              <a:ea typeface="Times New Roman" panose="02020603050405020304" pitchFamily="18" charset="0"/>
              <a:cs typeface="Arial" panose="020B0604020202020204" pitchFamily="34" charset="0"/>
            </a:rPr>
            <a:t>pérdida </a:t>
          </a:r>
          <a:endParaRPr lang="es-MX" sz="1400" dirty="0"/>
        </a:p>
      </dgm:t>
    </dgm:pt>
    <dgm:pt modelId="{7D52982E-481C-4A23-96B6-382619F5CD87}" type="parTrans" cxnId="{70CC2548-BC18-46D4-B4FC-0C5E9D2CB5BE}">
      <dgm:prSet/>
      <dgm:spPr/>
      <dgm:t>
        <a:bodyPr/>
        <a:lstStyle/>
        <a:p>
          <a:endParaRPr lang="es-MX" sz="1400"/>
        </a:p>
      </dgm:t>
    </dgm:pt>
    <dgm:pt modelId="{ADE6FB2F-9A00-4DEC-96B3-8CEF199D1019}" type="sibTrans" cxnId="{70CC2548-BC18-46D4-B4FC-0C5E9D2CB5BE}">
      <dgm:prSet/>
      <dgm:spPr/>
      <dgm:t>
        <a:bodyPr/>
        <a:lstStyle/>
        <a:p>
          <a:endParaRPr lang="es-MX" sz="1400"/>
        </a:p>
      </dgm:t>
    </dgm:pt>
    <dgm:pt modelId="{6F675669-A09B-484D-AAC2-7F6937E1364E}">
      <dgm:prSet custT="1"/>
      <dgm:spPr>
        <a:solidFill>
          <a:srgbClr val="E27EB0"/>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Mayor </a:t>
          </a:r>
          <a:r>
            <a:rPr lang="es-MX" sz="1400" b="1" dirty="0">
              <a:latin typeface="Arial" panose="020B0604020202020204" pitchFamily="34" charset="0"/>
              <a:ea typeface="Times New Roman" panose="02020603050405020304" pitchFamily="18" charset="0"/>
              <a:cs typeface="Arial" panose="020B0604020202020204" pitchFamily="34" charset="0"/>
            </a:rPr>
            <a:t>aumento</a:t>
          </a:r>
          <a:endParaRPr lang="es-MX" sz="1400" dirty="0">
            <a:latin typeface="Arial" panose="020B0604020202020204" pitchFamily="34" charset="0"/>
            <a:ea typeface="Times New Roman" panose="02020603050405020304" pitchFamily="18" charset="0"/>
            <a:cs typeface="Arial" panose="020B0604020202020204" pitchFamily="34" charset="0"/>
          </a:endParaRPr>
        </a:p>
      </dgm:t>
    </dgm:pt>
    <dgm:pt modelId="{3D7E3736-B2FF-4408-AD6A-3343A89F2C13}" type="parTrans" cxnId="{2977115E-E3C2-4F6A-BF47-A20967AEDEF1}">
      <dgm:prSet/>
      <dgm:spPr/>
      <dgm:t>
        <a:bodyPr/>
        <a:lstStyle/>
        <a:p>
          <a:endParaRPr lang="es-MX" sz="1400"/>
        </a:p>
      </dgm:t>
    </dgm:pt>
    <dgm:pt modelId="{81925E6D-12CD-44D9-AA58-7854C832C826}" type="sibTrans" cxnId="{2977115E-E3C2-4F6A-BF47-A20967AEDEF1}">
      <dgm:prSet/>
      <dgm:spPr/>
      <dgm:t>
        <a:bodyPr/>
        <a:lstStyle/>
        <a:p>
          <a:endParaRPr lang="es-MX" sz="1400"/>
        </a:p>
      </dgm:t>
    </dgm:pt>
    <dgm:pt modelId="{86A5816A-B731-48BF-B8DC-9CD6C3C71E0C}">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Hidalgo</a:t>
          </a:r>
        </a:p>
      </dgm:t>
    </dgm:pt>
    <dgm:pt modelId="{BF8CE668-0D7B-49B2-9345-4C9D6E6D5B35}" type="parTrans" cxnId="{DDC52697-6E80-4FC2-81A4-1A99BB58AE47}">
      <dgm:prSet/>
      <dgm:spPr/>
      <dgm:t>
        <a:bodyPr/>
        <a:lstStyle/>
        <a:p>
          <a:endParaRPr lang="es-MX" sz="1400"/>
        </a:p>
      </dgm:t>
    </dgm:pt>
    <dgm:pt modelId="{54C9A878-8C9B-439B-B99F-B411140FF869}" type="sibTrans" cxnId="{DDC52697-6E80-4FC2-81A4-1A99BB58AE47}">
      <dgm:prSet/>
      <dgm:spPr/>
      <dgm:t>
        <a:bodyPr/>
        <a:lstStyle/>
        <a:p>
          <a:endParaRPr lang="es-MX" sz="1400"/>
        </a:p>
      </dgm:t>
    </dgm:pt>
    <dgm:pt modelId="{0885C527-F2CA-471E-8C35-63C99BDE7296}">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Yucatán</a:t>
          </a:r>
          <a:endParaRPr lang="es-MX" sz="1400" dirty="0"/>
        </a:p>
      </dgm:t>
    </dgm:pt>
    <dgm:pt modelId="{3A2ABEC8-C0F5-4461-BE54-B2A1D88D476C}" type="parTrans" cxnId="{F696F536-197F-4845-A3CD-F4DEB0226611}">
      <dgm:prSet/>
      <dgm:spPr/>
      <dgm:t>
        <a:bodyPr/>
        <a:lstStyle/>
        <a:p>
          <a:endParaRPr lang="es-MX" sz="1400"/>
        </a:p>
      </dgm:t>
    </dgm:pt>
    <dgm:pt modelId="{F45446D0-5798-4354-81A3-F418E660AD78}" type="sibTrans" cxnId="{F696F536-197F-4845-A3CD-F4DEB0226611}">
      <dgm:prSet/>
      <dgm:spPr/>
      <dgm:t>
        <a:bodyPr/>
        <a:lstStyle/>
        <a:p>
          <a:endParaRPr lang="es-MX" sz="1400"/>
        </a:p>
      </dgm:t>
    </dgm:pt>
    <dgm:pt modelId="{2037E96F-9C4D-4012-9AC1-021A4E6E5AD5}">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Jalisco</a:t>
          </a:r>
          <a:endParaRPr lang="es-MX" sz="1400" dirty="0"/>
        </a:p>
      </dgm:t>
    </dgm:pt>
    <dgm:pt modelId="{CC1015B7-1D8B-4611-89F7-B439B28B2061}" type="parTrans" cxnId="{504A6ADE-9CC5-4701-A950-555D9347F46E}">
      <dgm:prSet/>
      <dgm:spPr/>
      <dgm:t>
        <a:bodyPr/>
        <a:lstStyle/>
        <a:p>
          <a:endParaRPr lang="es-MX" sz="1400"/>
        </a:p>
      </dgm:t>
    </dgm:pt>
    <dgm:pt modelId="{CDDBA78E-C1DD-4E03-91EE-5E1C3BA6C2E1}" type="sibTrans" cxnId="{504A6ADE-9CC5-4701-A950-555D9347F46E}">
      <dgm:prSet/>
      <dgm:spPr/>
      <dgm:t>
        <a:bodyPr/>
        <a:lstStyle/>
        <a:p>
          <a:endParaRPr lang="es-MX" sz="1400"/>
        </a:p>
      </dgm:t>
    </dgm:pt>
    <dgm:pt modelId="{703A6DAB-853A-4F21-9B89-B9D19563D64F}">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Sinaloa</a:t>
          </a:r>
          <a:endParaRPr lang="es-MX" sz="1400" dirty="0"/>
        </a:p>
      </dgm:t>
    </dgm:pt>
    <dgm:pt modelId="{77568307-E924-41A3-8F09-B29E6E2E3882}" type="parTrans" cxnId="{5732053C-90D7-4CE3-A54D-AEE496AF5040}">
      <dgm:prSet/>
      <dgm:spPr/>
      <dgm:t>
        <a:bodyPr/>
        <a:lstStyle/>
        <a:p>
          <a:endParaRPr lang="es-MX" sz="1400"/>
        </a:p>
      </dgm:t>
    </dgm:pt>
    <dgm:pt modelId="{81E4D607-9654-45A2-8A6D-40D81B65AAA2}" type="sibTrans" cxnId="{5732053C-90D7-4CE3-A54D-AEE496AF5040}">
      <dgm:prSet/>
      <dgm:spPr/>
      <dgm:t>
        <a:bodyPr/>
        <a:lstStyle/>
        <a:p>
          <a:endParaRPr lang="es-MX" sz="1400"/>
        </a:p>
      </dgm:t>
    </dgm:pt>
    <dgm:pt modelId="{EDAE2E63-B37B-4194-BE10-75B5408DE7B2}">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Aguascalientes</a:t>
          </a:r>
          <a:endParaRPr lang="es-MX" sz="1400" dirty="0"/>
        </a:p>
      </dgm:t>
    </dgm:pt>
    <dgm:pt modelId="{6596CAE8-EC3A-4A5F-8AE1-3E8DFAA99D80}" type="parTrans" cxnId="{0651C0F3-B1F0-4A1D-8CC3-84B1A650637C}">
      <dgm:prSet/>
      <dgm:spPr/>
      <dgm:t>
        <a:bodyPr/>
        <a:lstStyle/>
        <a:p>
          <a:endParaRPr lang="es-MX" sz="1400"/>
        </a:p>
      </dgm:t>
    </dgm:pt>
    <dgm:pt modelId="{BAC8E976-4A78-4CEC-9FBD-2343724B3ED3}" type="sibTrans" cxnId="{0651C0F3-B1F0-4A1D-8CC3-84B1A650637C}">
      <dgm:prSet/>
      <dgm:spPr/>
      <dgm:t>
        <a:bodyPr/>
        <a:lstStyle/>
        <a:p>
          <a:endParaRPr lang="es-MX" sz="1400"/>
        </a:p>
      </dgm:t>
    </dgm:pt>
    <dgm:pt modelId="{162BE2D1-2A99-41D8-9B69-E12DFDC92EE5}">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Veracruz</a:t>
          </a:r>
          <a:endParaRPr lang="es-MX" sz="1400" dirty="0"/>
        </a:p>
      </dgm:t>
    </dgm:pt>
    <dgm:pt modelId="{25B049AF-47A7-4E95-91EE-A009748CC415}" type="parTrans" cxnId="{C8465665-0E17-4A90-AB31-ACD19D34E969}">
      <dgm:prSet/>
      <dgm:spPr/>
      <dgm:t>
        <a:bodyPr/>
        <a:lstStyle/>
        <a:p>
          <a:endParaRPr lang="es-MX" sz="1400"/>
        </a:p>
      </dgm:t>
    </dgm:pt>
    <dgm:pt modelId="{9F4BEFA9-231F-41FC-93BC-79CF62369190}" type="sibTrans" cxnId="{C8465665-0E17-4A90-AB31-ACD19D34E969}">
      <dgm:prSet/>
      <dgm:spPr/>
      <dgm:t>
        <a:bodyPr/>
        <a:lstStyle/>
        <a:p>
          <a:endParaRPr lang="es-MX" sz="1400"/>
        </a:p>
      </dgm:t>
    </dgm:pt>
    <dgm:pt modelId="{0BC92EC3-B35C-4EF9-86D2-AEBA99D159AB}">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Querétaro</a:t>
          </a:r>
          <a:endParaRPr lang="es-MX" sz="1400" dirty="0"/>
        </a:p>
      </dgm:t>
    </dgm:pt>
    <dgm:pt modelId="{B5C961DE-1B77-4990-9D14-0B82BBF359D3}" type="parTrans" cxnId="{1CD1255F-0663-4ADE-BB0C-C16CB13C4E78}">
      <dgm:prSet/>
      <dgm:spPr/>
      <dgm:t>
        <a:bodyPr/>
        <a:lstStyle/>
        <a:p>
          <a:endParaRPr lang="es-MX" sz="1400"/>
        </a:p>
      </dgm:t>
    </dgm:pt>
    <dgm:pt modelId="{6ED7B0BC-5A80-40A7-A370-81BC75BA8B68}" type="sibTrans" cxnId="{1CD1255F-0663-4ADE-BB0C-C16CB13C4E78}">
      <dgm:prSet/>
      <dgm:spPr/>
      <dgm:t>
        <a:bodyPr/>
        <a:lstStyle/>
        <a:p>
          <a:endParaRPr lang="es-MX" sz="1400"/>
        </a:p>
      </dgm:t>
    </dgm:pt>
    <dgm:pt modelId="{96994397-8C9B-4226-9F4B-37216FCC6563}">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Tabasco</a:t>
          </a:r>
        </a:p>
      </dgm:t>
    </dgm:pt>
    <dgm:pt modelId="{B0A6C934-97E2-4046-B116-4BA8E92822AB}" type="parTrans" cxnId="{08B75F25-FCB3-4106-B997-61395E62D729}">
      <dgm:prSet/>
      <dgm:spPr/>
      <dgm:t>
        <a:bodyPr/>
        <a:lstStyle/>
        <a:p>
          <a:endParaRPr lang="es-MX" sz="1400"/>
        </a:p>
      </dgm:t>
    </dgm:pt>
    <dgm:pt modelId="{8DD46B83-84A2-4F23-A82A-F5A09D34E59F}" type="sibTrans" cxnId="{08B75F25-FCB3-4106-B997-61395E62D729}">
      <dgm:prSet/>
      <dgm:spPr/>
      <dgm:t>
        <a:bodyPr/>
        <a:lstStyle/>
        <a:p>
          <a:endParaRPr lang="es-MX" sz="1400"/>
        </a:p>
      </dgm:t>
    </dgm:pt>
    <dgm:pt modelId="{896EDE91-1D2D-4A70-8C50-78EE270606EB}">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Baja California</a:t>
          </a:r>
        </a:p>
      </dgm:t>
    </dgm:pt>
    <dgm:pt modelId="{F4F91A89-E835-4E72-8ADC-BB2D7B1AE1D2}" type="parTrans" cxnId="{1B94EC7B-3858-4601-934C-D867BA41C17E}">
      <dgm:prSet/>
      <dgm:spPr/>
      <dgm:t>
        <a:bodyPr/>
        <a:lstStyle/>
        <a:p>
          <a:endParaRPr lang="es-MX" sz="1400"/>
        </a:p>
      </dgm:t>
    </dgm:pt>
    <dgm:pt modelId="{B3A6FEBD-F262-471B-B3C3-DCD17DB1B65D}" type="sibTrans" cxnId="{1B94EC7B-3858-4601-934C-D867BA41C17E}">
      <dgm:prSet/>
      <dgm:spPr/>
      <dgm:t>
        <a:bodyPr/>
        <a:lstStyle/>
        <a:p>
          <a:endParaRPr lang="es-MX" sz="1400"/>
        </a:p>
      </dgm:t>
    </dgm:pt>
    <dgm:pt modelId="{FBF5B651-630D-43A0-8A9F-964A4B55CEB5}">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Tlaxcala</a:t>
          </a:r>
        </a:p>
      </dgm:t>
    </dgm:pt>
    <dgm:pt modelId="{3341CB45-0BEC-462B-A75D-7754FA50F57F}" type="parTrans" cxnId="{A350BDBA-D08B-4720-9B11-DFEA63101914}">
      <dgm:prSet/>
      <dgm:spPr/>
      <dgm:t>
        <a:bodyPr/>
        <a:lstStyle/>
        <a:p>
          <a:endParaRPr lang="es-MX" sz="1400"/>
        </a:p>
      </dgm:t>
    </dgm:pt>
    <dgm:pt modelId="{D1622AA0-C1A3-4EEF-980A-464B6F6AC5DE}" type="sibTrans" cxnId="{A350BDBA-D08B-4720-9B11-DFEA63101914}">
      <dgm:prSet/>
      <dgm:spPr/>
      <dgm:t>
        <a:bodyPr/>
        <a:lstStyle/>
        <a:p>
          <a:endParaRPr lang="es-MX" sz="1400"/>
        </a:p>
      </dgm:t>
    </dgm:pt>
    <dgm:pt modelId="{AEB62509-7251-464A-9B2C-07328C66B59C}">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Puebla</a:t>
          </a:r>
        </a:p>
      </dgm:t>
    </dgm:pt>
    <dgm:pt modelId="{E4D4FB6C-2DB6-439D-A78E-003D1D965057}" type="parTrans" cxnId="{98507F7C-2357-478F-9E3C-3EB9CA376C4B}">
      <dgm:prSet/>
      <dgm:spPr/>
      <dgm:t>
        <a:bodyPr/>
        <a:lstStyle/>
        <a:p>
          <a:endParaRPr lang="es-MX" sz="1400"/>
        </a:p>
      </dgm:t>
    </dgm:pt>
    <dgm:pt modelId="{D7F72F11-9A35-46B6-99EA-48BA1DA3757F}" type="sibTrans" cxnId="{98507F7C-2357-478F-9E3C-3EB9CA376C4B}">
      <dgm:prSet/>
      <dgm:spPr/>
      <dgm:t>
        <a:bodyPr/>
        <a:lstStyle/>
        <a:p>
          <a:endParaRPr lang="es-MX" sz="1400"/>
        </a:p>
      </dgm:t>
    </dgm:pt>
    <dgm:pt modelId="{6834F205-AF99-44B5-A64C-652AFBC06E7B}">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Colima</a:t>
          </a:r>
        </a:p>
      </dgm:t>
    </dgm:pt>
    <dgm:pt modelId="{D6ECFE7D-246D-40C3-9235-B50DDCDBD6EC}" type="parTrans" cxnId="{2895419E-801D-4D70-A281-EA14CDFD887F}">
      <dgm:prSet/>
      <dgm:spPr/>
      <dgm:t>
        <a:bodyPr/>
        <a:lstStyle/>
        <a:p>
          <a:endParaRPr lang="es-MX" sz="1400"/>
        </a:p>
      </dgm:t>
    </dgm:pt>
    <dgm:pt modelId="{7C3DE6E6-CAAD-40A0-8E81-744916E1E936}" type="sibTrans" cxnId="{2895419E-801D-4D70-A281-EA14CDFD887F}">
      <dgm:prSet/>
      <dgm:spPr/>
      <dgm:t>
        <a:bodyPr/>
        <a:lstStyle/>
        <a:p>
          <a:endParaRPr lang="es-MX" sz="1400"/>
        </a:p>
      </dgm:t>
    </dgm:pt>
    <dgm:pt modelId="{F8EAFB85-0715-4601-B4EF-9BE908F11287}">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Nayarit</a:t>
          </a:r>
        </a:p>
      </dgm:t>
    </dgm:pt>
    <dgm:pt modelId="{FE1F3B2C-CCA5-4CB9-944E-EB1C2C4B441D}" type="parTrans" cxnId="{4F82402D-C515-40BD-A15B-1509702A8119}">
      <dgm:prSet/>
      <dgm:spPr/>
      <dgm:t>
        <a:bodyPr/>
        <a:lstStyle/>
        <a:p>
          <a:endParaRPr lang="es-MX" sz="1400"/>
        </a:p>
      </dgm:t>
    </dgm:pt>
    <dgm:pt modelId="{F85CB559-1265-4475-8500-9C3ECDCF73C2}" type="sibTrans" cxnId="{4F82402D-C515-40BD-A15B-1509702A8119}">
      <dgm:prSet/>
      <dgm:spPr/>
      <dgm:t>
        <a:bodyPr/>
        <a:lstStyle/>
        <a:p>
          <a:endParaRPr lang="es-MX" sz="1400"/>
        </a:p>
      </dgm:t>
    </dgm:pt>
    <dgm:pt modelId="{0659CE90-1C19-4F54-A82D-A5540817C541}">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Morelos</a:t>
          </a:r>
        </a:p>
      </dgm:t>
    </dgm:pt>
    <dgm:pt modelId="{2A09B804-AA73-4B31-AD9D-5E865B8DBC93}" type="parTrans" cxnId="{3C299E20-6D20-4AF9-80EE-398FA9BD6C95}">
      <dgm:prSet/>
      <dgm:spPr/>
      <dgm:t>
        <a:bodyPr/>
        <a:lstStyle/>
        <a:p>
          <a:endParaRPr lang="es-MX" sz="1400"/>
        </a:p>
      </dgm:t>
    </dgm:pt>
    <dgm:pt modelId="{84608489-9D56-4C5B-B235-02B2C236272F}" type="sibTrans" cxnId="{3C299E20-6D20-4AF9-80EE-398FA9BD6C95}">
      <dgm:prSet/>
      <dgm:spPr/>
      <dgm:t>
        <a:bodyPr/>
        <a:lstStyle/>
        <a:p>
          <a:endParaRPr lang="es-MX" sz="1400"/>
        </a:p>
      </dgm:t>
    </dgm:pt>
    <dgm:pt modelId="{0E1720B6-1738-4ABA-B8B2-8854F8AE0E2C}">
      <dgm:prSet custT="1"/>
      <dgm:spPr>
        <a:solidFill>
          <a:schemeClr val="bg1">
            <a:lumMod val="85000"/>
            <a:alpha val="90000"/>
          </a:schemeClr>
        </a:solidFill>
      </dgm:spPr>
      <dgm:t>
        <a:bodyPr/>
        <a:lstStyle/>
        <a:p>
          <a:r>
            <a:rPr lang="es-MX" sz="1400" dirty="0">
              <a:latin typeface="Arial" panose="020B0604020202020204" pitchFamily="34" charset="0"/>
              <a:ea typeface="Times New Roman" panose="02020603050405020304" pitchFamily="18" charset="0"/>
              <a:cs typeface="Arial" panose="020B0604020202020204" pitchFamily="34" charset="0"/>
            </a:rPr>
            <a:t>Chiapas</a:t>
          </a:r>
          <a:endParaRPr lang="es-MX" sz="1400" dirty="0"/>
        </a:p>
      </dgm:t>
    </dgm:pt>
    <dgm:pt modelId="{8BFA9852-6A92-4F4F-BCB6-C5DBE7304DA0}" type="sibTrans" cxnId="{C11F7868-D3F1-4C8F-B0F6-16047390234A}">
      <dgm:prSet/>
      <dgm:spPr/>
      <dgm:t>
        <a:bodyPr/>
        <a:lstStyle/>
        <a:p>
          <a:endParaRPr lang="es-MX" sz="1400"/>
        </a:p>
      </dgm:t>
    </dgm:pt>
    <dgm:pt modelId="{B0BCD2C3-978E-4F94-BD25-4D85E4A6308E}" type="parTrans" cxnId="{C11F7868-D3F1-4C8F-B0F6-16047390234A}">
      <dgm:prSet/>
      <dgm:spPr/>
      <dgm:t>
        <a:bodyPr/>
        <a:lstStyle/>
        <a:p>
          <a:endParaRPr lang="es-MX" sz="1400"/>
        </a:p>
      </dgm:t>
    </dgm:pt>
    <dgm:pt modelId="{CF2DB127-4CD1-4443-BACE-A3F149601B3A}" type="pres">
      <dgm:prSet presAssocID="{3A075EAA-3046-4AAD-BACE-24D0328BAAB1}" presName="Name0" presStyleCnt="0">
        <dgm:presLayoutVars>
          <dgm:dir/>
          <dgm:animLvl val="lvl"/>
          <dgm:resizeHandles val="exact"/>
        </dgm:presLayoutVars>
      </dgm:prSet>
      <dgm:spPr/>
    </dgm:pt>
    <dgm:pt modelId="{49BB9FD8-EA1F-4D83-BFFA-32A923E3256E}" type="pres">
      <dgm:prSet presAssocID="{2C499E55-5380-4F5F-AF63-66FB11AEC8FD}" presName="composite" presStyleCnt="0"/>
      <dgm:spPr/>
    </dgm:pt>
    <dgm:pt modelId="{1749E125-8516-46F3-B14A-815C44C78B8A}" type="pres">
      <dgm:prSet presAssocID="{2C499E55-5380-4F5F-AF63-66FB11AEC8FD}" presName="parTx" presStyleLbl="alignNode1" presStyleIdx="0" presStyleCnt="2">
        <dgm:presLayoutVars>
          <dgm:chMax val="0"/>
          <dgm:chPref val="0"/>
          <dgm:bulletEnabled val="1"/>
        </dgm:presLayoutVars>
      </dgm:prSet>
      <dgm:spPr/>
    </dgm:pt>
    <dgm:pt modelId="{5E3DEA41-F1B0-4E6D-B122-B1002B11FC52}" type="pres">
      <dgm:prSet presAssocID="{2C499E55-5380-4F5F-AF63-66FB11AEC8FD}" presName="desTx" presStyleLbl="alignAccFollowNode1" presStyleIdx="0" presStyleCnt="2">
        <dgm:presLayoutVars>
          <dgm:bulletEnabled val="1"/>
        </dgm:presLayoutVars>
      </dgm:prSet>
      <dgm:spPr/>
    </dgm:pt>
    <dgm:pt modelId="{0303DFD4-353E-41C0-BD2F-17F9F6054F70}" type="pres">
      <dgm:prSet presAssocID="{ADE6FB2F-9A00-4DEC-96B3-8CEF199D1019}" presName="space" presStyleCnt="0"/>
      <dgm:spPr/>
    </dgm:pt>
    <dgm:pt modelId="{333E6228-233C-4CE0-AA2B-5CE0A7AD40B1}" type="pres">
      <dgm:prSet presAssocID="{6F675669-A09B-484D-AAC2-7F6937E1364E}" presName="composite" presStyleCnt="0"/>
      <dgm:spPr/>
    </dgm:pt>
    <dgm:pt modelId="{C5411DCE-6A92-4493-8B40-932A3EDDBF0A}" type="pres">
      <dgm:prSet presAssocID="{6F675669-A09B-484D-AAC2-7F6937E1364E}" presName="parTx" presStyleLbl="alignNode1" presStyleIdx="1" presStyleCnt="2">
        <dgm:presLayoutVars>
          <dgm:chMax val="0"/>
          <dgm:chPref val="0"/>
          <dgm:bulletEnabled val="1"/>
        </dgm:presLayoutVars>
      </dgm:prSet>
      <dgm:spPr/>
    </dgm:pt>
    <dgm:pt modelId="{79D1A210-B424-4AA5-A42C-D8F134D6C9B4}" type="pres">
      <dgm:prSet presAssocID="{6F675669-A09B-484D-AAC2-7F6937E1364E}" presName="desTx" presStyleLbl="alignAccFollowNode1" presStyleIdx="1" presStyleCnt="2">
        <dgm:presLayoutVars>
          <dgm:bulletEnabled val="1"/>
        </dgm:presLayoutVars>
      </dgm:prSet>
      <dgm:spPr/>
    </dgm:pt>
  </dgm:ptLst>
  <dgm:cxnLst>
    <dgm:cxn modelId="{4238AE05-646F-4A9A-A31D-D9896AB40010}" type="presOf" srcId="{86A5816A-B731-48BF-B8DC-9CD6C3C71E0C}" destId="{79D1A210-B424-4AA5-A42C-D8F134D6C9B4}" srcOrd="0" destOrd="0" presId="urn:microsoft.com/office/officeart/2005/8/layout/hList1"/>
    <dgm:cxn modelId="{CECADD08-8B74-41EF-9B91-9EBA1EC4AC05}" type="presOf" srcId="{EDAE2E63-B37B-4194-BE10-75B5408DE7B2}" destId="{5E3DEA41-F1B0-4E6D-B122-B1002B11FC52}" srcOrd="0" destOrd="4" presId="urn:microsoft.com/office/officeart/2005/8/layout/hList1"/>
    <dgm:cxn modelId="{9EA37F09-70E4-4801-B1E6-FFB7C8AAA1A0}" type="presOf" srcId="{0659CE90-1C19-4F54-A82D-A5540817C541}" destId="{79D1A210-B424-4AA5-A42C-D8F134D6C9B4}" srcOrd="0" destOrd="7" presId="urn:microsoft.com/office/officeart/2005/8/layout/hList1"/>
    <dgm:cxn modelId="{3C299E20-6D20-4AF9-80EE-398FA9BD6C95}" srcId="{6F675669-A09B-484D-AAC2-7F6937E1364E}" destId="{0659CE90-1C19-4F54-A82D-A5540817C541}" srcOrd="7" destOrd="0" parTransId="{2A09B804-AA73-4B31-AD9D-5E865B8DBC93}" sibTransId="{84608489-9D56-4C5B-B235-02B2C236272F}"/>
    <dgm:cxn modelId="{D2491F22-1CA8-4D91-8DA9-2BABBAAB9805}" type="presOf" srcId="{0E1720B6-1738-4ABA-B8B2-8854F8AE0E2C}" destId="{5E3DEA41-F1B0-4E6D-B122-B1002B11FC52}" srcOrd="0" destOrd="0" presId="urn:microsoft.com/office/officeart/2005/8/layout/hList1"/>
    <dgm:cxn modelId="{08B75F25-FCB3-4106-B997-61395E62D729}" srcId="{6F675669-A09B-484D-AAC2-7F6937E1364E}" destId="{96994397-8C9B-4226-9F4B-37216FCC6563}" srcOrd="1" destOrd="0" parTransId="{B0A6C934-97E2-4046-B116-4BA8E92822AB}" sibTransId="{8DD46B83-84A2-4F23-A82A-F5A09D34E59F}"/>
    <dgm:cxn modelId="{A10B7525-79F7-4173-8BA0-64037E4DBE8F}" type="presOf" srcId="{2037E96F-9C4D-4012-9AC1-021A4E6E5AD5}" destId="{5E3DEA41-F1B0-4E6D-B122-B1002B11FC52}" srcOrd="0" destOrd="2" presId="urn:microsoft.com/office/officeart/2005/8/layout/hList1"/>
    <dgm:cxn modelId="{4F82402D-C515-40BD-A15B-1509702A8119}" srcId="{6F675669-A09B-484D-AAC2-7F6937E1364E}" destId="{F8EAFB85-0715-4601-B4EF-9BE908F11287}" srcOrd="6" destOrd="0" parTransId="{FE1F3B2C-CCA5-4CB9-944E-EB1C2C4B441D}" sibTransId="{F85CB559-1265-4475-8500-9C3ECDCF73C2}"/>
    <dgm:cxn modelId="{893BC62D-9BBE-41D3-BBCD-588D83E942D9}" type="presOf" srcId="{6834F205-AF99-44B5-A64C-652AFBC06E7B}" destId="{79D1A210-B424-4AA5-A42C-D8F134D6C9B4}" srcOrd="0" destOrd="5" presId="urn:microsoft.com/office/officeart/2005/8/layout/hList1"/>
    <dgm:cxn modelId="{F696F536-197F-4845-A3CD-F4DEB0226611}" srcId="{2C499E55-5380-4F5F-AF63-66FB11AEC8FD}" destId="{0885C527-F2CA-471E-8C35-63C99BDE7296}" srcOrd="1" destOrd="0" parTransId="{3A2ABEC8-C0F5-4461-BE54-B2A1D88D476C}" sibTransId="{F45446D0-5798-4354-81A3-F418E660AD78}"/>
    <dgm:cxn modelId="{C6088B38-10FC-408F-8968-F56B4B3FC916}" type="presOf" srcId="{96994397-8C9B-4226-9F4B-37216FCC6563}" destId="{79D1A210-B424-4AA5-A42C-D8F134D6C9B4}" srcOrd="0" destOrd="1" presId="urn:microsoft.com/office/officeart/2005/8/layout/hList1"/>
    <dgm:cxn modelId="{72EA1A39-555D-4491-885D-8FA7FF3DF0CB}" type="presOf" srcId="{703A6DAB-853A-4F21-9B89-B9D19563D64F}" destId="{5E3DEA41-F1B0-4E6D-B122-B1002B11FC52}" srcOrd="0" destOrd="3" presId="urn:microsoft.com/office/officeart/2005/8/layout/hList1"/>
    <dgm:cxn modelId="{B623D639-9F28-4959-BB5E-1FA15DFB526F}" type="presOf" srcId="{896EDE91-1D2D-4A70-8C50-78EE270606EB}" destId="{79D1A210-B424-4AA5-A42C-D8F134D6C9B4}" srcOrd="0" destOrd="2" presId="urn:microsoft.com/office/officeart/2005/8/layout/hList1"/>
    <dgm:cxn modelId="{5732053C-90D7-4CE3-A54D-AEE496AF5040}" srcId="{2C499E55-5380-4F5F-AF63-66FB11AEC8FD}" destId="{703A6DAB-853A-4F21-9B89-B9D19563D64F}" srcOrd="3" destOrd="0" parTransId="{77568307-E924-41A3-8F09-B29E6E2E3882}" sibTransId="{81E4D607-9654-45A2-8A6D-40D81B65AAA2}"/>
    <dgm:cxn modelId="{2977115E-E3C2-4F6A-BF47-A20967AEDEF1}" srcId="{3A075EAA-3046-4AAD-BACE-24D0328BAAB1}" destId="{6F675669-A09B-484D-AAC2-7F6937E1364E}" srcOrd="1" destOrd="0" parTransId="{3D7E3736-B2FF-4408-AD6A-3343A89F2C13}" sibTransId="{81925E6D-12CD-44D9-AA58-7854C832C826}"/>
    <dgm:cxn modelId="{1CD1255F-0663-4ADE-BB0C-C16CB13C4E78}" srcId="{2C499E55-5380-4F5F-AF63-66FB11AEC8FD}" destId="{0BC92EC3-B35C-4EF9-86D2-AEBA99D159AB}" srcOrd="6" destOrd="0" parTransId="{B5C961DE-1B77-4990-9D14-0B82BBF359D3}" sibTransId="{6ED7B0BC-5A80-40A7-A370-81BC75BA8B68}"/>
    <dgm:cxn modelId="{483AA744-B549-4A0E-9BC4-DFBE3F28504C}" type="presOf" srcId="{3A075EAA-3046-4AAD-BACE-24D0328BAAB1}" destId="{CF2DB127-4CD1-4443-BACE-A3F149601B3A}" srcOrd="0" destOrd="0" presId="urn:microsoft.com/office/officeart/2005/8/layout/hList1"/>
    <dgm:cxn modelId="{C8465665-0E17-4A90-AB31-ACD19D34E969}" srcId="{2C499E55-5380-4F5F-AF63-66FB11AEC8FD}" destId="{162BE2D1-2A99-41D8-9B69-E12DFDC92EE5}" srcOrd="5" destOrd="0" parTransId="{25B049AF-47A7-4E95-91EE-A009748CC415}" sibTransId="{9F4BEFA9-231F-41FC-93BC-79CF62369190}"/>
    <dgm:cxn modelId="{70CC2548-BC18-46D4-B4FC-0C5E9D2CB5BE}" srcId="{3A075EAA-3046-4AAD-BACE-24D0328BAAB1}" destId="{2C499E55-5380-4F5F-AF63-66FB11AEC8FD}" srcOrd="0" destOrd="0" parTransId="{7D52982E-481C-4A23-96B6-382619F5CD87}" sibTransId="{ADE6FB2F-9A00-4DEC-96B3-8CEF199D1019}"/>
    <dgm:cxn modelId="{C11F7868-D3F1-4C8F-B0F6-16047390234A}" srcId="{2C499E55-5380-4F5F-AF63-66FB11AEC8FD}" destId="{0E1720B6-1738-4ABA-B8B2-8854F8AE0E2C}" srcOrd="0" destOrd="0" parTransId="{B0BCD2C3-978E-4F94-BD25-4D85E4A6308E}" sibTransId="{8BFA9852-6A92-4F4F-BCB6-C5DBE7304DA0}"/>
    <dgm:cxn modelId="{E9F69276-0559-4B9B-85B0-79C060BB19BB}" type="presOf" srcId="{F8EAFB85-0715-4601-B4EF-9BE908F11287}" destId="{79D1A210-B424-4AA5-A42C-D8F134D6C9B4}" srcOrd="0" destOrd="6" presId="urn:microsoft.com/office/officeart/2005/8/layout/hList1"/>
    <dgm:cxn modelId="{7C6DD056-9881-42A4-A452-569A6239F454}" type="presOf" srcId="{FBF5B651-630D-43A0-8A9F-964A4B55CEB5}" destId="{79D1A210-B424-4AA5-A42C-D8F134D6C9B4}" srcOrd="0" destOrd="3" presId="urn:microsoft.com/office/officeart/2005/8/layout/hList1"/>
    <dgm:cxn modelId="{1B94EC7B-3858-4601-934C-D867BA41C17E}" srcId="{6F675669-A09B-484D-AAC2-7F6937E1364E}" destId="{896EDE91-1D2D-4A70-8C50-78EE270606EB}" srcOrd="2" destOrd="0" parTransId="{F4F91A89-E835-4E72-8ADC-BB2D7B1AE1D2}" sibTransId="{B3A6FEBD-F262-471B-B3C3-DCD17DB1B65D}"/>
    <dgm:cxn modelId="{98507F7C-2357-478F-9E3C-3EB9CA376C4B}" srcId="{6F675669-A09B-484D-AAC2-7F6937E1364E}" destId="{AEB62509-7251-464A-9B2C-07328C66B59C}" srcOrd="4" destOrd="0" parTransId="{E4D4FB6C-2DB6-439D-A78E-003D1D965057}" sibTransId="{D7F72F11-9A35-46B6-99EA-48BA1DA3757F}"/>
    <dgm:cxn modelId="{DDC52697-6E80-4FC2-81A4-1A99BB58AE47}" srcId="{6F675669-A09B-484D-AAC2-7F6937E1364E}" destId="{86A5816A-B731-48BF-B8DC-9CD6C3C71E0C}" srcOrd="0" destOrd="0" parTransId="{BF8CE668-0D7B-49B2-9345-4C9D6E6D5B35}" sibTransId="{54C9A878-8C9B-439B-B99F-B411140FF869}"/>
    <dgm:cxn modelId="{2895419E-801D-4D70-A281-EA14CDFD887F}" srcId="{6F675669-A09B-484D-AAC2-7F6937E1364E}" destId="{6834F205-AF99-44B5-A64C-652AFBC06E7B}" srcOrd="5" destOrd="0" parTransId="{D6ECFE7D-246D-40C3-9235-B50DDCDBD6EC}" sibTransId="{7C3DE6E6-CAAD-40A0-8E81-744916E1E936}"/>
    <dgm:cxn modelId="{316B2FA4-F31A-4000-916E-0BCD6531A1B3}" type="presOf" srcId="{0885C527-F2CA-471E-8C35-63C99BDE7296}" destId="{5E3DEA41-F1B0-4E6D-B122-B1002B11FC52}" srcOrd="0" destOrd="1" presId="urn:microsoft.com/office/officeart/2005/8/layout/hList1"/>
    <dgm:cxn modelId="{CA788FB1-19DD-4ACB-81A6-E321685E38BA}" type="presOf" srcId="{0BC92EC3-B35C-4EF9-86D2-AEBA99D159AB}" destId="{5E3DEA41-F1B0-4E6D-B122-B1002B11FC52}" srcOrd="0" destOrd="6" presId="urn:microsoft.com/office/officeart/2005/8/layout/hList1"/>
    <dgm:cxn modelId="{A350BDBA-D08B-4720-9B11-DFEA63101914}" srcId="{6F675669-A09B-484D-AAC2-7F6937E1364E}" destId="{FBF5B651-630D-43A0-8A9F-964A4B55CEB5}" srcOrd="3" destOrd="0" parTransId="{3341CB45-0BEC-462B-A75D-7754FA50F57F}" sibTransId="{D1622AA0-C1A3-4EEF-980A-464B6F6AC5DE}"/>
    <dgm:cxn modelId="{156AD6C5-B44F-4756-8F1F-5F75E0AD23F4}" type="presOf" srcId="{2C499E55-5380-4F5F-AF63-66FB11AEC8FD}" destId="{1749E125-8516-46F3-B14A-815C44C78B8A}" srcOrd="0" destOrd="0" presId="urn:microsoft.com/office/officeart/2005/8/layout/hList1"/>
    <dgm:cxn modelId="{0B676EC6-B0C5-4A93-9888-3F3010ED6A65}" type="presOf" srcId="{AEB62509-7251-464A-9B2C-07328C66B59C}" destId="{79D1A210-B424-4AA5-A42C-D8F134D6C9B4}" srcOrd="0" destOrd="4" presId="urn:microsoft.com/office/officeart/2005/8/layout/hList1"/>
    <dgm:cxn modelId="{504A6ADE-9CC5-4701-A950-555D9347F46E}" srcId="{2C499E55-5380-4F5F-AF63-66FB11AEC8FD}" destId="{2037E96F-9C4D-4012-9AC1-021A4E6E5AD5}" srcOrd="2" destOrd="0" parTransId="{CC1015B7-1D8B-4611-89F7-B439B28B2061}" sibTransId="{CDDBA78E-C1DD-4E03-91EE-5E1C3BA6C2E1}"/>
    <dgm:cxn modelId="{895C14EC-F8D9-4FF8-9FF9-4EEC83B385B8}" type="presOf" srcId="{6F675669-A09B-484D-AAC2-7F6937E1364E}" destId="{C5411DCE-6A92-4493-8B40-932A3EDDBF0A}" srcOrd="0" destOrd="0" presId="urn:microsoft.com/office/officeart/2005/8/layout/hList1"/>
    <dgm:cxn modelId="{B6E07CF2-344C-42AE-9FC6-421ADCDFB092}" type="presOf" srcId="{162BE2D1-2A99-41D8-9B69-E12DFDC92EE5}" destId="{5E3DEA41-F1B0-4E6D-B122-B1002B11FC52}" srcOrd="0" destOrd="5" presId="urn:microsoft.com/office/officeart/2005/8/layout/hList1"/>
    <dgm:cxn modelId="{0651C0F3-B1F0-4A1D-8CC3-84B1A650637C}" srcId="{2C499E55-5380-4F5F-AF63-66FB11AEC8FD}" destId="{EDAE2E63-B37B-4194-BE10-75B5408DE7B2}" srcOrd="4" destOrd="0" parTransId="{6596CAE8-EC3A-4A5F-8AE1-3E8DFAA99D80}" sibTransId="{BAC8E976-4A78-4CEC-9FBD-2343724B3ED3}"/>
    <dgm:cxn modelId="{93D5DE6E-7F36-4559-8BBD-B2D2C4D2B34C}" type="presParOf" srcId="{CF2DB127-4CD1-4443-BACE-A3F149601B3A}" destId="{49BB9FD8-EA1F-4D83-BFFA-32A923E3256E}" srcOrd="0" destOrd="0" presId="urn:microsoft.com/office/officeart/2005/8/layout/hList1"/>
    <dgm:cxn modelId="{2BB81032-D63D-4B8C-A386-635AC0F26798}" type="presParOf" srcId="{49BB9FD8-EA1F-4D83-BFFA-32A923E3256E}" destId="{1749E125-8516-46F3-B14A-815C44C78B8A}" srcOrd="0" destOrd="0" presId="urn:microsoft.com/office/officeart/2005/8/layout/hList1"/>
    <dgm:cxn modelId="{9AB32FEF-D237-4251-A191-61E7E341FE9F}" type="presParOf" srcId="{49BB9FD8-EA1F-4D83-BFFA-32A923E3256E}" destId="{5E3DEA41-F1B0-4E6D-B122-B1002B11FC52}" srcOrd="1" destOrd="0" presId="urn:microsoft.com/office/officeart/2005/8/layout/hList1"/>
    <dgm:cxn modelId="{7C1501F5-2DC3-46A7-A0A8-E9B172EDDE41}" type="presParOf" srcId="{CF2DB127-4CD1-4443-BACE-A3F149601B3A}" destId="{0303DFD4-353E-41C0-BD2F-17F9F6054F70}" srcOrd="1" destOrd="0" presId="urn:microsoft.com/office/officeart/2005/8/layout/hList1"/>
    <dgm:cxn modelId="{014483AF-D62B-49EA-ADA1-1503E3B2DC89}" type="presParOf" srcId="{CF2DB127-4CD1-4443-BACE-A3F149601B3A}" destId="{333E6228-233C-4CE0-AA2B-5CE0A7AD40B1}" srcOrd="2" destOrd="0" presId="urn:microsoft.com/office/officeart/2005/8/layout/hList1"/>
    <dgm:cxn modelId="{2D1D0EBF-7C57-485B-8227-BA9FC7D37F23}" type="presParOf" srcId="{333E6228-233C-4CE0-AA2B-5CE0A7AD40B1}" destId="{C5411DCE-6A92-4493-8B40-932A3EDDBF0A}" srcOrd="0" destOrd="0" presId="urn:microsoft.com/office/officeart/2005/8/layout/hList1"/>
    <dgm:cxn modelId="{FA13FA0B-AA53-4D4E-995F-C233A69228C5}" type="presParOf" srcId="{333E6228-233C-4CE0-AA2B-5CE0A7AD40B1}" destId="{79D1A210-B424-4AA5-A42C-D8F134D6C9B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6FB390-EECB-4FD6-B54F-F62C4C729CFE}">
      <dsp:nvSpPr>
        <dsp:cNvPr id="0" name=""/>
        <dsp:cNvSpPr/>
      </dsp:nvSpPr>
      <dsp:spPr>
        <a:xfrm>
          <a:off x="2234" y="2097"/>
          <a:ext cx="12263011" cy="1178352"/>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endParaRPr lang="es-MX" sz="4000" kern="1200" dirty="0">
            <a:latin typeface="Arial" panose="020B0604020202020204" pitchFamily="34" charset="0"/>
            <a:cs typeface="Arial" panose="020B0604020202020204" pitchFamily="34" charset="0"/>
          </a:endParaRPr>
        </a:p>
      </dsp:txBody>
      <dsp:txXfrm>
        <a:off x="36747" y="36610"/>
        <a:ext cx="12193985" cy="1109326"/>
      </dsp:txXfrm>
    </dsp:sp>
    <dsp:sp modelId="{731AE676-4520-4C0E-AB69-9C80F4BDAFF1}">
      <dsp:nvSpPr>
        <dsp:cNvPr id="0" name=""/>
        <dsp:cNvSpPr/>
      </dsp:nvSpPr>
      <dsp:spPr>
        <a:xfrm>
          <a:off x="68764" y="1135989"/>
          <a:ext cx="5233379" cy="583590"/>
        </a:xfrm>
        <a:prstGeom prst="roundRect">
          <a:avLst>
            <a:gd name="adj" fmla="val 10000"/>
          </a:avLst>
        </a:prstGeom>
        <a:solidFill>
          <a:srgbClr val="469999"/>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Internacional</a:t>
          </a:r>
        </a:p>
      </dsp:txBody>
      <dsp:txXfrm>
        <a:off x="85857" y="1153082"/>
        <a:ext cx="5199193" cy="549404"/>
      </dsp:txXfrm>
    </dsp:sp>
    <dsp:sp modelId="{0C141B24-73C1-42FA-BDC1-662F2418B2E0}">
      <dsp:nvSpPr>
        <dsp:cNvPr id="0" name=""/>
        <dsp:cNvSpPr/>
      </dsp:nvSpPr>
      <dsp:spPr>
        <a:xfrm>
          <a:off x="14204" y="1801892"/>
          <a:ext cx="5261370" cy="963326"/>
        </a:xfrm>
        <a:prstGeom prst="roundRect">
          <a:avLst>
            <a:gd name="adj" fmla="val 10000"/>
          </a:avLst>
        </a:prstGeom>
        <a:solidFill>
          <a:srgbClr val="7EC6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Pacto Internacional de Derechos Económicos, Sociales y Culturales (PIDESC)</a:t>
          </a:r>
        </a:p>
      </dsp:txBody>
      <dsp:txXfrm>
        <a:off x="42419" y="1830107"/>
        <a:ext cx="5204940" cy="906896"/>
      </dsp:txXfrm>
    </dsp:sp>
    <dsp:sp modelId="{227F7315-B5F0-4647-8B21-BC86772B1A00}">
      <dsp:nvSpPr>
        <dsp:cNvPr id="0" name=""/>
        <dsp:cNvSpPr/>
      </dsp:nvSpPr>
      <dsp:spPr>
        <a:xfrm>
          <a:off x="5551269" y="1135989"/>
          <a:ext cx="6702006" cy="583590"/>
        </a:xfrm>
        <a:prstGeom prst="roundRect">
          <a:avLst>
            <a:gd name="adj" fmla="val 10000"/>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Nacional</a:t>
          </a:r>
        </a:p>
      </dsp:txBody>
      <dsp:txXfrm>
        <a:off x="5568362" y="1153082"/>
        <a:ext cx="6667820" cy="549404"/>
      </dsp:txXfrm>
    </dsp:sp>
    <dsp:sp modelId="{E1C7327E-7079-4410-BFA5-7E19C3911662}">
      <dsp:nvSpPr>
        <dsp:cNvPr id="0" name=""/>
        <dsp:cNvSpPr/>
      </dsp:nvSpPr>
      <dsp:spPr>
        <a:xfrm>
          <a:off x="5551269" y="1801892"/>
          <a:ext cx="3282079" cy="963326"/>
        </a:xfrm>
        <a:prstGeom prst="roundRect">
          <a:avLst>
            <a:gd name="adj" fmla="val 10000"/>
          </a:avLst>
        </a:prstGeom>
        <a:solidFill>
          <a:srgbClr val="E27EB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Constitución Política de los Estados Unidos Mexicanos (CPEUM)</a:t>
          </a:r>
        </a:p>
      </dsp:txBody>
      <dsp:txXfrm>
        <a:off x="5579484" y="1830107"/>
        <a:ext cx="3225649" cy="906896"/>
      </dsp:txXfrm>
    </dsp:sp>
    <dsp:sp modelId="{8A4A48EA-E2B7-4FDE-B545-81F5731BEB9E}">
      <dsp:nvSpPr>
        <dsp:cNvPr id="0" name=""/>
        <dsp:cNvSpPr/>
      </dsp:nvSpPr>
      <dsp:spPr>
        <a:xfrm>
          <a:off x="8971196" y="1790451"/>
          <a:ext cx="3282079" cy="963326"/>
        </a:xfrm>
        <a:prstGeom prst="roundRect">
          <a:avLst>
            <a:gd name="adj" fmla="val 10000"/>
          </a:avLst>
        </a:prstGeom>
        <a:solidFill>
          <a:srgbClr val="EFB7D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Ley General de Desarrollo Social</a:t>
          </a:r>
        </a:p>
      </dsp:txBody>
      <dsp:txXfrm>
        <a:off x="8999411" y="1818666"/>
        <a:ext cx="3225649" cy="906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851B75-7E5C-4021-8B5B-B584350FF85D}">
      <dsp:nvSpPr>
        <dsp:cNvPr id="0" name=""/>
        <dsp:cNvSpPr/>
      </dsp:nvSpPr>
      <dsp:spPr>
        <a:xfrm>
          <a:off x="1978924" y="977"/>
          <a:ext cx="3836354" cy="1735121"/>
        </a:xfrm>
        <a:prstGeom prst="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latin typeface="Arial" panose="020B0604020202020204" pitchFamily="34" charset="0"/>
              <a:cs typeface="Arial" panose="020B0604020202020204" pitchFamily="34" charset="0"/>
            </a:rPr>
            <a:t>Derecho Colectivo</a:t>
          </a:r>
        </a:p>
      </dsp:txBody>
      <dsp:txXfrm>
        <a:off x="1978924" y="977"/>
        <a:ext cx="3836354" cy="1735121"/>
      </dsp:txXfrm>
    </dsp:sp>
    <dsp:sp modelId="{FFDB8E14-4283-4ADA-879C-D64882DB1159}">
      <dsp:nvSpPr>
        <dsp:cNvPr id="0" name=""/>
        <dsp:cNvSpPr/>
      </dsp:nvSpPr>
      <dsp:spPr>
        <a:xfrm>
          <a:off x="89377" y="977"/>
          <a:ext cx="1717770" cy="1735121"/>
        </a:xfrm>
        <a:prstGeom prst="rect">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B03FA8-CB76-4256-A574-B10584846CDE}">
      <dsp:nvSpPr>
        <dsp:cNvPr id="0" name=""/>
        <dsp:cNvSpPr/>
      </dsp:nvSpPr>
      <dsp:spPr>
        <a:xfrm>
          <a:off x="89377" y="2022394"/>
          <a:ext cx="3836354" cy="1735121"/>
        </a:xfrm>
        <a:prstGeom prst="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latin typeface="Arial" panose="020B0604020202020204" pitchFamily="34" charset="0"/>
              <a:cs typeface="Arial" panose="020B0604020202020204" pitchFamily="34" charset="0"/>
            </a:rPr>
            <a:t>Distintas definiciones y elementos de análisis dependiendo del enfoque</a:t>
          </a:r>
        </a:p>
      </dsp:txBody>
      <dsp:txXfrm>
        <a:off x="89377" y="2022394"/>
        <a:ext cx="3836354" cy="1735121"/>
      </dsp:txXfrm>
    </dsp:sp>
    <dsp:sp modelId="{FAF9FC79-5C08-4FF7-9D8F-283C7739B44D}">
      <dsp:nvSpPr>
        <dsp:cNvPr id="0" name=""/>
        <dsp:cNvSpPr/>
      </dsp:nvSpPr>
      <dsp:spPr>
        <a:xfrm>
          <a:off x="4097508" y="2022394"/>
          <a:ext cx="1717770" cy="1735121"/>
        </a:xfrm>
        <a:prstGeom prst="rect">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84C25B-6CA4-4D49-A4FE-CF3B1CFD5B5D}">
      <dsp:nvSpPr>
        <dsp:cNvPr id="0" name=""/>
        <dsp:cNvSpPr/>
      </dsp:nvSpPr>
      <dsp:spPr>
        <a:xfrm>
          <a:off x="1978924" y="4043811"/>
          <a:ext cx="3836354" cy="1735121"/>
        </a:xfrm>
        <a:prstGeom prst="rect">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latin typeface="Arial" panose="020B0604020202020204" pitchFamily="34" charset="0"/>
              <a:cs typeface="Arial" panose="020B0604020202020204" pitchFamily="34" charset="0"/>
            </a:rPr>
            <a:t>Carácter transversal</a:t>
          </a:r>
        </a:p>
      </dsp:txBody>
      <dsp:txXfrm>
        <a:off x="1978924" y="4043811"/>
        <a:ext cx="3836354" cy="1735121"/>
      </dsp:txXfrm>
    </dsp:sp>
    <dsp:sp modelId="{1BE19177-3770-4059-AC00-DD249BFBD0D7}">
      <dsp:nvSpPr>
        <dsp:cNvPr id="0" name=""/>
        <dsp:cNvSpPr/>
      </dsp:nvSpPr>
      <dsp:spPr>
        <a:xfrm>
          <a:off x="89377" y="4043811"/>
          <a:ext cx="1717770" cy="1735121"/>
        </a:xfrm>
        <a:prstGeom prst="rect">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30480-6442-4622-98D9-3ACFA6F4CB6A}">
      <dsp:nvSpPr>
        <dsp:cNvPr id="0" name=""/>
        <dsp:cNvSpPr/>
      </dsp:nvSpPr>
      <dsp:spPr>
        <a:xfrm>
          <a:off x="1422718" y="512255"/>
          <a:ext cx="3698180" cy="1988754"/>
        </a:xfrm>
        <a:prstGeom prst="round2DiagRect">
          <a:avLst>
            <a:gd name="adj1" fmla="val 0"/>
            <a:gd name="adj2" fmla="val 16670"/>
          </a:avLst>
        </a:prstGeom>
        <a:noFill/>
        <a:ln w="381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F87A67-7C98-46D1-80E9-6FC07C9EEA7D}">
      <dsp:nvSpPr>
        <dsp:cNvPr id="0" name=""/>
        <dsp:cNvSpPr/>
      </dsp:nvSpPr>
      <dsp:spPr>
        <a:xfrm>
          <a:off x="3312368" y="723183"/>
          <a:ext cx="493" cy="1566897"/>
        </a:xfrm>
        <a:prstGeom prst="line">
          <a:avLst/>
        </a:prstGeom>
        <a:solidFill>
          <a:schemeClr val="accent1">
            <a:hueOff val="0"/>
            <a:satOff val="0"/>
            <a:lumOff val="0"/>
            <a:alphaOff val="0"/>
          </a:schemeClr>
        </a:solidFill>
        <a:ln w="12700" cap="flat" cmpd="sng" algn="ctr">
          <a:solidFill>
            <a:srgbClr val="C12D77"/>
          </a:solidFill>
          <a:prstDash val="solid"/>
          <a:miter lim="800000"/>
        </a:ln>
        <a:effectLst/>
      </dsp:spPr>
      <dsp:style>
        <a:lnRef idx="2">
          <a:scrgbClr r="0" g="0" b="0"/>
        </a:lnRef>
        <a:fillRef idx="1">
          <a:scrgbClr r="0" g="0" b="0"/>
        </a:fillRef>
        <a:effectRef idx="0">
          <a:scrgbClr r="0" g="0" b="0"/>
        </a:effectRef>
        <a:fontRef idx="minor"/>
      </dsp:style>
    </dsp:sp>
    <dsp:sp modelId="{34693BB5-1264-4C06-A6C7-0429F1994BF4}">
      <dsp:nvSpPr>
        <dsp:cNvPr id="0" name=""/>
        <dsp:cNvSpPr/>
      </dsp:nvSpPr>
      <dsp:spPr>
        <a:xfrm>
          <a:off x="1331466" y="616505"/>
          <a:ext cx="1908903" cy="180981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r" defTabSz="622300">
            <a:lnSpc>
              <a:spcPct val="100000"/>
            </a:lnSpc>
            <a:spcBef>
              <a:spcPct val="0"/>
            </a:spcBef>
            <a:spcAft>
              <a:spcPct val="35000"/>
            </a:spcAft>
            <a:buNone/>
          </a:pPr>
          <a:r>
            <a:rPr lang="es-MX" sz="1400" kern="1200" dirty="0"/>
            <a:t>León ($24.9)</a:t>
          </a:r>
        </a:p>
        <a:p>
          <a:pPr marL="0" lvl="0" indent="0" algn="r" defTabSz="622300">
            <a:lnSpc>
              <a:spcPct val="100000"/>
            </a:lnSpc>
            <a:spcBef>
              <a:spcPct val="0"/>
            </a:spcBef>
            <a:spcAft>
              <a:spcPct val="35000"/>
            </a:spcAft>
            <a:buNone/>
          </a:pPr>
          <a:r>
            <a:rPr lang="es-MX" sz="1400" kern="1200" dirty="0"/>
            <a:t>Pachuca ($24.7)</a:t>
          </a:r>
        </a:p>
        <a:p>
          <a:pPr marL="0" lvl="0" indent="0" algn="r" defTabSz="622300">
            <a:lnSpc>
              <a:spcPct val="100000"/>
            </a:lnSpc>
            <a:spcBef>
              <a:spcPct val="0"/>
            </a:spcBef>
            <a:spcAft>
              <a:spcPct val="35000"/>
            </a:spcAft>
            <a:buNone/>
          </a:pPr>
          <a:r>
            <a:rPr lang="es-MX" sz="1400" kern="1200" dirty="0"/>
            <a:t>Querétaro ($24.5)   </a:t>
          </a:r>
        </a:p>
        <a:p>
          <a:pPr marL="0" lvl="0" indent="0" algn="r" defTabSz="622300">
            <a:lnSpc>
              <a:spcPct val="100000"/>
            </a:lnSpc>
            <a:spcBef>
              <a:spcPct val="0"/>
            </a:spcBef>
            <a:spcAft>
              <a:spcPct val="35000"/>
            </a:spcAft>
            <a:buNone/>
          </a:pPr>
          <a:r>
            <a:rPr lang="es-MX" sz="1400" kern="1200" dirty="0"/>
            <a:t>Aguascalientes ($23.3)    </a:t>
          </a:r>
        </a:p>
        <a:p>
          <a:pPr marL="0" lvl="0" indent="0" algn="r" defTabSz="622300">
            <a:lnSpc>
              <a:spcPct val="100000"/>
            </a:lnSpc>
            <a:spcBef>
              <a:spcPct val="0"/>
            </a:spcBef>
            <a:spcAft>
              <a:spcPct val="35000"/>
            </a:spcAft>
            <a:buNone/>
          </a:pPr>
          <a:r>
            <a:rPr lang="es-MX" sz="1400" kern="1200" dirty="0"/>
            <a:t>Tijuana ($22.4) </a:t>
          </a:r>
        </a:p>
        <a:p>
          <a:pPr marL="0" lvl="0" indent="0" algn="r" defTabSz="622300">
            <a:lnSpc>
              <a:spcPct val="100000"/>
            </a:lnSpc>
            <a:spcBef>
              <a:spcPct val="0"/>
            </a:spcBef>
            <a:spcAft>
              <a:spcPct val="35000"/>
            </a:spcAft>
            <a:buNone/>
          </a:pPr>
          <a:r>
            <a:rPr lang="es-MX" sz="1400" kern="1200" dirty="0"/>
            <a:t>CDMX y Puebla ($21.4) </a:t>
          </a:r>
        </a:p>
        <a:p>
          <a:pPr marL="0" lvl="0" indent="0" algn="r" defTabSz="622300">
            <a:lnSpc>
              <a:spcPct val="100000"/>
            </a:lnSpc>
            <a:spcBef>
              <a:spcPct val="0"/>
            </a:spcBef>
            <a:spcAft>
              <a:spcPct val="35000"/>
            </a:spcAft>
            <a:buNone/>
          </a:pPr>
          <a:endParaRPr lang="es-MX" sz="1400" kern="1200" dirty="0"/>
        </a:p>
      </dsp:txBody>
      <dsp:txXfrm>
        <a:off x="1331466" y="616505"/>
        <a:ext cx="1908903" cy="1809817"/>
      </dsp:txXfrm>
    </dsp:sp>
    <dsp:sp modelId="{45747618-0B9A-491C-A9DA-0C0232FC95DB}">
      <dsp:nvSpPr>
        <dsp:cNvPr id="0" name=""/>
        <dsp:cNvSpPr/>
      </dsp:nvSpPr>
      <dsp:spPr>
        <a:xfrm>
          <a:off x="3354809" y="846240"/>
          <a:ext cx="1602544" cy="16874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150000"/>
            </a:lnSpc>
            <a:spcBef>
              <a:spcPct val="0"/>
            </a:spcBef>
            <a:spcAft>
              <a:spcPct val="35000"/>
            </a:spcAft>
            <a:buNone/>
          </a:pPr>
          <a:r>
            <a:rPr lang="es-MX" sz="1600" kern="1200" dirty="0"/>
            <a:t>Campeche ($4.8) Mérida ($3.9) Villahermosa ($1)</a:t>
          </a:r>
        </a:p>
      </dsp:txBody>
      <dsp:txXfrm>
        <a:off x="3354809" y="846240"/>
        <a:ext cx="1602544" cy="1687428"/>
      </dsp:txXfrm>
    </dsp:sp>
    <dsp:sp modelId="{59E8341C-08B5-4F16-82AD-44BF8F692537}">
      <dsp:nvSpPr>
        <dsp:cNvPr id="0" name=""/>
        <dsp:cNvSpPr/>
      </dsp:nvSpPr>
      <dsp:spPr>
        <a:xfrm rot="16200000">
          <a:off x="-237487" y="949051"/>
          <a:ext cx="2169550" cy="914677"/>
        </a:xfrm>
        <a:prstGeom prst="rightArrow">
          <a:avLst>
            <a:gd name="adj1" fmla="val 49830"/>
            <a:gd name="adj2" fmla="val 6066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r" defTabSz="622300">
            <a:lnSpc>
              <a:spcPct val="90000"/>
            </a:lnSpc>
            <a:spcBef>
              <a:spcPct val="0"/>
            </a:spcBef>
            <a:spcAft>
              <a:spcPct val="35000"/>
            </a:spcAft>
            <a:buNone/>
          </a:pPr>
          <a:r>
            <a:rPr lang="es-MX" sz="1400" kern="1200" dirty="0"/>
            <a:t>Por encima de 20 pesos</a:t>
          </a:r>
        </a:p>
      </dsp:txBody>
      <dsp:txXfrm>
        <a:off x="-99248" y="1316737"/>
        <a:ext cx="1893072" cy="455783"/>
      </dsp:txXfrm>
    </dsp:sp>
    <dsp:sp modelId="{7F0D5DFA-CA31-4BDA-9439-E203CF1B15BD}">
      <dsp:nvSpPr>
        <dsp:cNvPr id="0" name=""/>
        <dsp:cNvSpPr/>
      </dsp:nvSpPr>
      <dsp:spPr>
        <a:xfrm rot="5400000">
          <a:off x="4527352" y="1193601"/>
          <a:ext cx="2169550" cy="788883"/>
        </a:xfrm>
        <a:prstGeom prst="rightArrow">
          <a:avLst>
            <a:gd name="adj1" fmla="val 49830"/>
            <a:gd name="adj2" fmla="val 6066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r" defTabSz="622300">
            <a:lnSpc>
              <a:spcPct val="90000"/>
            </a:lnSpc>
            <a:spcBef>
              <a:spcPct val="0"/>
            </a:spcBef>
            <a:spcAft>
              <a:spcPct val="35000"/>
            </a:spcAft>
            <a:buNone/>
          </a:pPr>
          <a:r>
            <a:rPr lang="es-MX" sz="1400" kern="1200" dirty="0"/>
            <a:t>Por debajo de 5 pesos</a:t>
          </a:r>
        </a:p>
      </dsp:txBody>
      <dsp:txXfrm>
        <a:off x="4646580" y="1272265"/>
        <a:ext cx="1931095" cy="3931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7415BB-840B-49E9-8ABC-C5573A2498A7}">
      <dsp:nvSpPr>
        <dsp:cNvPr id="0" name=""/>
        <dsp:cNvSpPr/>
      </dsp:nvSpPr>
      <dsp:spPr>
        <a:xfrm>
          <a:off x="1344" y="319728"/>
          <a:ext cx="1694543" cy="1016726"/>
        </a:xfrm>
        <a:prstGeom prst="rect">
          <a:avLst/>
        </a:prstGeom>
        <a:solidFill>
          <a:srgbClr val="56B4B2"/>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0" kern="1200" dirty="0">
              <a:solidFill>
                <a:schemeClr val="bg1"/>
              </a:solidFill>
              <a:latin typeface="Arial" panose="020B0604020202020204" pitchFamily="34" charset="0"/>
              <a:cs typeface="Arial" panose="020B0604020202020204" pitchFamily="34" charset="0"/>
            </a:rPr>
            <a:t>Enfermedades pulmonares y respiratorias </a:t>
          </a:r>
          <a:endParaRPr lang="es-MX" sz="1600" b="0" kern="1200" dirty="0">
            <a:solidFill>
              <a:schemeClr val="bg1"/>
            </a:solidFill>
          </a:endParaRPr>
        </a:p>
      </dsp:txBody>
      <dsp:txXfrm>
        <a:off x="1344" y="319728"/>
        <a:ext cx="1694543" cy="1016726"/>
      </dsp:txXfrm>
    </dsp:sp>
    <dsp:sp modelId="{05FA0B7F-112F-483D-94A5-8C227F64EB9A}">
      <dsp:nvSpPr>
        <dsp:cNvPr id="0" name=""/>
        <dsp:cNvSpPr/>
      </dsp:nvSpPr>
      <dsp:spPr>
        <a:xfrm>
          <a:off x="1865342" y="319728"/>
          <a:ext cx="1694543" cy="1016726"/>
        </a:xfrm>
        <a:prstGeom prst="rect">
          <a:avLst/>
        </a:prstGeom>
        <a:solidFill>
          <a:srgbClr val="56B4B2"/>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0" kern="1200">
              <a:solidFill>
                <a:schemeClr val="bg1"/>
              </a:solidFill>
              <a:latin typeface="Arial" panose="020B0604020202020204" pitchFamily="34" charset="0"/>
              <a:cs typeface="Arial" panose="020B0604020202020204" pitchFamily="34" charset="0"/>
            </a:rPr>
            <a:t>Cáncer </a:t>
          </a:r>
          <a:endParaRPr lang="es-MX" sz="1600" b="0" kern="1200" dirty="0">
            <a:solidFill>
              <a:schemeClr val="bg1"/>
            </a:solidFill>
            <a:latin typeface="Arial" panose="020B0604020202020204" pitchFamily="34" charset="0"/>
            <a:cs typeface="Arial" panose="020B0604020202020204" pitchFamily="34" charset="0"/>
          </a:endParaRPr>
        </a:p>
      </dsp:txBody>
      <dsp:txXfrm>
        <a:off x="1865342" y="319728"/>
        <a:ext cx="1694543" cy="1016726"/>
      </dsp:txXfrm>
    </dsp:sp>
    <dsp:sp modelId="{301B9BD8-4C5C-47A7-8D1A-016DB48C8166}">
      <dsp:nvSpPr>
        <dsp:cNvPr id="0" name=""/>
        <dsp:cNvSpPr/>
      </dsp:nvSpPr>
      <dsp:spPr>
        <a:xfrm>
          <a:off x="3729341" y="319728"/>
          <a:ext cx="1694543" cy="1016726"/>
        </a:xfrm>
        <a:prstGeom prst="rect">
          <a:avLst/>
        </a:prstGeom>
        <a:solidFill>
          <a:srgbClr val="56B4B2"/>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0" kern="1200">
              <a:solidFill>
                <a:schemeClr val="bg1"/>
              </a:solidFill>
              <a:latin typeface="Arial" panose="020B0604020202020204" pitchFamily="34" charset="0"/>
              <a:cs typeface="Arial" panose="020B0604020202020204" pitchFamily="34" charset="0"/>
            </a:rPr>
            <a:t>Malformaciones congénitas </a:t>
          </a:r>
          <a:endParaRPr lang="es-MX" sz="1600" b="0" kern="1200" dirty="0">
            <a:solidFill>
              <a:schemeClr val="bg1"/>
            </a:solidFill>
            <a:latin typeface="Arial" panose="020B0604020202020204" pitchFamily="34" charset="0"/>
            <a:cs typeface="Arial" panose="020B0604020202020204" pitchFamily="34" charset="0"/>
          </a:endParaRPr>
        </a:p>
      </dsp:txBody>
      <dsp:txXfrm>
        <a:off x="3729341" y="319728"/>
        <a:ext cx="1694543" cy="1016726"/>
      </dsp:txXfrm>
    </dsp:sp>
    <dsp:sp modelId="{2D875AF4-BD9C-48EB-913E-B37568B24016}">
      <dsp:nvSpPr>
        <dsp:cNvPr id="0" name=""/>
        <dsp:cNvSpPr/>
      </dsp:nvSpPr>
      <dsp:spPr>
        <a:xfrm>
          <a:off x="5593339" y="319728"/>
          <a:ext cx="1694543" cy="1016726"/>
        </a:xfrm>
        <a:prstGeom prst="rect">
          <a:avLst/>
        </a:prstGeom>
        <a:solidFill>
          <a:srgbClr val="56B4B2"/>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0" kern="1200">
              <a:solidFill>
                <a:schemeClr val="bg1"/>
              </a:solidFill>
              <a:latin typeface="Arial" panose="020B0604020202020204" pitchFamily="34" charset="0"/>
              <a:cs typeface="Arial" panose="020B0604020202020204" pitchFamily="34" charset="0"/>
            </a:rPr>
            <a:t>Trastornos reproductivos </a:t>
          </a:r>
          <a:endParaRPr lang="es-MX" sz="1600" b="0" kern="1200" dirty="0">
            <a:solidFill>
              <a:schemeClr val="bg1"/>
            </a:solidFill>
            <a:latin typeface="Arial" panose="020B0604020202020204" pitchFamily="34" charset="0"/>
            <a:cs typeface="Arial" panose="020B0604020202020204" pitchFamily="34" charset="0"/>
          </a:endParaRPr>
        </a:p>
      </dsp:txBody>
      <dsp:txXfrm>
        <a:off x="5593339" y="319728"/>
        <a:ext cx="1694543" cy="1016726"/>
      </dsp:txXfrm>
    </dsp:sp>
    <dsp:sp modelId="{98993317-E3E3-41A1-B034-ACAB9F0BA71D}">
      <dsp:nvSpPr>
        <dsp:cNvPr id="0" name=""/>
        <dsp:cNvSpPr/>
      </dsp:nvSpPr>
      <dsp:spPr>
        <a:xfrm>
          <a:off x="7457337" y="319728"/>
          <a:ext cx="1694543" cy="1016726"/>
        </a:xfrm>
        <a:prstGeom prst="rect">
          <a:avLst/>
        </a:prstGeom>
        <a:solidFill>
          <a:srgbClr val="56B4B2"/>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0" kern="1200">
              <a:solidFill>
                <a:schemeClr val="bg1"/>
              </a:solidFill>
              <a:latin typeface="Arial" panose="020B0604020202020204" pitchFamily="34" charset="0"/>
              <a:cs typeface="Arial" panose="020B0604020202020204" pitchFamily="34" charset="0"/>
            </a:rPr>
            <a:t>Trastornos del sistema inmunitario </a:t>
          </a:r>
          <a:endParaRPr lang="es-MX" sz="1600" b="0" kern="1200" dirty="0">
            <a:solidFill>
              <a:schemeClr val="bg1"/>
            </a:solidFill>
            <a:latin typeface="Arial" panose="020B0604020202020204" pitchFamily="34" charset="0"/>
            <a:cs typeface="Arial" panose="020B0604020202020204" pitchFamily="34" charset="0"/>
          </a:endParaRPr>
        </a:p>
      </dsp:txBody>
      <dsp:txXfrm>
        <a:off x="7457337" y="319728"/>
        <a:ext cx="1694543" cy="1016726"/>
      </dsp:txXfrm>
    </dsp:sp>
    <dsp:sp modelId="{1012792A-D6AF-4982-A43F-E02D923A9806}">
      <dsp:nvSpPr>
        <dsp:cNvPr id="0" name=""/>
        <dsp:cNvSpPr/>
      </dsp:nvSpPr>
      <dsp:spPr>
        <a:xfrm>
          <a:off x="9321335" y="319728"/>
          <a:ext cx="1694543" cy="1016726"/>
        </a:xfrm>
        <a:prstGeom prst="rect">
          <a:avLst/>
        </a:prstGeom>
        <a:solidFill>
          <a:srgbClr val="56B4B2"/>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0" kern="1200">
              <a:solidFill>
                <a:schemeClr val="bg1"/>
              </a:solidFill>
              <a:latin typeface="Arial" panose="020B0604020202020204" pitchFamily="34" charset="0"/>
              <a:cs typeface="Arial" panose="020B0604020202020204" pitchFamily="34" charset="0"/>
            </a:rPr>
            <a:t>Enfermedades cardiovasculares</a:t>
          </a:r>
          <a:endParaRPr lang="es-MX" sz="1600" b="0" kern="1200" dirty="0">
            <a:solidFill>
              <a:schemeClr val="bg1"/>
            </a:solidFill>
            <a:latin typeface="Arial" panose="020B0604020202020204" pitchFamily="34" charset="0"/>
            <a:cs typeface="Arial" panose="020B0604020202020204" pitchFamily="34" charset="0"/>
          </a:endParaRPr>
        </a:p>
      </dsp:txBody>
      <dsp:txXfrm>
        <a:off x="9321335" y="319728"/>
        <a:ext cx="1694543" cy="10167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49E125-8516-46F3-B14A-815C44C78B8A}">
      <dsp:nvSpPr>
        <dsp:cNvPr id="0" name=""/>
        <dsp:cNvSpPr/>
      </dsp:nvSpPr>
      <dsp:spPr>
        <a:xfrm>
          <a:off x="22" y="15557"/>
          <a:ext cx="2119840" cy="345600"/>
        </a:xfrm>
        <a:prstGeom prst="rect">
          <a:avLst/>
        </a:prstGeom>
        <a:solidFill>
          <a:srgbClr val="4CAAA8"/>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ea typeface="Times New Roman" panose="02020603050405020304" pitchFamily="18" charset="0"/>
              <a:cs typeface="Arial" panose="020B0604020202020204" pitchFamily="34" charset="0"/>
            </a:rPr>
            <a:t>Mayor </a:t>
          </a:r>
          <a:r>
            <a:rPr lang="es-MX" sz="1400" b="1" kern="1200" dirty="0">
              <a:latin typeface="Arial" panose="020B0604020202020204" pitchFamily="34" charset="0"/>
              <a:ea typeface="Times New Roman" panose="02020603050405020304" pitchFamily="18" charset="0"/>
              <a:cs typeface="Arial" panose="020B0604020202020204" pitchFamily="34" charset="0"/>
            </a:rPr>
            <a:t>pérdida </a:t>
          </a:r>
          <a:endParaRPr lang="es-MX" sz="1400" kern="1200" dirty="0"/>
        </a:p>
      </dsp:txBody>
      <dsp:txXfrm>
        <a:off x="22" y="15557"/>
        <a:ext cx="2119840" cy="345600"/>
      </dsp:txXfrm>
    </dsp:sp>
    <dsp:sp modelId="{5E3DEA41-F1B0-4E6D-B122-B1002B11FC52}">
      <dsp:nvSpPr>
        <dsp:cNvPr id="0" name=""/>
        <dsp:cNvSpPr/>
      </dsp:nvSpPr>
      <dsp:spPr>
        <a:xfrm>
          <a:off x="22" y="361157"/>
          <a:ext cx="2119840" cy="1889932"/>
        </a:xfrm>
        <a:prstGeom prst="rect">
          <a:avLst/>
        </a:prstGeom>
        <a:solidFill>
          <a:schemeClr val="bg1">
            <a:lumMod val="85000"/>
            <a:alpha val="9000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Chiapas</a:t>
          </a:r>
          <a:endParaRPr lang="es-MX" sz="1400" kern="1200" dirty="0"/>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Yucatán</a:t>
          </a:r>
          <a:endParaRPr lang="es-MX" sz="1400" kern="1200" dirty="0"/>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Jalisco</a:t>
          </a:r>
          <a:endParaRPr lang="es-MX" sz="1400" kern="1200" dirty="0"/>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Sinaloa</a:t>
          </a:r>
          <a:endParaRPr lang="es-MX" sz="1400" kern="1200" dirty="0"/>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Aguascalientes</a:t>
          </a:r>
          <a:endParaRPr lang="es-MX" sz="1400" kern="1200" dirty="0"/>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Veracruz</a:t>
          </a:r>
          <a:endParaRPr lang="es-MX" sz="1400" kern="1200" dirty="0"/>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Querétaro</a:t>
          </a:r>
          <a:endParaRPr lang="es-MX" sz="1400" kern="1200" dirty="0"/>
        </a:p>
      </dsp:txBody>
      <dsp:txXfrm>
        <a:off x="22" y="361157"/>
        <a:ext cx="2119840" cy="1889932"/>
      </dsp:txXfrm>
    </dsp:sp>
    <dsp:sp modelId="{C5411DCE-6A92-4493-8B40-932A3EDDBF0A}">
      <dsp:nvSpPr>
        <dsp:cNvPr id="0" name=""/>
        <dsp:cNvSpPr/>
      </dsp:nvSpPr>
      <dsp:spPr>
        <a:xfrm>
          <a:off x="2416640" y="15557"/>
          <a:ext cx="2119840" cy="345600"/>
        </a:xfrm>
        <a:prstGeom prst="rect">
          <a:avLst/>
        </a:prstGeom>
        <a:solidFill>
          <a:srgbClr val="E27EB0"/>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ea typeface="Times New Roman" panose="02020603050405020304" pitchFamily="18" charset="0"/>
              <a:cs typeface="Arial" panose="020B0604020202020204" pitchFamily="34" charset="0"/>
            </a:rPr>
            <a:t>Mayor </a:t>
          </a:r>
          <a:r>
            <a:rPr lang="es-MX" sz="1400" b="1" kern="1200" dirty="0">
              <a:latin typeface="Arial" panose="020B0604020202020204" pitchFamily="34" charset="0"/>
              <a:ea typeface="Times New Roman" panose="02020603050405020304" pitchFamily="18" charset="0"/>
              <a:cs typeface="Arial" panose="020B0604020202020204" pitchFamily="34" charset="0"/>
            </a:rPr>
            <a:t>aumento</a:t>
          </a:r>
          <a:endParaRPr lang="es-MX" sz="1400" kern="1200" dirty="0">
            <a:latin typeface="Arial" panose="020B0604020202020204" pitchFamily="34" charset="0"/>
            <a:ea typeface="Times New Roman" panose="02020603050405020304" pitchFamily="18" charset="0"/>
            <a:cs typeface="Arial" panose="020B0604020202020204" pitchFamily="34" charset="0"/>
          </a:endParaRPr>
        </a:p>
      </dsp:txBody>
      <dsp:txXfrm>
        <a:off x="2416640" y="15557"/>
        <a:ext cx="2119840" cy="345600"/>
      </dsp:txXfrm>
    </dsp:sp>
    <dsp:sp modelId="{79D1A210-B424-4AA5-A42C-D8F134D6C9B4}">
      <dsp:nvSpPr>
        <dsp:cNvPr id="0" name=""/>
        <dsp:cNvSpPr/>
      </dsp:nvSpPr>
      <dsp:spPr>
        <a:xfrm>
          <a:off x="2416640" y="361157"/>
          <a:ext cx="2119840" cy="1889932"/>
        </a:xfrm>
        <a:prstGeom prst="rect">
          <a:avLst/>
        </a:prstGeom>
        <a:solidFill>
          <a:schemeClr val="bg1">
            <a:lumMod val="85000"/>
            <a:alpha val="9000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Hidalgo</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Tabasco</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Baja California</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Tlaxcala</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Puebla</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Colima</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Nayarit</a:t>
          </a:r>
        </a:p>
        <a:p>
          <a:pPr marL="114300" lvl="1" indent="-114300" algn="l" defTabSz="622300">
            <a:lnSpc>
              <a:spcPct val="90000"/>
            </a:lnSpc>
            <a:spcBef>
              <a:spcPct val="0"/>
            </a:spcBef>
            <a:spcAft>
              <a:spcPct val="15000"/>
            </a:spcAft>
            <a:buChar char="•"/>
          </a:pPr>
          <a:r>
            <a:rPr lang="es-MX" sz="1400" kern="1200" dirty="0">
              <a:latin typeface="Arial" panose="020B0604020202020204" pitchFamily="34" charset="0"/>
              <a:ea typeface="Times New Roman" panose="02020603050405020304" pitchFamily="18" charset="0"/>
              <a:cs typeface="Arial" panose="020B0604020202020204" pitchFamily="34" charset="0"/>
            </a:rPr>
            <a:t>Morelos</a:t>
          </a:r>
        </a:p>
      </dsp:txBody>
      <dsp:txXfrm>
        <a:off x="2416640" y="361157"/>
        <a:ext cx="2119840" cy="18899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0.83571</cdr:x>
      <cdr:y>0.13331</cdr:y>
    </cdr:from>
    <cdr:to>
      <cdr:x>0.97621</cdr:x>
      <cdr:y>0.90466</cdr:y>
    </cdr:to>
    <cdr:sp macro="" textlink="">
      <cdr:nvSpPr>
        <cdr:cNvPr id="2" name="Rectángulo 1"/>
        <cdr:cNvSpPr/>
      </cdr:nvSpPr>
      <cdr:spPr>
        <a:xfrm xmlns:a="http://schemas.openxmlformats.org/drawingml/2006/main">
          <a:off x="8424893" y="432133"/>
          <a:ext cx="1416397" cy="2500451"/>
        </a:xfrm>
        <a:prstGeom xmlns:a="http://schemas.openxmlformats.org/drawingml/2006/main" prst="rect">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MX"/>
        </a:p>
      </cdr:txBody>
    </cdr:sp>
  </cdr:relSizeAnchor>
</c:userShapes>
</file>

<file path=ppt/drawings/drawing2.xml><?xml version="1.0" encoding="utf-8"?>
<c:userShapes xmlns:c="http://schemas.openxmlformats.org/drawingml/2006/chart">
  <cdr:relSizeAnchor xmlns:cdr="http://schemas.openxmlformats.org/drawingml/2006/chartDrawing">
    <cdr:from>
      <cdr:x>0.46</cdr:x>
      <cdr:y>0.90173</cdr:y>
    </cdr:from>
    <cdr:to>
      <cdr:x>0.58446</cdr:x>
      <cdr:y>0.90173</cdr:y>
    </cdr:to>
    <cdr:cxnSp macro="">
      <cdr:nvCxnSpPr>
        <cdr:cNvPr id="3" name="Conector recto 2">
          <a:extLst xmlns:a="http://schemas.openxmlformats.org/drawingml/2006/main">
            <a:ext uri="{FF2B5EF4-FFF2-40B4-BE49-F238E27FC236}">
              <a16:creationId xmlns:a16="http://schemas.microsoft.com/office/drawing/2014/main" id="{05C03710-EB4B-4A7E-B0FB-ECB2BE4F2B83}"/>
            </a:ext>
          </a:extLst>
        </cdr:cNvPr>
        <cdr:cNvCxnSpPr/>
      </cdr:nvCxnSpPr>
      <cdr:spPr>
        <a:xfrm xmlns:a="http://schemas.openxmlformats.org/drawingml/2006/main">
          <a:off x="5588939" y="3087108"/>
          <a:ext cx="1512168" cy="0"/>
        </a:xfrm>
        <a:prstGeom xmlns:a="http://schemas.openxmlformats.org/drawingml/2006/main" prst="line">
          <a:avLst/>
        </a:prstGeom>
        <a:ln xmlns:a="http://schemas.openxmlformats.org/drawingml/2006/main" w="28575">
          <a:solidFill>
            <a:srgbClr val="C12D77"/>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0.92489</cdr:x>
      <cdr:y>0.56336</cdr:y>
    </cdr:from>
    <cdr:to>
      <cdr:x>0.99486</cdr:x>
      <cdr:y>0.75188</cdr:y>
    </cdr:to>
    <cdr:sp macro="" textlink="">
      <cdr:nvSpPr>
        <cdr:cNvPr id="2" name="Rectángulo 1"/>
        <cdr:cNvSpPr/>
      </cdr:nvSpPr>
      <cdr:spPr>
        <a:xfrm xmlns:a="http://schemas.openxmlformats.org/drawingml/2006/main">
          <a:off x="11423366" y="2372262"/>
          <a:ext cx="864096" cy="793835"/>
        </a:xfrm>
        <a:prstGeom xmlns:a="http://schemas.openxmlformats.org/drawingml/2006/main" prst="rect">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MX"/>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s-MX" dirty="0"/>
          </a:p>
        </p:txBody>
      </p:sp>
      <p:sp>
        <p:nvSpPr>
          <p:cNvPr id="3" name="Marcador de fecha 2"/>
          <p:cNvSpPr>
            <a:spLocks noGrp="1"/>
          </p:cNvSpPr>
          <p:nvPr>
            <p:ph type="dt" sz="quarter" idx="1"/>
          </p:nvPr>
        </p:nvSpPr>
        <p:spPr>
          <a:xfrm>
            <a:off x="3970938" y="1"/>
            <a:ext cx="3037840" cy="466434"/>
          </a:xfrm>
          <a:prstGeom prst="rect">
            <a:avLst/>
          </a:prstGeom>
        </p:spPr>
        <p:txBody>
          <a:bodyPr vert="horz" lIns="93164" tIns="46582" rIns="93164" bIns="46582" rtlCol="0"/>
          <a:lstStyle>
            <a:lvl1pPr algn="r">
              <a:defRPr sz="1200"/>
            </a:lvl1pPr>
          </a:lstStyle>
          <a:p>
            <a:fld id="{B62A9AC0-922F-485B-9EEC-3094E6390F8C}" type="datetimeFigureOut">
              <a:rPr lang="es-MX" smtClean="0"/>
              <a:t>11/02/2019</a:t>
            </a:fld>
            <a:endParaRPr lang="es-MX" dirty="0"/>
          </a:p>
        </p:txBody>
      </p:sp>
      <p:sp>
        <p:nvSpPr>
          <p:cNvPr id="4" name="Marcador de pie de página 3"/>
          <p:cNvSpPr>
            <a:spLocks noGrp="1"/>
          </p:cNvSpPr>
          <p:nvPr>
            <p:ph type="ftr" sz="quarter" idx="2"/>
          </p:nvPr>
        </p:nvSpPr>
        <p:spPr>
          <a:xfrm>
            <a:off x="0" y="8829970"/>
            <a:ext cx="3037840" cy="466433"/>
          </a:xfrm>
          <a:prstGeom prst="rect">
            <a:avLst/>
          </a:prstGeom>
        </p:spPr>
        <p:txBody>
          <a:bodyPr vert="horz" lIns="93164" tIns="46582" rIns="93164" bIns="46582" rtlCol="0" anchor="b"/>
          <a:lstStyle>
            <a:lvl1pPr algn="l">
              <a:defRPr sz="1200"/>
            </a:lvl1pPr>
          </a:lstStyle>
          <a:p>
            <a:endParaRPr lang="es-MX" dirty="0"/>
          </a:p>
        </p:txBody>
      </p:sp>
      <p:sp>
        <p:nvSpPr>
          <p:cNvPr id="5" name="Marcador de número de diapositiva 4"/>
          <p:cNvSpPr>
            <a:spLocks noGrp="1"/>
          </p:cNvSpPr>
          <p:nvPr>
            <p:ph type="sldNum" sz="quarter" idx="3"/>
          </p:nvPr>
        </p:nvSpPr>
        <p:spPr>
          <a:xfrm>
            <a:off x="3970938" y="8829970"/>
            <a:ext cx="3037840" cy="466433"/>
          </a:xfrm>
          <a:prstGeom prst="rect">
            <a:avLst/>
          </a:prstGeom>
        </p:spPr>
        <p:txBody>
          <a:bodyPr vert="horz" lIns="93164" tIns="46582" rIns="93164" bIns="46582" rtlCol="0" anchor="b"/>
          <a:lstStyle>
            <a:lvl1pPr algn="r">
              <a:defRPr sz="1200"/>
            </a:lvl1pPr>
          </a:lstStyle>
          <a:p>
            <a:fld id="{7C7A79FF-FFC6-4081-BA25-D5F77ECE2F61}" type="slidenum">
              <a:rPr lang="es-MX" smtClean="0"/>
              <a:t>‹Nº›</a:t>
            </a:fld>
            <a:endParaRPr lang="es-MX" dirty="0"/>
          </a:p>
        </p:txBody>
      </p:sp>
    </p:spTree>
    <p:extLst>
      <p:ext uri="{BB962C8B-B14F-4D97-AF65-F5344CB8AC3E}">
        <p14:creationId xmlns:p14="http://schemas.microsoft.com/office/powerpoint/2010/main" val="300509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p:cNvSpPr>
          <p:nvPr>
            <p:ph type="sldImg"/>
          </p:nvPr>
        </p:nvSpPr>
        <p:spPr bwMode="auto">
          <a:xfrm>
            <a:off x="1181100" y="696913"/>
            <a:ext cx="4648200" cy="348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34721" y="4415790"/>
            <a:ext cx="5140960" cy="4183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3164" tIns="46582" rIns="93164" bIns="46582" numCol="1" anchor="t" anchorCtr="0" compatLnSpc="1">
            <a:prstTxWarp prst="textNoShape">
              <a:avLst/>
            </a:prstTxWarp>
          </a:bodyPr>
          <a:lstStyle/>
          <a:p>
            <a:pPr lvl="0"/>
            <a:r>
              <a:rPr lang="es-MX" altLang="es-MX" noProof="0">
                <a:sym typeface="Helvetica Neue" charset="0"/>
              </a:rPr>
              <a:t>Click to edit Master text styles</a:t>
            </a:r>
          </a:p>
          <a:p>
            <a:pPr lvl="1"/>
            <a:r>
              <a:rPr lang="es-MX" altLang="es-MX" noProof="0">
                <a:sym typeface="Helvetica Neue" charset="0"/>
              </a:rPr>
              <a:t>Second level</a:t>
            </a:r>
          </a:p>
          <a:p>
            <a:pPr lvl="2"/>
            <a:r>
              <a:rPr lang="es-MX" altLang="es-MX" noProof="0">
                <a:sym typeface="Helvetica Neue" charset="0"/>
              </a:rPr>
              <a:t>Third level</a:t>
            </a:r>
          </a:p>
          <a:p>
            <a:pPr lvl="3"/>
            <a:r>
              <a:rPr lang="es-MX" altLang="es-MX" noProof="0">
                <a:sym typeface="Helvetica Neue" charset="0"/>
              </a:rPr>
              <a:t>Fourth level</a:t>
            </a:r>
          </a:p>
          <a:p>
            <a:pPr lvl="4"/>
            <a:r>
              <a:rPr lang="es-MX" altLang="es-MX" noProof="0">
                <a:sym typeface="Helvetica Neue" charset="0"/>
              </a:rPr>
              <a:t>Fifth level</a:t>
            </a:r>
          </a:p>
        </p:txBody>
      </p:sp>
    </p:spTree>
    <p:extLst>
      <p:ext uri="{BB962C8B-B14F-4D97-AF65-F5344CB8AC3E}">
        <p14:creationId xmlns:p14="http://schemas.microsoft.com/office/powerpoint/2010/main" val="630488522"/>
      </p:ext>
    </p:extLst>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imagen de diapositiva 1"/>
          <p:cNvSpPr>
            <a:spLocks noGrp="1" noRot="1" noChangeAspect="1" noTextEdit="1"/>
          </p:cNvSpPr>
          <p:nvPr>
            <p:ph type="sldImg"/>
          </p:nvPr>
        </p:nvSpPr>
        <p:spPr/>
      </p:sp>
      <p:sp>
        <p:nvSpPr>
          <p:cNvPr id="5123"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3484259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924953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43712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014364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569278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1029274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marL="0" marR="0" lvl="0" indent="0" algn="l" defTabSz="457200" rtl="0" eaLnBrk="0" fontAlgn="base" latinLnBrk="0" hangingPunct="0">
              <a:lnSpc>
                <a:spcPct val="117000"/>
              </a:lnSpc>
              <a:spcBef>
                <a:spcPct val="0"/>
              </a:spcBef>
              <a:spcAft>
                <a:spcPct val="0"/>
              </a:spcAft>
              <a:buClrTx/>
              <a:buSzTx/>
              <a:buFontTx/>
              <a:buNone/>
              <a:tabLst/>
              <a:defRPr/>
            </a:pPr>
            <a:r>
              <a:rPr lang="es-ES_tradnl" altLang="es-MX" sz="2400" dirty="0">
                <a:solidFill>
                  <a:schemeClr val="tx1"/>
                </a:solidFill>
                <a:latin typeface="Arial" panose="020B0604020202020204" pitchFamily="34" charset="0"/>
                <a:cs typeface="Arial" panose="020B0604020202020204" pitchFamily="34" charset="0"/>
              </a:rPr>
              <a:t> </a:t>
            </a: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115055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138839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Marcador de imagen de diapositiva 1"/>
          <p:cNvSpPr>
            <a:spLocks noGrp="1" noRot="1" noChangeAspect="1" noTextEdit="1"/>
          </p:cNvSpPr>
          <p:nvPr>
            <p:ph type="sldImg"/>
          </p:nvPr>
        </p:nvSpPr>
        <p:spPr/>
      </p:sp>
      <p:sp>
        <p:nvSpPr>
          <p:cNvPr id="31747"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10736169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314002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p:cNvSpPr>
            <a:spLocks noGrp="1" noRot="1" noChangeAspect="1" noTextEdit="1"/>
          </p:cNvSpPr>
          <p:nvPr>
            <p:ph type="sldImg"/>
          </p:nvPr>
        </p:nvSpPr>
        <p:spPr/>
      </p:sp>
      <p:sp>
        <p:nvSpPr>
          <p:cNvPr id="7171"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3288521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ES"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464299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p:cNvSpPr>
            <a:spLocks noGrp="1" noRot="1" noChangeAspect="1" noTextEdit="1"/>
          </p:cNvSpPr>
          <p:nvPr>
            <p:ph type="sldImg"/>
          </p:nvPr>
        </p:nvSpPr>
        <p:spPr/>
      </p:sp>
      <p:sp>
        <p:nvSpPr>
          <p:cNvPr id="7171"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r>
              <a:rPr lang="es-MX" altLang="es-MX" dirty="0"/>
              <a:t>En el caso de los amarillos, si no tienes disponibilidad con cierto nivel de calidad entonces no sirve y por tanto no es disponible</a:t>
            </a:r>
          </a:p>
        </p:txBody>
      </p:sp>
    </p:spTree>
    <p:extLst>
      <p:ext uri="{BB962C8B-B14F-4D97-AF65-F5344CB8AC3E}">
        <p14:creationId xmlns:p14="http://schemas.microsoft.com/office/powerpoint/2010/main" val="2277354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ES"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310425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ES"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769753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441037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1501183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5472553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49467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21698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306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07513" y="519113"/>
            <a:ext cx="2803525" cy="8266112"/>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93763" y="519113"/>
            <a:ext cx="8261350" cy="8266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8694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3668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25600" y="1597025"/>
            <a:ext cx="9753600" cy="3395663"/>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79567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9659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87413" y="2432050"/>
            <a:ext cx="11217275" cy="4056063"/>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87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93763" y="2597150"/>
            <a:ext cx="5532437"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578600" y="2597150"/>
            <a:ext cx="5532438"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98077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95350" y="519113"/>
            <a:ext cx="11217275" cy="1885950"/>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95350" y="3562350"/>
            <a:ext cx="5502275"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583363" y="3562350"/>
            <a:ext cx="5529262"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8" name="Marcador de pie de página 7"/>
          <p:cNvSpPr>
            <a:spLocks noGrp="1"/>
          </p:cNvSpPr>
          <p:nvPr>
            <p:ph type="ftr" sz="quarter" idx="11"/>
          </p:nvPr>
        </p:nvSpPr>
        <p:spPr/>
        <p:txBody>
          <a:bodyPr/>
          <a:lstStyle/>
          <a:p>
            <a:endParaRPr lang="es-MX" dirty="0"/>
          </a:p>
        </p:txBody>
      </p:sp>
      <p:sp>
        <p:nvSpPr>
          <p:cNvPr id="9" name="Marcador de número de diapositiva 8"/>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15252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550641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3" name="Marcador de pie de página 2"/>
          <p:cNvSpPr>
            <a:spLocks noGrp="1"/>
          </p:cNvSpPr>
          <p:nvPr>
            <p:ph type="ftr" sz="quarter" idx="1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53808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3531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Marcador de número de diapositiva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617843891"/>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b.mx/semarnat/acciones-y-programas/sistema-nacional-de-informacion-ambiental-y-de-recursos-naturale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15" y="0"/>
            <a:ext cx="13002769" cy="9753600"/>
          </a:xfrm>
          <a:prstGeom prst="rect">
            <a:avLst/>
          </a:prstGeom>
        </p:spPr>
      </p:pic>
      <p:sp>
        <p:nvSpPr>
          <p:cNvPr id="3075" name="Rectangle 2"/>
          <p:cNvSpPr>
            <a:spLocks noGrp="1" noChangeArrowheads="1"/>
          </p:cNvSpPr>
          <p:nvPr>
            <p:ph type="ctrTitle"/>
          </p:nvPr>
        </p:nvSpPr>
        <p:spPr>
          <a:xfrm>
            <a:off x="1270000" y="3580656"/>
            <a:ext cx="10464800" cy="2025367"/>
          </a:xfrm>
        </p:spPr>
        <p:txBody>
          <a:bodyPr>
            <a:normAutofit fontScale="90000"/>
          </a:bodyPr>
          <a:lstStyle/>
          <a:p>
            <a:pPr eaLnBrk="1"/>
            <a:r>
              <a:rPr lang="es-MX" altLang="es-MX" sz="5000" dirty="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Estudio Diagnóstico del Derecho al Medio Ambiente Sano</a:t>
            </a:r>
          </a:p>
        </p:txBody>
      </p:sp>
      <p:sp>
        <p:nvSpPr>
          <p:cNvPr id="3077" name="Rectangle 4"/>
          <p:cNvSpPr>
            <a:spLocks/>
          </p:cNvSpPr>
          <p:nvPr/>
        </p:nvSpPr>
        <p:spPr bwMode="auto">
          <a:xfrm>
            <a:off x="2366963" y="7993063"/>
            <a:ext cx="8624887"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CONEVAL</a:t>
            </a:r>
          </a:p>
        </p:txBody>
      </p:sp>
      <p:sp>
        <p:nvSpPr>
          <p:cNvPr id="3078"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dirty="0">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
        <p:nvSpPr>
          <p:cNvPr id="4" name="Subtítulo 3">
            <a:extLst>
              <a:ext uri="{FF2B5EF4-FFF2-40B4-BE49-F238E27FC236}">
                <a16:creationId xmlns:a16="http://schemas.microsoft.com/office/drawing/2014/main" id="{BFC15690-4676-4DA3-BB57-402DE2571974}"/>
              </a:ext>
            </a:extLst>
          </p:cNvPr>
          <p:cNvSpPr>
            <a:spLocks noGrp="1"/>
          </p:cNvSpPr>
          <p:nvPr>
            <p:ph type="subTitle" idx="1"/>
          </p:nvPr>
        </p:nvSpPr>
        <p:spPr/>
        <p:txBody>
          <a:bodyPr/>
          <a:lstStyle/>
          <a:p>
            <a:endParaRPr lang="es-MX"/>
          </a:p>
        </p:txBody>
      </p:sp>
    </p:spTree>
    <p:extLst>
      <p:ext uri="{BB962C8B-B14F-4D97-AF65-F5344CB8AC3E}">
        <p14:creationId xmlns:p14="http://schemas.microsoft.com/office/powerpoint/2010/main" val="44979210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082952" y="6550807"/>
            <a:ext cx="10777117" cy="2031325"/>
          </a:xfrm>
          <a:prstGeom prst="rect">
            <a:avLst/>
          </a:prstGeom>
        </p:spPr>
        <p:txBody>
          <a:bodyPr wrap="square">
            <a:spAutoFit/>
          </a:bodyPr>
          <a:lstStyle/>
          <a:p>
            <a:pPr marL="342900" indent="-342900" algn="just">
              <a:buFont typeface="Wingdings" panose="05000000000000000000" pitchFamily="2" charset="2"/>
              <a:buChar char="ü"/>
            </a:pPr>
            <a:r>
              <a:rPr lang="es-MX" sz="1800" dirty="0">
                <a:solidFill>
                  <a:srgbClr val="2F5597"/>
                </a:solidFill>
                <a:latin typeface="Arial" panose="020B0604020202020204" pitchFamily="34" charset="0"/>
                <a:ea typeface="Calibri" panose="020F0502020204030204" pitchFamily="34" charset="0"/>
              </a:rPr>
              <a:t>Las </a:t>
            </a:r>
            <a:r>
              <a:rPr lang="es-MX" sz="1800" b="1" dirty="0">
                <a:solidFill>
                  <a:srgbClr val="2F5597"/>
                </a:solidFill>
                <a:latin typeface="Arial" panose="020B0604020202020204" pitchFamily="34" charset="0"/>
                <a:ea typeface="Calibri" panose="020F0502020204030204" pitchFamily="34" charset="0"/>
              </a:rPr>
              <a:t>Regiones Hidrológicas del centro y norte del país presentan mayor presión hídrica</a:t>
            </a:r>
            <a:r>
              <a:rPr lang="es-MX" sz="1800" b="1" baseline="30000" dirty="0">
                <a:solidFill>
                  <a:srgbClr val="2F5597"/>
                </a:solidFill>
                <a:latin typeface="Arial" panose="020B0604020202020204" pitchFamily="34" charset="0"/>
                <a:ea typeface="Calibri" panose="020F0502020204030204" pitchFamily="34" charset="0"/>
              </a:rPr>
              <a:t>1</a:t>
            </a:r>
            <a:r>
              <a:rPr lang="es-MX" sz="1800" dirty="0">
                <a:solidFill>
                  <a:srgbClr val="2F5597"/>
                </a:solidFill>
                <a:latin typeface="Arial" panose="020B0604020202020204" pitchFamily="34" charset="0"/>
                <a:ea typeface="Calibri" panose="020F0502020204030204" pitchFamily="34" charset="0"/>
              </a:rPr>
              <a:t> debido a la </a:t>
            </a:r>
            <a:r>
              <a:rPr lang="es-MX" sz="1800" b="1" dirty="0">
                <a:solidFill>
                  <a:srgbClr val="2F5597"/>
                </a:solidFill>
                <a:latin typeface="Arial" panose="020B0604020202020204" pitchFamily="34" charset="0"/>
                <a:ea typeface="Calibri" panose="020F0502020204030204" pitchFamily="34" charset="0"/>
              </a:rPr>
              <a:t>concentración de población </a:t>
            </a:r>
            <a:r>
              <a:rPr lang="es-MX" sz="1800" dirty="0">
                <a:solidFill>
                  <a:srgbClr val="2F5597"/>
                </a:solidFill>
                <a:latin typeface="Arial" panose="020B0604020202020204" pitchFamily="34" charset="0"/>
                <a:ea typeface="Calibri" panose="020F0502020204030204" pitchFamily="34" charset="0"/>
              </a:rPr>
              <a:t>que existe en estas zonas y también a la demanda de agua para la </a:t>
            </a:r>
            <a:r>
              <a:rPr lang="es-MX" sz="1800" b="1" dirty="0">
                <a:solidFill>
                  <a:srgbClr val="2F5597"/>
                </a:solidFill>
                <a:latin typeface="Arial" panose="020B0604020202020204" pitchFamily="34" charset="0"/>
                <a:ea typeface="Calibri" panose="020F0502020204030204" pitchFamily="34" charset="0"/>
              </a:rPr>
              <a:t>actividad agrícola.</a:t>
            </a:r>
          </a:p>
          <a:p>
            <a:pPr algn="just"/>
            <a:endParaRPr lang="es-MX" sz="1800" dirty="0">
              <a:solidFill>
                <a:srgbClr val="2F5597"/>
              </a:solidFill>
              <a:latin typeface="Arial" panose="020B0604020202020204" pitchFamily="34" charset="0"/>
              <a:ea typeface="Calibri" panose="020F0502020204030204" pitchFamily="34" charset="0"/>
            </a:endParaRPr>
          </a:p>
          <a:p>
            <a:pPr marL="342900" indent="-342900" algn="just">
              <a:buFont typeface="Wingdings" panose="05000000000000000000" pitchFamily="2" charset="2"/>
              <a:buChar char="ü"/>
            </a:pPr>
            <a:r>
              <a:rPr lang="es-MX" sz="1800" dirty="0">
                <a:solidFill>
                  <a:schemeClr val="tx1"/>
                </a:solidFill>
                <a:latin typeface="Arial" panose="020B0604020202020204" pitchFamily="34" charset="0"/>
                <a:ea typeface="Calibri" panose="020F0502020204030204" pitchFamily="34" charset="0"/>
              </a:rPr>
              <a:t>Existe un número importante de </a:t>
            </a:r>
            <a:r>
              <a:rPr lang="es-MX" sz="1800" b="1" dirty="0">
                <a:solidFill>
                  <a:schemeClr val="tx1"/>
                </a:solidFill>
                <a:latin typeface="Arial" panose="020B0604020202020204" pitchFamily="34" charset="0"/>
                <a:ea typeface="Calibri" panose="020F0502020204030204" pitchFamily="34" charset="0"/>
              </a:rPr>
              <a:t>acuíferos sobreexplotados </a:t>
            </a:r>
            <a:r>
              <a:rPr lang="es-MX" sz="1800" dirty="0">
                <a:solidFill>
                  <a:schemeClr val="tx1"/>
                </a:solidFill>
                <a:latin typeface="Arial" panose="020B0604020202020204" pitchFamily="34" charset="0"/>
                <a:ea typeface="Calibri" panose="020F0502020204030204" pitchFamily="34" charset="0"/>
              </a:rPr>
              <a:t>(volumen de extracción mayor al nivel de recarga). A nivel nacional, en 2016 se registraron </a:t>
            </a:r>
            <a:r>
              <a:rPr lang="es-MX" sz="1800" b="1" dirty="0">
                <a:solidFill>
                  <a:schemeClr val="tx1"/>
                </a:solidFill>
                <a:latin typeface="Arial" panose="020B0604020202020204" pitchFamily="34" charset="0"/>
                <a:ea typeface="Calibri" panose="020F0502020204030204" pitchFamily="34" charset="0"/>
              </a:rPr>
              <a:t>653 acuíferos en total</a:t>
            </a:r>
            <a:r>
              <a:rPr lang="es-MX" sz="1800" dirty="0">
                <a:solidFill>
                  <a:schemeClr val="tx1"/>
                </a:solidFill>
                <a:latin typeface="Arial" panose="020B0604020202020204" pitchFamily="34" charset="0"/>
                <a:ea typeface="Calibri" panose="020F0502020204030204" pitchFamily="34" charset="0"/>
              </a:rPr>
              <a:t>, de los cuales </a:t>
            </a:r>
            <a:r>
              <a:rPr lang="es-MX" sz="1800" b="1" dirty="0">
                <a:solidFill>
                  <a:schemeClr val="tx1"/>
                </a:solidFill>
                <a:latin typeface="Arial" panose="020B0604020202020204" pitchFamily="34" charset="0"/>
                <a:ea typeface="Calibri" panose="020F0502020204030204" pitchFamily="34" charset="0"/>
              </a:rPr>
              <a:t>105 se encontraban en un estado de sobreexplotación</a:t>
            </a:r>
            <a:r>
              <a:rPr lang="es-MX" sz="1800" dirty="0"/>
              <a:t> (Semarnat, s.f.)</a:t>
            </a:r>
            <a:r>
              <a:rPr lang="es-MX" sz="1800" dirty="0">
                <a:solidFill>
                  <a:schemeClr val="tx1"/>
                </a:solidFill>
                <a:latin typeface="Arial" panose="020B0604020202020204" pitchFamily="34" charset="0"/>
                <a:ea typeface="Calibri" panose="020F0502020204030204" pitchFamily="34" charset="0"/>
              </a:rPr>
              <a:t>.</a:t>
            </a:r>
          </a:p>
        </p:txBody>
      </p:sp>
      <p:sp>
        <p:nvSpPr>
          <p:cNvPr id="14" name="Rectángulo 13">
            <a:extLst>
              <a:ext uri="{FF2B5EF4-FFF2-40B4-BE49-F238E27FC236}">
                <a16:creationId xmlns:a16="http://schemas.microsoft.com/office/drawing/2014/main" id="{3DCB1521-C56B-4ECC-AFE6-BD468340FDAB}"/>
              </a:ext>
            </a:extLst>
          </p:cNvPr>
          <p:cNvSpPr/>
          <p:nvPr/>
        </p:nvSpPr>
        <p:spPr>
          <a:xfrm>
            <a:off x="1112031" y="1948279"/>
            <a:ext cx="10748039" cy="1200329"/>
          </a:xfrm>
          <a:prstGeom prst="rect">
            <a:avLst/>
          </a:prstGeom>
        </p:spPr>
        <p:txBody>
          <a:bodyPr wrap="square">
            <a:spAutoFit/>
          </a:bodyPr>
          <a:lstStyle/>
          <a:p>
            <a:pPr algn="just"/>
            <a:r>
              <a:rPr lang="es-MX" sz="1800" dirty="0">
                <a:latin typeface="Arial" panose="020B0604020202020204" pitchFamily="34" charset="0"/>
                <a:cs typeface="Arial" panose="020B0604020202020204" pitchFamily="34" charset="0"/>
              </a:rPr>
              <a:t>El </a:t>
            </a:r>
            <a:r>
              <a:rPr lang="es-MX" sz="1800" b="1" dirty="0">
                <a:solidFill>
                  <a:srgbClr val="0054A6"/>
                </a:solidFill>
                <a:latin typeface="Arial" panose="020B0604020202020204" pitchFamily="34" charset="0"/>
                <a:cs typeface="Arial" panose="020B0604020202020204" pitchFamily="34" charset="0"/>
              </a:rPr>
              <a:t>crecimiento de la demanda de agua</a:t>
            </a:r>
            <a:r>
              <a:rPr lang="es-MX" sz="1800" dirty="0">
                <a:latin typeface="Arial" panose="020B0604020202020204" pitchFamily="34" charset="0"/>
                <a:cs typeface="Arial" panose="020B0604020202020204" pitchFamily="34" charset="0"/>
              </a:rPr>
              <a:t>, a consecuencia del aumento de la población, ha llevado a una </a:t>
            </a:r>
            <a:r>
              <a:rPr lang="es-MX" sz="1800" b="1" dirty="0">
                <a:solidFill>
                  <a:srgbClr val="2F5597"/>
                </a:solidFill>
                <a:latin typeface="Arial" panose="020B0604020202020204" pitchFamily="34" charset="0"/>
                <a:cs typeface="Arial" panose="020B0604020202020204" pitchFamily="34" charset="0"/>
              </a:rPr>
              <a:t>reducción sistemática en la disponibilidad de agua per cápita por año en algunas Regiones Hidrológicas</a:t>
            </a:r>
            <a:r>
              <a:rPr lang="es-MX" sz="1800" dirty="0">
                <a:solidFill>
                  <a:srgbClr val="2F5597"/>
                </a:solidFill>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(5 de 13 regiones), poniéndolas en una situación de </a:t>
            </a:r>
            <a:r>
              <a:rPr lang="es-MX" sz="1800" b="1" dirty="0">
                <a:solidFill>
                  <a:srgbClr val="2F5597"/>
                </a:solidFill>
                <a:latin typeface="Arial" panose="020B0604020202020204" pitchFamily="34" charset="0"/>
                <a:cs typeface="Arial" panose="020B0604020202020204" pitchFamily="34" charset="0"/>
              </a:rPr>
              <a:t>estrés hídrico, escasez crónica o escasez absoluta de agua</a:t>
            </a:r>
            <a:r>
              <a:rPr lang="es-MX" sz="1800" b="1" dirty="0">
                <a:latin typeface="Arial" panose="020B0604020202020204" pitchFamily="34" charset="0"/>
                <a:cs typeface="Arial" panose="020B0604020202020204" pitchFamily="34" charset="0"/>
              </a:rPr>
              <a:t>:</a:t>
            </a:r>
          </a:p>
        </p:txBody>
      </p:sp>
      <p:graphicFrame>
        <p:nvGraphicFramePr>
          <p:cNvPr id="15" name="Tabla 14">
            <a:extLst>
              <a:ext uri="{FF2B5EF4-FFF2-40B4-BE49-F238E27FC236}">
                <a16:creationId xmlns:a16="http://schemas.microsoft.com/office/drawing/2014/main" id="{032FD90C-6706-4A9B-8502-4D668BCD76F5}"/>
              </a:ext>
            </a:extLst>
          </p:cNvPr>
          <p:cNvGraphicFramePr>
            <a:graphicFrameLocks noGrp="1"/>
          </p:cNvGraphicFramePr>
          <p:nvPr>
            <p:extLst>
              <p:ext uri="{D42A27DB-BD31-4B8C-83A1-F6EECF244321}">
                <p14:modId xmlns:p14="http://schemas.microsoft.com/office/powerpoint/2010/main" val="1833547887"/>
              </p:ext>
            </p:extLst>
          </p:nvPr>
        </p:nvGraphicFramePr>
        <p:xfrm>
          <a:off x="1245816" y="3487717"/>
          <a:ext cx="10513168" cy="2398989"/>
        </p:xfrm>
        <a:graphic>
          <a:graphicData uri="http://schemas.openxmlformats.org/drawingml/2006/table">
            <a:tbl>
              <a:tblPr firstRow="1" firstCol="1" bandRow="1">
                <a:tableStyleId>{5C22544A-7EE6-4342-B048-85BDC9FD1C3A}</a:tableStyleId>
              </a:tblPr>
              <a:tblGrid>
                <a:gridCol w="3990400">
                  <a:extLst>
                    <a:ext uri="{9D8B030D-6E8A-4147-A177-3AD203B41FA5}">
                      <a16:colId xmlns:a16="http://schemas.microsoft.com/office/drawing/2014/main" val="20000"/>
                    </a:ext>
                  </a:extLst>
                </a:gridCol>
                <a:gridCol w="3529968">
                  <a:extLst>
                    <a:ext uri="{9D8B030D-6E8A-4147-A177-3AD203B41FA5}">
                      <a16:colId xmlns:a16="http://schemas.microsoft.com/office/drawing/2014/main" val="20001"/>
                    </a:ext>
                  </a:extLst>
                </a:gridCol>
                <a:gridCol w="2992800">
                  <a:extLst>
                    <a:ext uri="{9D8B030D-6E8A-4147-A177-3AD203B41FA5}">
                      <a16:colId xmlns:a16="http://schemas.microsoft.com/office/drawing/2014/main" val="20002"/>
                    </a:ext>
                  </a:extLst>
                </a:gridCol>
              </a:tblGrid>
              <a:tr h="232678">
                <a:tc>
                  <a:txBody>
                    <a:bodyPr/>
                    <a:lstStyle/>
                    <a:p>
                      <a:pPr>
                        <a:lnSpc>
                          <a:spcPct val="107000"/>
                        </a:lnSpc>
                        <a:spcAft>
                          <a:spcPts val="0"/>
                        </a:spcAft>
                      </a:pPr>
                      <a:r>
                        <a:rPr lang="es-MX" sz="1500" dirty="0">
                          <a:effectLst/>
                          <a:latin typeface="Arial" panose="020B0604020202020204" pitchFamily="34" charset="0"/>
                          <a:cs typeface="Arial" panose="020B0604020202020204" pitchFamily="34" charset="0"/>
                        </a:rPr>
                        <a:t>Región Hidrológica – Administrativa (RHA)</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Disponibilidad natural base media per cápita (m3/habitante/año)</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B w="12700" cap="flat" cmpd="sng" algn="ctr">
                      <a:solidFill>
                        <a:srgbClr val="469999"/>
                      </a:solidFill>
                      <a:prstDash val="solid"/>
                      <a:round/>
                      <a:headEnd type="none" w="med" len="med"/>
                      <a:tailEnd type="none" w="med" len="med"/>
                    </a:lnB>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Clasificación según </a:t>
                      </a:r>
                      <a:r>
                        <a:rPr lang="es-MX" sz="1500" dirty="0" err="1">
                          <a:effectLst/>
                          <a:latin typeface="Arial" panose="020B0604020202020204" pitchFamily="34" charset="0"/>
                          <a:cs typeface="Arial" panose="020B0604020202020204" pitchFamily="34" charset="0"/>
                        </a:rPr>
                        <a:t>Falkenmark</a:t>
                      </a:r>
                      <a:r>
                        <a:rPr lang="es-MX" sz="1500" dirty="0">
                          <a:effectLst/>
                          <a:latin typeface="Arial" panose="020B0604020202020204" pitchFamily="34" charset="0"/>
                          <a:cs typeface="Arial" panose="020B0604020202020204" pitchFamily="34" charset="0"/>
                        </a:rPr>
                        <a:t> y </a:t>
                      </a:r>
                      <a:r>
                        <a:rPr lang="es-MX" sz="1500" dirty="0" err="1">
                          <a:effectLst/>
                          <a:latin typeface="Arial" panose="020B0604020202020204" pitchFamily="34" charset="0"/>
                          <a:cs typeface="Arial" panose="020B0604020202020204" pitchFamily="34" charset="0"/>
                        </a:rPr>
                        <a:t>Widstrand</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469999"/>
                      </a:solidFill>
                      <a:prstDash val="solid"/>
                      <a:round/>
                      <a:headEnd type="none" w="med" len="med"/>
                      <a:tailEnd type="none" w="med" len="med"/>
                    </a:lnR>
                    <a:lnB w="12700" cap="flat" cmpd="sng" algn="ctr">
                      <a:solidFill>
                        <a:srgbClr val="469999"/>
                      </a:solidFill>
                      <a:prstDash val="solid"/>
                      <a:round/>
                      <a:headEnd type="none" w="med" len="med"/>
                      <a:tailEnd type="none" w="med" len="med"/>
                    </a:lnB>
                    <a:solidFill>
                      <a:srgbClr val="469999"/>
                    </a:solidFill>
                  </a:tcPr>
                </a:tc>
                <a:extLst>
                  <a:ext uri="{0D108BD9-81ED-4DB2-BD59-A6C34878D82A}">
                    <a16:rowId xmlns:a16="http://schemas.microsoft.com/office/drawing/2014/main" val="10000"/>
                  </a:ext>
                </a:extLst>
              </a:tr>
              <a:tr h="401816">
                <a:tc>
                  <a:txBody>
                    <a:bodyPr/>
                    <a:lstStyle/>
                    <a:p>
                      <a:pPr>
                        <a:lnSpc>
                          <a:spcPct val="107000"/>
                        </a:lnSpc>
                        <a:spcAft>
                          <a:spcPts val="0"/>
                        </a:spcAft>
                      </a:pPr>
                      <a:r>
                        <a:rPr lang="es-MX" sz="1500" dirty="0">
                          <a:effectLst/>
                          <a:latin typeface="Arial" panose="020B0604020202020204" pitchFamily="34" charset="0"/>
                          <a:cs typeface="Arial" panose="020B0604020202020204" pitchFamily="34" charset="0"/>
                        </a:rPr>
                        <a:t>I. Península de Baja California</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469999"/>
                      </a:solidFill>
                      <a:prstDash val="solid"/>
                      <a:round/>
                      <a:headEnd type="none" w="med" len="med"/>
                      <a:tailEnd type="none" w="med" len="med"/>
                    </a:lnR>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1,078</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tc>
                  <a:txBody>
                    <a:bodyPr/>
                    <a:lstStyle/>
                    <a:p>
                      <a:pPr algn="ctr">
                        <a:lnSpc>
                          <a:spcPct val="107000"/>
                        </a:lnSpc>
                        <a:spcAft>
                          <a:spcPts val="0"/>
                        </a:spcAft>
                      </a:pPr>
                      <a:r>
                        <a:rPr lang="es-MX" sz="1500" b="1" dirty="0">
                          <a:effectLst/>
                          <a:latin typeface="Arial" panose="020B0604020202020204" pitchFamily="34" charset="0"/>
                          <a:cs typeface="Arial" panose="020B0604020202020204" pitchFamily="34" charset="0"/>
                        </a:rPr>
                        <a:t>Con estrés hídrico</a:t>
                      </a:r>
                      <a:r>
                        <a:rPr lang="es-MX" sz="1500" b="1" baseline="30000" dirty="0">
                          <a:effectLst/>
                          <a:latin typeface="Arial" panose="020B0604020202020204" pitchFamily="34" charset="0"/>
                          <a:cs typeface="Arial" panose="020B0604020202020204" pitchFamily="34" charset="0"/>
                        </a:rPr>
                        <a:t>1</a:t>
                      </a:r>
                      <a:endParaRPr lang="es-MX" sz="1500" b="1" baseline="30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extLst>
                  <a:ext uri="{0D108BD9-81ED-4DB2-BD59-A6C34878D82A}">
                    <a16:rowId xmlns:a16="http://schemas.microsoft.com/office/drawing/2014/main" val="10001"/>
                  </a:ext>
                </a:extLst>
              </a:tr>
              <a:tr h="320301">
                <a:tc>
                  <a:txBody>
                    <a:bodyPr/>
                    <a:lstStyle/>
                    <a:p>
                      <a:pPr>
                        <a:lnSpc>
                          <a:spcPct val="107000"/>
                        </a:lnSpc>
                        <a:spcAft>
                          <a:spcPts val="0"/>
                        </a:spcAft>
                      </a:pPr>
                      <a:r>
                        <a:rPr lang="es-MX" sz="1500" dirty="0">
                          <a:effectLst/>
                          <a:latin typeface="Arial" panose="020B0604020202020204" pitchFamily="34" charset="0"/>
                          <a:cs typeface="Arial" panose="020B0604020202020204" pitchFamily="34" charset="0"/>
                        </a:rPr>
                        <a:t>VI. Río Bravo</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469999"/>
                      </a:solidFill>
                      <a:prstDash val="solid"/>
                      <a:round/>
                      <a:headEnd type="none" w="med" len="med"/>
                      <a:tailEnd type="none" w="med" len="med"/>
                    </a:lnR>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997</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tc>
                  <a:txBody>
                    <a:bodyPr/>
                    <a:lstStyle/>
                    <a:p>
                      <a:pPr algn="ctr">
                        <a:lnSpc>
                          <a:spcPct val="107000"/>
                        </a:lnSpc>
                        <a:spcAft>
                          <a:spcPts val="0"/>
                        </a:spcAft>
                      </a:pPr>
                      <a:r>
                        <a:rPr lang="es-MX" sz="1500" b="0" dirty="0">
                          <a:effectLst/>
                          <a:latin typeface="Arial" panose="020B0604020202020204" pitchFamily="34" charset="0"/>
                          <a:cs typeface="Arial" panose="020B0604020202020204" pitchFamily="34" charset="0"/>
                        </a:rPr>
                        <a:t>Escasez crónica de agua</a:t>
                      </a:r>
                      <a:endParaRPr lang="es-MX" sz="15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extLst>
                  <a:ext uri="{0D108BD9-81ED-4DB2-BD59-A6C34878D82A}">
                    <a16:rowId xmlns:a16="http://schemas.microsoft.com/office/drawing/2014/main" val="10002"/>
                  </a:ext>
                </a:extLst>
              </a:tr>
              <a:tr h="401816">
                <a:tc>
                  <a:txBody>
                    <a:bodyPr/>
                    <a:lstStyle/>
                    <a:p>
                      <a:pPr>
                        <a:lnSpc>
                          <a:spcPct val="107000"/>
                        </a:lnSpc>
                        <a:spcAft>
                          <a:spcPts val="0"/>
                        </a:spcAft>
                      </a:pPr>
                      <a:r>
                        <a:rPr lang="es-MX" sz="1500" dirty="0">
                          <a:effectLst/>
                          <a:latin typeface="Arial" panose="020B0604020202020204" pitchFamily="34" charset="0"/>
                          <a:cs typeface="Arial" panose="020B0604020202020204" pitchFamily="34" charset="0"/>
                        </a:rPr>
                        <a:t>VII. Cuencas Centrales del Norte</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469999"/>
                      </a:solidFill>
                      <a:prstDash val="solid"/>
                      <a:round/>
                      <a:headEnd type="none" w="med" len="med"/>
                      <a:tailEnd type="none" w="med" len="med"/>
                    </a:lnR>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1,720</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En el límite de estrés hídrico</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extLst>
                  <a:ext uri="{0D108BD9-81ED-4DB2-BD59-A6C34878D82A}">
                    <a16:rowId xmlns:a16="http://schemas.microsoft.com/office/drawing/2014/main" val="10003"/>
                  </a:ext>
                </a:extLst>
              </a:tr>
              <a:tr h="401816">
                <a:tc>
                  <a:txBody>
                    <a:bodyPr/>
                    <a:lstStyle/>
                    <a:p>
                      <a:pPr>
                        <a:lnSpc>
                          <a:spcPct val="107000"/>
                        </a:lnSpc>
                        <a:spcAft>
                          <a:spcPts val="0"/>
                        </a:spcAft>
                      </a:pPr>
                      <a:r>
                        <a:rPr lang="es-MX" sz="1500" dirty="0">
                          <a:effectLst/>
                          <a:latin typeface="Arial" panose="020B0604020202020204" pitchFamily="34" charset="0"/>
                          <a:cs typeface="Arial" panose="020B0604020202020204" pitchFamily="34" charset="0"/>
                        </a:rPr>
                        <a:t>VIII. Lerma-Santiago-Pacífico</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469999"/>
                      </a:solidFill>
                      <a:prstDash val="solid"/>
                      <a:round/>
                      <a:headEnd type="none" w="med" len="med"/>
                      <a:tailEnd type="none" w="med" len="med"/>
                    </a:lnR>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1,427</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tc>
                  <a:txBody>
                    <a:bodyPr/>
                    <a:lstStyle/>
                    <a:p>
                      <a:pPr algn="ctr">
                        <a:lnSpc>
                          <a:spcPct val="107000"/>
                        </a:lnSpc>
                        <a:spcAft>
                          <a:spcPts val="0"/>
                        </a:spcAft>
                      </a:pPr>
                      <a:r>
                        <a:rPr lang="es-MX" sz="1500" b="1" dirty="0">
                          <a:effectLst/>
                          <a:latin typeface="Arial" panose="020B0604020202020204" pitchFamily="34" charset="0"/>
                          <a:cs typeface="Arial" panose="020B0604020202020204" pitchFamily="34" charset="0"/>
                        </a:rPr>
                        <a:t>Con estrés hídrico</a:t>
                      </a:r>
                      <a:endParaRPr lang="es-MX" sz="15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extLst>
                  <a:ext uri="{0D108BD9-81ED-4DB2-BD59-A6C34878D82A}">
                    <a16:rowId xmlns:a16="http://schemas.microsoft.com/office/drawing/2014/main" val="10004"/>
                  </a:ext>
                </a:extLst>
              </a:tr>
              <a:tr h="401816">
                <a:tc>
                  <a:txBody>
                    <a:bodyPr/>
                    <a:lstStyle/>
                    <a:p>
                      <a:pPr>
                        <a:lnSpc>
                          <a:spcPct val="107000"/>
                        </a:lnSpc>
                        <a:spcAft>
                          <a:spcPts val="0"/>
                        </a:spcAft>
                      </a:pPr>
                      <a:r>
                        <a:rPr lang="es-MX" sz="1500" dirty="0">
                          <a:effectLst/>
                          <a:latin typeface="Arial" panose="020B0604020202020204" pitchFamily="34" charset="0"/>
                          <a:cs typeface="Arial" panose="020B0604020202020204" pitchFamily="34" charset="0"/>
                        </a:rPr>
                        <a:t>XIII. Aguas del Valle de México</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469999"/>
                      </a:solidFill>
                      <a:prstDash val="solid"/>
                      <a:round/>
                      <a:headEnd type="none" w="med" len="med"/>
                      <a:tailEnd type="none" w="med" len="med"/>
                    </a:lnR>
                    <a:solidFill>
                      <a:srgbClr val="469999"/>
                    </a:solidFill>
                  </a:tcPr>
                </a:tc>
                <a:tc>
                  <a:txBody>
                    <a:bodyPr/>
                    <a:lstStyle/>
                    <a:p>
                      <a:pPr algn="ctr">
                        <a:lnSpc>
                          <a:spcPct val="107000"/>
                        </a:lnSpc>
                        <a:spcAft>
                          <a:spcPts val="0"/>
                        </a:spcAft>
                      </a:pPr>
                      <a:r>
                        <a:rPr lang="es-MX" sz="1500" dirty="0">
                          <a:effectLst/>
                          <a:latin typeface="Arial" panose="020B0604020202020204" pitchFamily="34" charset="0"/>
                          <a:cs typeface="Arial" panose="020B0604020202020204" pitchFamily="34" charset="0"/>
                        </a:rPr>
                        <a:t>147</a:t>
                      </a:r>
                      <a:endParaRPr lang="es-MX"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tc>
                  <a:txBody>
                    <a:bodyPr/>
                    <a:lstStyle/>
                    <a:p>
                      <a:pPr algn="ctr">
                        <a:lnSpc>
                          <a:spcPct val="107000"/>
                        </a:lnSpc>
                        <a:spcAft>
                          <a:spcPts val="0"/>
                        </a:spcAft>
                      </a:pPr>
                      <a:r>
                        <a:rPr lang="es-MX" sz="1500" b="1" dirty="0">
                          <a:effectLst/>
                          <a:latin typeface="Arial" panose="020B0604020202020204" pitchFamily="34" charset="0"/>
                          <a:cs typeface="Arial" panose="020B0604020202020204" pitchFamily="34" charset="0"/>
                        </a:rPr>
                        <a:t>Con escasez absoluta de agua</a:t>
                      </a:r>
                      <a:endParaRPr lang="es-MX" sz="15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69999"/>
                      </a:solidFill>
                      <a:prstDash val="solid"/>
                      <a:round/>
                      <a:headEnd type="none" w="med" len="med"/>
                      <a:tailEnd type="none" w="med" len="med"/>
                    </a:lnL>
                    <a:lnR w="12700" cap="flat" cmpd="sng" algn="ctr">
                      <a:solidFill>
                        <a:srgbClr val="469999"/>
                      </a:solidFill>
                      <a:prstDash val="solid"/>
                      <a:round/>
                      <a:headEnd type="none" w="med" len="med"/>
                      <a:tailEnd type="none" w="med" len="med"/>
                    </a:lnR>
                    <a:lnT w="12700" cap="flat" cmpd="sng" algn="ctr">
                      <a:solidFill>
                        <a:srgbClr val="469999"/>
                      </a:solidFill>
                      <a:prstDash val="solid"/>
                      <a:round/>
                      <a:headEnd type="none" w="med" len="med"/>
                      <a:tailEnd type="none" w="med" len="med"/>
                    </a:lnT>
                    <a:lnB w="12700" cap="flat" cmpd="sng" algn="ctr">
                      <a:solidFill>
                        <a:srgbClr val="469999"/>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16" name="Rectángulo 15">
            <a:extLst>
              <a:ext uri="{FF2B5EF4-FFF2-40B4-BE49-F238E27FC236}">
                <a16:creationId xmlns:a16="http://schemas.microsoft.com/office/drawing/2014/main" id="{F3064156-32BC-4D5A-9BB2-C9D8D8732D48}"/>
              </a:ext>
            </a:extLst>
          </p:cNvPr>
          <p:cNvSpPr/>
          <p:nvPr/>
        </p:nvSpPr>
        <p:spPr>
          <a:xfrm>
            <a:off x="1245816" y="5950647"/>
            <a:ext cx="5040560"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a:t>
            </a:r>
            <a:r>
              <a:rPr lang="es-MX" sz="1200" dirty="0">
                <a:cs typeface="Arial" panose="020B0604020202020204" pitchFamily="34" charset="0"/>
              </a:rPr>
              <a:t> </a:t>
            </a:r>
            <a:r>
              <a:rPr lang="es-MX" sz="1200" dirty="0">
                <a:latin typeface="Arial" panose="020B0604020202020204" pitchFamily="34" charset="0"/>
                <a:cs typeface="Arial" panose="020B0604020202020204" pitchFamily="34" charset="0"/>
              </a:rPr>
              <a:t>CONAGUA, 2016</a:t>
            </a:r>
          </a:p>
        </p:txBody>
      </p:sp>
      <p:sp>
        <p:nvSpPr>
          <p:cNvPr id="18" name="Rectángulo 17">
            <a:extLst>
              <a:ext uri="{FF2B5EF4-FFF2-40B4-BE49-F238E27FC236}">
                <a16:creationId xmlns:a16="http://schemas.microsoft.com/office/drawing/2014/main" id="{592DD8D6-D438-4922-BB42-F74A71F13CA5}"/>
              </a:ext>
            </a:extLst>
          </p:cNvPr>
          <p:cNvSpPr/>
          <p:nvPr/>
        </p:nvSpPr>
        <p:spPr>
          <a:xfrm>
            <a:off x="1082953" y="5431203"/>
            <a:ext cx="10777116" cy="51944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MX"/>
          </a:p>
        </p:txBody>
      </p:sp>
      <p:sp>
        <p:nvSpPr>
          <p:cNvPr id="3" name="Rectángulo 2"/>
          <p:cNvSpPr/>
          <p:nvPr/>
        </p:nvSpPr>
        <p:spPr>
          <a:xfrm>
            <a:off x="25730" y="9053264"/>
            <a:ext cx="12885382" cy="461665"/>
          </a:xfrm>
          <a:prstGeom prst="rect">
            <a:avLst/>
          </a:prstGeom>
        </p:spPr>
        <p:txBody>
          <a:bodyPr wrap="square">
            <a:spAutoFit/>
          </a:bodyPr>
          <a:lstStyle/>
          <a:p>
            <a:r>
              <a:rPr lang="es-MX" sz="1200" dirty="0">
                <a:solidFill>
                  <a:schemeClr val="bg1"/>
                </a:solidFill>
                <a:latin typeface="Arial" panose="020B0604020202020204" pitchFamily="34" charset="0"/>
                <a:cs typeface="Arial" panose="020B0604020202020204" pitchFamily="34" charset="0"/>
              </a:rPr>
              <a:t>1. Una situación de estrés hídrico es aquella que se presenta cuando la disponibilidad natural de agua está entre 1,000 y 1,700 m3 per cápita al año; esto último representa que las personas no cuentan con la cantidad de agua suficiente para sus actividades productivas y domésticas.</a:t>
            </a:r>
          </a:p>
        </p:txBody>
      </p:sp>
      <p:sp>
        <p:nvSpPr>
          <p:cNvPr id="9" name="Rectangle 6"/>
          <p:cNvSpPr>
            <a:spLocks/>
          </p:cNvSpPr>
          <p:nvPr/>
        </p:nvSpPr>
        <p:spPr bwMode="auto">
          <a:xfrm>
            <a:off x="263610" y="807389"/>
            <a:ext cx="262571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Agua y Saneamiento</a:t>
            </a:r>
            <a:endParaRPr lang="es-MX" altLang="es-MX" sz="2000" b="1" dirty="0">
              <a:solidFill>
                <a:srgbClr val="53585F"/>
              </a:solidFill>
              <a:latin typeface="Arial" charset="0"/>
              <a:ea typeface="Arial" charset="0"/>
              <a:cs typeface="Arial" charset="0"/>
              <a:sym typeface="Arial" charset="0"/>
            </a:endParaRPr>
          </a:p>
        </p:txBody>
      </p:sp>
    </p:spTree>
    <p:extLst>
      <p:ext uri="{BB962C8B-B14F-4D97-AF65-F5344CB8AC3E}">
        <p14:creationId xmlns:p14="http://schemas.microsoft.com/office/powerpoint/2010/main" val="414487486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a:off x="233420" y="1687116"/>
            <a:ext cx="12119734" cy="353943"/>
          </a:xfrm>
          <a:prstGeom prst="rect">
            <a:avLst/>
          </a:prstGeom>
        </p:spPr>
        <p:txBody>
          <a:bodyPr wrap="square">
            <a:spAutoFit/>
          </a:bodyPr>
          <a:lstStyle/>
          <a:p>
            <a:pPr marL="285750" indent="-285750" algn="just">
              <a:buFont typeface="Arial" panose="020B0604020202020204" pitchFamily="34" charset="0"/>
              <a:buChar char="•"/>
            </a:pPr>
            <a:r>
              <a:rPr lang="es-MX" sz="1700" b="1" dirty="0">
                <a:solidFill>
                  <a:schemeClr val="accent5"/>
                </a:solidFill>
                <a:latin typeface="Arial" panose="020B0604020202020204" pitchFamily="34" charset="0"/>
                <a:cs typeface="Arial" panose="020B0604020202020204" pitchFamily="34" charset="0"/>
              </a:rPr>
              <a:t>Bajos niveles de tratamiento de aguas residuales a nivel nacional.</a:t>
            </a:r>
          </a:p>
        </p:txBody>
      </p:sp>
      <p:graphicFrame>
        <p:nvGraphicFramePr>
          <p:cNvPr id="17" name="Gráfico 16"/>
          <p:cNvGraphicFramePr>
            <a:graphicFrameLocks/>
          </p:cNvGraphicFramePr>
          <p:nvPr>
            <p:extLst>
              <p:ext uri="{D42A27DB-BD31-4B8C-83A1-F6EECF244321}">
                <p14:modId xmlns:p14="http://schemas.microsoft.com/office/powerpoint/2010/main" val="3162969358"/>
              </p:ext>
            </p:extLst>
          </p:nvPr>
        </p:nvGraphicFramePr>
        <p:xfrm>
          <a:off x="263610" y="2144497"/>
          <a:ext cx="12350994" cy="4210917"/>
        </p:xfrm>
        <a:graphic>
          <a:graphicData uri="http://schemas.openxmlformats.org/drawingml/2006/chart">
            <c:chart xmlns:c="http://schemas.openxmlformats.org/drawingml/2006/chart" xmlns:r="http://schemas.openxmlformats.org/officeDocument/2006/relationships" r:id="rId3"/>
          </a:graphicData>
        </a:graphic>
      </p:graphicFrame>
      <p:sp>
        <p:nvSpPr>
          <p:cNvPr id="2" name="CuadroTexto 1"/>
          <p:cNvSpPr txBox="1"/>
          <p:nvPr/>
        </p:nvSpPr>
        <p:spPr>
          <a:xfrm>
            <a:off x="252364" y="6739434"/>
            <a:ext cx="12321549" cy="338554"/>
          </a:xfrm>
          <a:prstGeom prst="rect">
            <a:avLst/>
          </a:prstGeom>
          <a:noFill/>
        </p:spPr>
        <p:txBody>
          <a:bodyPr wrap="square" rtlCol="0">
            <a:spAutoFit/>
          </a:bodyPr>
          <a:lstStyle/>
          <a:p>
            <a:pPr marL="285750" indent="-285750">
              <a:buFont typeface="Arial" panose="020B0604020202020204" pitchFamily="34" charset="0"/>
              <a:buChar char="•"/>
            </a:pPr>
            <a:r>
              <a:rPr lang="es-MX" sz="1600" dirty="0">
                <a:solidFill>
                  <a:srgbClr val="2F5597"/>
                </a:solidFill>
                <a:latin typeface="Arial" panose="020B0604020202020204" pitchFamily="34" charset="0"/>
                <a:cs typeface="Arial" panose="020B0604020202020204" pitchFamily="34" charset="0"/>
              </a:rPr>
              <a:t>Los </a:t>
            </a:r>
            <a:r>
              <a:rPr lang="es-MX" sz="1600" b="1" dirty="0">
                <a:solidFill>
                  <a:srgbClr val="2F5597"/>
                </a:solidFill>
                <a:latin typeface="Arial" panose="020B0604020202020204" pitchFamily="34" charset="0"/>
                <a:cs typeface="Arial" panose="020B0604020202020204" pitchFamily="34" charset="0"/>
              </a:rPr>
              <a:t>puntos de descarga</a:t>
            </a:r>
            <a:r>
              <a:rPr lang="es-MX" sz="1600" b="1" baseline="30000" dirty="0">
                <a:solidFill>
                  <a:srgbClr val="2F5597"/>
                </a:solidFill>
                <a:latin typeface="Arial" panose="020B0604020202020204" pitchFamily="34" charset="0"/>
                <a:cs typeface="Arial" panose="020B0604020202020204" pitchFamily="34" charset="0"/>
              </a:rPr>
              <a:t>1</a:t>
            </a:r>
            <a:r>
              <a:rPr lang="es-MX" sz="1600" b="1" dirty="0">
                <a:solidFill>
                  <a:srgbClr val="2F5597"/>
                </a:solidFill>
                <a:latin typeface="Arial" panose="020B0604020202020204" pitchFamily="34" charset="0"/>
                <a:cs typeface="Arial" panose="020B0604020202020204" pitchFamily="34" charset="0"/>
              </a:rPr>
              <a:t> </a:t>
            </a:r>
            <a:r>
              <a:rPr lang="es-MX" sz="1600" dirty="0">
                <a:solidFill>
                  <a:srgbClr val="2F5597"/>
                </a:solidFill>
                <a:latin typeface="Arial" panose="020B0604020202020204" pitchFamily="34" charset="0"/>
                <a:cs typeface="Arial" panose="020B0604020202020204" pitchFamily="34" charset="0"/>
              </a:rPr>
              <a:t>de aguas residuales municipales sin tratamiento a nivel nacional son: </a:t>
            </a:r>
          </a:p>
        </p:txBody>
      </p:sp>
      <p:sp>
        <p:nvSpPr>
          <p:cNvPr id="18" name="Rectángulo 17"/>
          <p:cNvSpPr/>
          <p:nvPr/>
        </p:nvSpPr>
        <p:spPr>
          <a:xfrm>
            <a:off x="263610" y="6342837"/>
            <a:ext cx="9603643" cy="276999"/>
          </a:xfrm>
          <a:prstGeom prst="rect">
            <a:avLst/>
          </a:prstGeom>
        </p:spPr>
        <p:txBody>
          <a:bodyPr wrap="square">
            <a:spAutoFit/>
          </a:bodyPr>
          <a:lstStyle/>
          <a:p>
            <a:r>
              <a:rPr lang="es-MX" sz="1200" dirty="0">
                <a:solidFill>
                  <a:srgbClr val="222222"/>
                </a:solidFill>
                <a:latin typeface="arial" panose="020B0604020202020204" pitchFamily="34" charset="0"/>
              </a:rPr>
              <a:t>Fuente:  elaboración propia con base en CONAGUA, Situación del Subsector Agua Potable, Alcantarillado y Saneamiento, 2017a.</a:t>
            </a:r>
            <a:endParaRPr lang="es-MX" sz="1200" dirty="0"/>
          </a:p>
        </p:txBody>
      </p:sp>
      <p:sp>
        <p:nvSpPr>
          <p:cNvPr id="8" name="Rectángulo 7"/>
          <p:cNvSpPr/>
          <p:nvPr/>
        </p:nvSpPr>
        <p:spPr>
          <a:xfrm>
            <a:off x="25730" y="9095655"/>
            <a:ext cx="12885382" cy="461665"/>
          </a:xfrm>
          <a:prstGeom prst="rect">
            <a:avLst/>
          </a:prstGeom>
        </p:spPr>
        <p:txBody>
          <a:bodyPr wrap="square">
            <a:spAutoFit/>
          </a:bodyPr>
          <a:lstStyle/>
          <a:p>
            <a:pPr algn="just"/>
            <a:r>
              <a:rPr lang="es-MX" sz="1200" dirty="0">
                <a:solidFill>
                  <a:schemeClr val="bg1"/>
                </a:solidFill>
                <a:latin typeface="Helvetica Light"/>
                <a:cs typeface="Arial" panose="020B0604020202020204" pitchFamily="34" charset="0"/>
              </a:rPr>
              <a:t>1. </a:t>
            </a:r>
            <a:r>
              <a:rPr lang="es-MX" sz="1200" dirty="0">
                <a:solidFill>
                  <a:schemeClr val="bg1"/>
                </a:solidFill>
                <a:latin typeface="Helvetica Light"/>
              </a:rPr>
              <a:t>Punto de descarga es el lugar geográfico específico donde se vierten las aguas residuales municipales en un cuerpo receptor. Un cuerpo receptor puede albergar más de un punto de descarga.</a:t>
            </a:r>
          </a:p>
        </p:txBody>
      </p:sp>
      <p:graphicFrame>
        <p:nvGraphicFramePr>
          <p:cNvPr id="6" name="Tabla 5"/>
          <p:cNvGraphicFramePr>
            <a:graphicFrameLocks noGrp="1"/>
          </p:cNvGraphicFramePr>
          <p:nvPr>
            <p:extLst>
              <p:ext uri="{D42A27DB-BD31-4B8C-83A1-F6EECF244321}">
                <p14:modId xmlns:p14="http://schemas.microsoft.com/office/powerpoint/2010/main" val="3721914820"/>
              </p:ext>
            </p:extLst>
          </p:nvPr>
        </p:nvGraphicFramePr>
        <p:xfrm>
          <a:off x="995814" y="7140132"/>
          <a:ext cx="10945213" cy="1317630"/>
        </p:xfrm>
        <a:graphic>
          <a:graphicData uri="http://schemas.openxmlformats.org/drawingml/2006/table">
            <a:tbl>
              <a:tblPr/>
              <a:tblGrid>
                <a:gridCol w="1492531">
                  <a:extLst>
                    <a:ext uri="{9D8B030D-6E8A-4147-A177-3AD203B41FA5}">
                      <a16:colId xmlns:a16="http://schemas.microsoft.com/office/drawing/2014/main" val="20000"/>
                    </a:ext>
                  </a:extLst>
                </a:gridCol>
                <a:gridCol w="953560">
                  <a:extLst>
                    <a:ext uri="{9D8B030D-6E8A-4147-A177-3AD203B41FA5}">
                      <a16:colId xmlns:a16="http://schemas.microsoft.com/office/drawing/2014/main" val="20001"/>
                    </a:ext>
                  </a:extLst>
                </a:gridCol>
                <a:gridCol w="953560">
                  <a:extLst>
                    <a:ext uri="{9D8B030D-6E8A-4147-A177-3AD203B41FA5}">
                      <a16:colId xmlns:a16="http://schemas.microsoft.com/office/drawing/2014/main" val="20002"/>
                    </a:ext>
                  </a:extLst>
                </a:gridCol>
                <a:gridCol w="953560">
                  <a:extLst>
                    <a:ext uri="{9D8B030D-6E8A-4147-A177-3AD203B41FA5}">
                      <a16:colId xmlns:a16="http://schemas.microsoft.com/office/drawing/2014/main" val="20003"/>
                    </a:ext>
                  </a:extLst>
                </a:gridCol>
                <a:gridCol w="953560">
                  <a:extLst>
                    <a:ext uri="{9D8B030D-6E8A-4147-A177-3AD203B41FA5}">
                      <a16:colId xmlns:a16="http://schemas.microsoft.com/office/drawing/2014/main" val="20004"/>
                    </a:ext>
                  </a:extLst>
                </a:gridCol>
                <a:gridCol w="953560">
                  <a:extLst>
                    <a:ext uri="{9D8B030D-6E8A-4147-A177-3AD203B41FA5}">
                      <a16:colId xmlns:a16="http://schemas.microsoft.com/office/drawing/2014/main" val="20005"/>
                    </a:ext>
                  </a:extLst>
                </a:gridCol>
                <a:gridCol w="953560">
                  <a:extLst>
                    <a:ext uri="{9D8B030D-6E8A-4147-A177-3AD203B41FA5}">
                      <a16:colId xmlns:a16="http://schemas.microsoft.com/office/drawing/2014/main" val="20006"/>
                    </a:ext>
                  </a:extLst>
                </a:gridCol>
                <a:gridCol w="953560">
                  <a:extLst>
                    <a:ext uri="{9D8B030D-6E8A-4147-A177-3AD203B41FA5}">
                      <a16:colId xmlns:a16="http://schemas.microsoft.com/office/drawing/2014/main" val="20007"/>
                    </a:ext>
                  </a:extLst>
                </a:gridCol>
                <a:gridCol w="1388881">
                  <a:extLst>
                    <a:ext uri="{9D8B030D-6E8A-4147-A177-3AD203B41FA5}">
                      <a16:colId xmlns:a16="http://schemas.microsoft.com/office/drawing/2014/main" val="20008"/>
                    </a:ext>
                  </a:extLst>
                </a:gridCol>
                <a:gridCol w="1388881">
                  <a:extLst>
                    <a:ext uri="{9D8B030D-6E8A-4147-A177-3AD203B41FA5}">
                      <a16:colId xmlns:a16="http://schemas.microsoft.com/office/drawing/2014/main" val="20009"/>
                    </a:ext>
                  </a:extLst>
                </a:gridCol>
              </a:tblGrid>
              <a:tr h="319039">
                <a:tc rowSpan="2">
                  <a:txBody>
                    <a:bodyPr/>
                    <a:lstStyle/>
                    <a:p>
                      <a:pPr algn="ctr" fontAlgn="b"/>
                      <a:r>
                        <a:rPr lang="es-MX" sz="1500" b="0" i="0" u="none" strike="noStrike" dirty="0">
                          <a:solidFill>
                            <a:srgbClr val="000000"/>
                          </a:solidFill>
                          <a:effectLst/>
                          <a:latin typeface="Calibri" panose="020F0502020204030204" pitchFamily="34" charset="0"/>
                        </a:rPr>
                        <a:t>Total de puntos de descarga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888888"/>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b"/>
                      <a:r>
                        <a:rPr lang="es-MX" sz="1600" b="1" i="0" u="none" strike="noStrike" dirty="0">
                          <a:solidFill>
                            <a:srgbClr val="000000"/>
                          </a:solidFill>
                          <a:effectLst/>
                          <a:latin typeface="Calibri" panose="020F0502020204030204" pitchFamily="34" charset="0"/>
                        </a:rPr>
                        <a:t>Cantidad de puntos de descargas de aguas residuales sin tratamiento por tipo de cuerpo receptor</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679552">
                <a:tc vMerge="1">
                  <a:txBody>
                    <a:bodyPr/>
                    <a:lstStyle/>
                    <a:p>
                      <a:endParaRPr lang="es-MX"/>
                    </a:p>
                  </a:txBody>
                  <a:tcPr/>
                </a:tc>
                <a:tc>
                  <a:txBody>
                    <a:bodyPr/>
                    <a:lstStyle/>
                    <a:p>
                      <a:pPr algn="ctr" fontAlgn="b"/>
                      <a:r>
                        <a:rPr lang="es-MX" sz="1500" b="0" i="0" u="none" strike="noStrike" dirty="0">
                          <a:solidFill>
                            <a:srgbClr val="000000"/>
                          </a:solidFill>
                          <a:effectLst/>
                          <a:latin typeface="Calibri" panose="020F0502020204030204" pitchFamily="34" charset="0"/>
                        </a:rPr>
                        <a:t>Mar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Lago o</a:t>
                      </a:r>
                    </a:p>
                    <a:p>
                      <a:pPr algn="ctr" fontAlgn="b"/>
                      <a:r>
                        <a:rPr lang="es-MX" sz="1500" b="0" i="0" u="none" strike="noStrike" dirty="0">
                          <a:solidFill>
                            <a:srgbClr val="000000"/>
                          </a:solidFill>
                          <a:effectLst/>
                          <a:latin typeface="Calibri" panose="020F0502020204030204" pitchFamily="34" charset="0"/>
                        </a:rPr>
                        <a:t>laguna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Río o</a:t>
                      </a:r>
                    </a:p>
                    <a:p>
                      <a:pPr algn="ctr" fontAlgn="b"/>
                      <a:r>
                        <a:rPr lang="es-MX" sz="1500" b="0" i="0" u="none" strike="noStrike" dirty="0">
                          <a:solidFill>
                            <a:srgbClr val="000000"/>
                          </a:solidFill>
                          <a:effectLst/>
                          <a:latin typeface="Calibri" panose="020F0502020204030204" pitchFamily="34" charset="0"/>
                        </a:rPr>
                        <a:t>arroyo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Presa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Canal o </a:t>
                      </a:r>
                    </a:p>
                    <a:p>
                      <a:pPr algn="ctr" fontAlgn="b"/>
                      <a:r>
                        <a:rPr lang="es-MX" sz="1500" b="0" i="0" u="none" strike="noStrike" dirty="0">
                          <a:solidFill>
                            <a:srgbClr val="000000"/>
                          </a:solidFill>
                          <a:effectLst/>
                          <a:latin typeface="Calibri" panose="020F0502020204030204" pitchFamily="34" charset="0"/>
                        </a:rPr>
                        <a:t>drenaje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Suelo o</a:t>
                      </a:r>
                    </a:p>
                    <a:p>
                      <a:pPr algn="ctr" fontAlgn="b"/>
                      <a:r>
                        <a:rPr lang="es-MX" sz="1500" b="0" i="0" u="none" strike="noStrike" dirty="0">
                          <a:solidFill>
                            <a:srgbClr val="000000"/>
                          </a:solidFill>
                          <a:effectLst/>
                          <a:latin typeface="Calibri" panose="020F0502020204030204" pitchFamily="34" charset="0"/>
                        </a:rPr>
                        <a:t>barranca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Gran</a:t>
                      </a:r>
                    </a:p>
                    <a:p>
                      <a:pPr algn="ctr" fontAlgn="b"/>
                      <a:r>
                        <a:rPr lang="es-MX" sz="1500" b="0" i="0" u="none" strike="noStrike" dirty="0">
                          <a:solidFill>
                            <a:srgbClr val="000000"/>
                          </a:solidFill>
                          <a:effectLst/>
                          <a:latin typeface="Calibri" panose="020F0502020204030204" pitchFamily="34" charset="0"/>
                        </a:rPr>
                        <a:t>colector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Otro cuerpo</a:t>
                      </a:r>
                    </a:p>
                    <a:p>
                      <a:pPr algn="ctr" fontAlgn="b"/>
                      <a:r>
                        <a:rPr lang="es-MX" sz="1500" b="0" i="0" u="none" strike="noStrike" dirty="0">
                          <a:solidFill>
                            <a:srgbClr val="000000"/>
                          </a:solidFill>
                          <a:effectLst/>
                          <a:latin typeface="Calibri" panose="020F0502020204030204" pitchFamily="34" charset="0"/>
                        </a:rPr>
                        <a:t>receptor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0" i="0" u="none" strike="noStrike" dirty="0">
                          <a:solidFill>
                            <a:srgbClr val="000000"/>
                          </a:solidFill>
                          <a:effectLst/>
                          <a:latin typeface="Calibri" panose="020F0502020204030204" pitchFamily="34" charset="0"/>
                        </a:rPr>
                        <a:t>No</a:t>
                      </a:r>
                    </a:p>
                    <a:p>
                      <a:pPr algn="ctr" fontAlgn="b"/>
                      <a:r>
                        <a:rPr lang="es-MX" sz="1500" b="0" i="0" u="none" strike="noStrike" dirty="0">
                          <a:solidFill>
                            <a:srgbClr val="000000"/>
                          </a:solidFill>
                          <a:effectLst/>
                          <a:latin typeface="Calibri" panose="020F0502020204030204" pitchFamily="34" charset="0"/>
                        </a:rPr>
                        <a:t>especificado</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9039">
                <a:tc>
                  <a:txBody>
                    <a:bodyPr/>
                    <a:lstStyle/>
                    <a:p>
                      <a:pPr algn="ctr" fontAlgn="b"/>
                      <a:r>
                        <a:rPr lang="es-MX" sz="1500" b="1" i="0" u="none" strike="noStrike" dirty="0">
                          <a:solidFill>
                            <a:srgbClr val="000000"/>
                          </a:solidFill>
                          <a:effectLst/>
                          <a:latin typeface="Calibri" panose="020F0502020204030204" pitchFamily="34" charset="0"/>
                        </a:rPr>
                        <a:t>4887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a:solidFill>
                            <a:srgbClr val="000000"/>
                          </a:solidFill>
                          <a:effectLst/>
                          <a:latin typeface="Calibri" panose="020F0502020204030204" pitchFamily="34" charset="0"/>
                        </a:rPr>
                        <a:t>249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a:solidFill>
                            <a:srgbClr val="000000"/>
                          </a:solidFill>
                          <a:effectLst/>
                          <a:latin typeface="Calibri" panose="020F0502020204030204" pitchFamily="34" charset="0"/>
                        </a:rPr>
                        <a:t>2461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dirty="0">
                          <a:solidFill>
                            <a:srgbClr val="000000"/>
                          </a:solidFill>
                          <a:effectLst/>
                          <a:latin typeface="Calibri" panose="020F0502020204030204" pitchFamily="34"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a:solidFill>
                            <a:srgbClr val="000000"/>
                          </a:solidFill>
                          <a:effectLst/>
                          <a:latin typeface="Calibri" panose="020F0502020204030204" pitchFamily="34" charset="0"/>
                        </a:rPr>
                        <a:t>594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a:solidFill>
                            <a:srgbClr val="000000"/>
                          </a:solidFill>
                          <a:effectLst/>
                          <a:latin typeface="Calibri" panose="020F0502020204030204" pitchFamily="34" charset="0"/>
                        </a:rPr>
                        <a:t>972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a:solidFill>
                            <a:srgbClr val="000000"/>
                          </a:solidFill>
                          <a:effectLst/>
                          <a:latin typeface="Calibri" panose="020F0502020204030204" pitchFamily="34" charset="0"/>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dirty="0">
                          <a:solidFill>
                            <a:srgbClr val="000000"/>
                          </a:solidFill>
                          <a:effectLst/>
                          <a:latin typeface="Calibri" panose="020F0502020204030204" pitchFamily="34" charset="0"/>
                        </a:rPr>
                        <a:t>401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tc>
                  <a:txBody>
                    <a:bodyPr/>
                    <a:lstStyle/>
                    <a:p>
                      <a:pPr algn="ctr" fontAlgn="b"/>
                      <a:r>
                        <a:rPr lang="es-MX" sz="1500" b="1" i="0" u="none" strike="noStrike" dirty="0">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F0"/>
                    </a:solidFill>
                  </a:tcPr>
                </a:tc>
                <a:extLst>
                  <a:ext uri="{0D108BD9-81ED-4DB2-BD59-A6C34878D82A}">
                    <a16:rowId xmlns:a16="http://schemas.microsoft.com/office/drawing/2014/main" val="10002"/>
                  </a:ext>
                </a:extLst>
              </a:tr>
            </a:tbl>
          </a:graphicData>
        </a:graphic>
      </p:graphicFrame>
      <p:sp>
        <p:nvSpPr>
          <p:cNvPr id="9" name="Rectángulo 8"/>
          <p:cNvSpPr/>
          <p:nvPr/>
        </p:nvSpPr>
        <p:spPr>
          <a:xfrm>
            <a:off x="885776" y="8499003"/>
            <a:ext cx="10225136" cy="276999"/>
          </a:xfrm>
          <a:prstGeom prst="rect">
            <a:avLst/>
          </a:prstGeom>
        </p:spPr>
        <p:txBody>
          <a:bodyPr wrap="square">
            <a:spAutoFit/>
          </a:bodyPr>
          <a:lstStyle/>
          <a:p>
            <a:r>
              <a:rPr lang="es-MX" sz="1200" dirty="0">
                <a:solidFill>
                  <a:srgbClr val="222222"/>
                </a:solidFill>
                <a:latin typeface="arial" panose="020B0604020202020204" pitchFamily="34" charset="0"/>
              </a:rPr>
              <a:t>Fuente:  INEGI. Censo Nacional de Gobiernos Municipales y Delegacionales 2015. Módulo 5 Agua Potable y Saneamiento (2016).</a:t>
            </a:r>
          </a:p>
        </p:txBody>
      </p:sp>
      <p:sp>
        <p:nvSpPr>
          <p:cNvPr id="10" name="Rectángulo 9"/>
          <p:cNvSpPr/>
          <p:nvPr/>
        </p:nvSpPr>
        <p:spPr>
          <a:xfrm>
            <a:off x="4342160" y="7397080"/>
            <a:ext cx="1080120" cy="11092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angle 6"/>
          <p:cNvSpPr>
            <a:spLocks/>
          </p:cNvSpPr>
          <p:nvPr/>
        </p:nvSpPr>
        <p:spPr bwMode="auto">
          <a:xfrm>
            <a:off x="263610" y="807389"/>
            <a:ext cx="262571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Agua y Saneamiento</a:t>
            </a:r>
            <a:endParaRPr lang="es-MX" altLang="es-MX" sz="2000" b="1" dirty="0">
              <a:solidFill>
                <a:srgbClr val="53585F"/>
              </a:solidFill>
              <a:latin typeface="Arial" charset="0"/>
              <a:ea typeface="Arial" charset="0"/>
              <a:cs typeface="Arial" charset="0"/>
              <a:sym typeface="Arial" charset="0"/>
            </a:endParaRPr>
          </a:p>
        </p:txBody>
      </p:sp>
    </p:spTree>
    <p:extLst>
      <p:ext uri="{BB962C8B-B14F-4D97-AF65-F5344CB8AC3E}">
        <p14:creationId xmlns:p14="http://schemas.microsoft.com/office/powerpoint/2010/main" val="89584188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C0AF8AFB-6496-4C3A-A973-2D21E3DA7037}"/>
              </a:ext>
            </a:extLst>
          </p:cNvPr>
          <p:cNvSpPr txBox="1"/>
          <p:nvPr/>
        </p:nvSpPr>
        <p:spPr>
          <a:xfrm>
            <a:off x="903198" y="7753872"/>
            <a:ext cx="4860912" cy="1077218"/>
          </a:xfrm>
          <a:prstGeom prst="rect">
            <a:avLst/>
          </a:prstGeom>
          <a:noFill/>
          <a:ln w="25400">
            <a:solidFill>
              <a:srgbClr val="C12D77"/>
            </a:solidFill>
          </a:ln>
        </p:spPr>
        <p:txBody>
          <a:bodyPr wrap="square" rtlCol="0">
            <a:spAutoFit/>
          </a:bodyPr>
          <a:lstStyle/>
          <a:p>
            <a:pPr algn="ctr"/>
            <a:r>
              <a:rPr lang="es-MX" sz="1600" dirty="0">
                <a:solidFill>
                  <a:srgbClr val="2F5597"/>
                </a:solidFill>
                <a:latin typeface="Arial" panose="020B0604020202020204" pitchFamily="34" charset="0"/>
                <a:cs typeface="Arial" panose="020B0604020202020204" pitchFamily="34" charset="0"/>
              </a:rPr>
              <a:t>En </a:t>
            </a:r>
            <a:r>
              <a:rPr lang="es-MX" sz="1600" b="1" dirty="0">
                <a:solidFill>
                  <a:srgbClr val="2F5597"/>
                </a:solidFill>
                <a:latin typeface="Arial" panose="020B0604020202020204" pitchFamily="34" charset="0"/>
                <a:cs typeface="Arial" panose="020B0604020202020204" pitchFamily="34" charset="0"/>
              </a:rPr>
              <a:t>2016</a:t>
            </a:r>
            <a:r>
              <a:rPr lang="es-MX" sz="1600" dirty="0">
                <a:solidFill>
                  <a:srgbClr val="2F5597"/>
                </a:solidFill>
                <a:latin typeface="Arial" panose="020B0604020202020204" pitchFamily="34" charset="0"/>
                <a:cs typeface="Arial" panose="020B0604020202020204" pitchFamily="34" charset="0"/>
              </a:rPr>
              <a:t>, a nivel nacional se registraron más de </a:t>
            </a:r>
            <a:r>
              <a:rPr lang="es-MX" sz="1600" b="1" dirty="0">
                <a:solidFill>
                  <a:srgbClr val="2F5597"/>
                </a:solidFill>
                <a:latin typeface="Arial" panose="020B0604020202020204" pitchFamily="34" charset="0"/>
                <a:cs typeface="Arial" panose="020B0604020202020204" pitchFamily="34" charset="0"/>
              </a:rPr>
              <a:t>31,000 muertes</a:t>
            </a:r>
            <a:r>
              <a:rPr lang="es-MX" sz="1600" dirty="0">
                <a:solidFill>
                  <a:srgbClr val="2F5597"/>
                </a:solidFill>
                <a:latin typeface="Arial" panose="020B0604020202020204" pitchFamily="34" charset="0"/>
                <a:cs typeface="Arial" panose="020B0604020202020204" pitchFamily="34" charset="0"/>
              </a:rPr>
              <a:t> </a:t>
            </a:r>
            <a:r>
              <a:rPr lang="es-MX" sz="1600" b="1" dirty="0">
                <a:solidFill>
                  <a:srgbClr val="2F5597"/>
                </a:solidFill>
                <a:latin typeface="Arial" panose="020B0604020202020204" pitchFamily="34" charset="0"/>
                <a:cs typeface="Arial" panose="020B0604020202020204" pitchFamily="34" charset="0"/>
              </a:rPr>
              <a:t>por riesgo atribuible</a:t>
            </a:r>
            <a:r>
              <a:rPr lang="es-MX" sz="1600" dirty="0">
                <a:solidFill>
                  <a:srgbClr val="2F5597"/>
                </a:solidFill>
                <a:latin typeface="Arial" panose="020B0604020202020204" pitchFamily="34" charset="0"/>
                <a:cs typeface="Arial" panose="020B0604020202020204" pitchFamily="34" charset="0"/>
              </a:rPr>
              <a:t> a la </a:t>
            </a:r>
            <a:r>
              <a:rPr lang="es-MX" sz="1600" b="1" dirty="0">
                <a:solidFill>
                  <a:srgbClr val="2F5597"/>
                </a:solidFill>
                <a:latin typeface="Arial" panose="020B0604020202020204" pitchFamily="34" charset="0"/>
                <a:cs typeface="Arial" panose="020B0604020202020204" pitchFamily="34" charset="0"/>
              </a:rPr>
              <a:t>contaminación del aire, </a:t>
            </a:r>
            <a:r>
              <a:rPr lang="es-MX" sz="1600" dirty="0">
                <a:solidFill>
                  <a:srgbClr val="2F5597"/>
                </a:solidFill>
                <a:latin typeface="Arial" panose="020B0604020202020204" pitchFamily="34" charset="0"/>
                <a:cs typeface="Arial" panose="020B0604020202020204" pitchFamily="34" charset="0"/>
              </a:rPr>
              <a:t>que representa </a:t>
            </a:r>
            <a:r>
              <a:rPr lang="es-MX" sz="1600" b="1" dirty="0">
                <a:solidFill>
                  <a:srgbClr val="2F5597"/>
                </a:solidFill>
                <a:latin typeface="Arial" panose="020B0604020202020204" pitchFamily="34" charset="0"/>
                <a:cs typeface="Arial" panose="020B0604020202020204" pitchFamily="34" charset="0"/>
              </a:rPr>
              <a:t>4.7%</a:t>
            </a:r>
            <a:r>
              <a:rPr lang="es-MX" sz="1600" dirty="0">
                <a:solidFill>
                  <a:srgbClr val="2F5597"/>
                </a:solidFill>
                <a:latin typeface="Arial" panose="020B0604020202020204" pitchFamily="34" charset="0"/>
                <a:cs typeface="Arial" panose="020B0604020202020204" pitchFamily="34" charset="0"/>
              </a:rPr>
              <a:t> del total de las muertes en ese año (</a:t>
            </a:r>
            <a:r>
              <a:rPr lang="es-MX" sz="1600" dirty="0" err="1">
                <a:solidFill>
                  <a:srgbClr val="2F5597"/>
                </a:solidFill>
                <a:latin typeface="Arial" panose="020B0604020202020204" pitchFamily="34" charset="0"/>
                <a:cs typeface="Arial" panose="020B0604020202020204" pitchFamily="34" charset="0"/>
              </a:rPr>
              <a:t>IHME</a:t>
            </a:r>
            <a:r>
              <a:rPr lang="es-MX" sz="1600" dirty="0">
                <a:solidFill>
                  <a:srgbClr val="2F5597"/>
                </a:solidFill>
                <a:latin typeface="Arial" panose="020B0604020202020204" pitchFamily="34" charset="0"/>
                <a:cs typeface="Arial" panose="020B0604020202020204" pitchFamily="34" charset="0"/>
              </a:rPr>
              <a:t>, 2016).  </a:t>
            </a:r>
          </a:p>
        </p:txBody>
      </p:sp>
      <p:sp>
        <p:nvSpPr>
          <p:cNvPr id="14" name="Rectángulo 13">
            <a:extLst>
              <a:ext uri="{FF2B5EF4-FFF2-40B4-BE49-F238E27FC236}">
                <a16:creationId xmlns:a16="http://schemas.microsoft.com/office/drawing/2014/main" id="{DB3F6608-1F2C-4CE3-B3CD-8BEE8DDC1898}"/>
              </a:ext>
            </a:extLst>
          </p:cNvPr>
          <p:cNvSpPr/>
          <p:nvPr/>
        </p:nvSpPr>
        <p:spPr>
          <a:xfrm>
            <a:off x="207167" y="1538172"/>
            <a:ext cx="6079209" cy="615553"/>
          </a:xfrm>
          <a:prstGeom prst="rect">
            <a:avLst/>
          </a:prstGeom>
        </p:spPr>
        <p:txBody>
          <a:bodyPr wrap="square">
            <a:spAutoFit/>
          </a:bodyPr>
          <a:lstStyle/>
          <a:p>
            <a:r>
              <a:rPr lang="es-MX" sz="1700" dirty="0">
                <a:latin typeface="Arial" panose="020B0604020202020204" pitchFamily="34" charset="0"/>
                <a:cs typeface="Arial" panose="020B0604020202020204" pitchFamily="34" charset="0"/>
              </a:rPr>
              <a:t>Presencia de </a:t>
            </a:r>
            <a:r>
              <a:rPr lang="es-MX" sz="1700" b="1" dirty="0">
                <a:solidFill>
                  <a:schemeClr val="accent5"/>
                </a:solidFill>
                <a:latin typeface="Arial" panose="020B0604020202020204" pitchFamily="34" charset="0"/>
                <a:cs typeface="Arial" panose="020B0604020202020204" pitchFamily="34" charset="0"/>
              </a:rPr>
              <a:t>altos niveles de contaminantes</a:t>
            </a:r>
            <a:r>
              <a:rPr lang="es-MX" sz="1700" b="1" baseline="30000" dirty="0">
                <a:solidFill>
                  <a:schemeClr val="accent5"/>
                </a:solidFill>
                <a:latin typeface="Arial" panose="020B0604020202020204" pitchFamily="34" charset="0"/>
                <a:cs typeface="Arial" panose="020B0604020202020204" pitchFamily="34" charset="0"/>
              </a:rPr>
              <a:t>1</a:t>
            </a:r>
            <a:r>
              <a:rPr lang="es-MX" sz="1700" b="1" dirty="0">
                <a:solidFill>
                  <a:schemeClr val="accent5"/>
                </a:solidFill>
                <a:latin typeface="Arial" panose="020B0604020202020204" pitchFamily="34" charset="0"/>
                <a:cs typeface="Arial" panose="020B0604020202020204" pitchFamily="34" charset="0"/>
              </a:rPr>
              <a:t> </a:t>
            </a:r>
            <a:r>
              <a:rPr lang="es-MX" sz="1700" dirty="0">
                <a:latin typeface="Arial" panose="020B0604020202020204" pitchFamily="34" charset="0"/>
                <a:cs typeface="Arial" panose="020B0604020202020204" pitchFamily="34" charset="0"/>
              </a:rPr>
              <a:t>en el aire en las principales </a:t>
            </a:r>
            <a:r>
              <a:rPr lang="es-MX" sz="1700" b="1" dirty="0">
                <a:solidFill>
                  <a:schemeClr val="accent5"/>
                </a:solidFill>
                <a:latin typeface="Arial" panose="020B0604020202020204" pitchFamily="34" charset="0"/>
                <a:cs typeface="Arial" panose="020B0604020202020204" pitchFamily="34" charset="0"/>
              </a:rPr>
              <a:t>zonas metropolitanas </a:t>
            </a:r>
            <a:r>
              <a:rPr lang="es-MX" sz="1700" dirty="0">
                <a:latin typeface="Arial" panose="020B0604020202020204" pitchFamily="34" charset="0"/>
                <a:cs typeface="Arial" panose="020B0604020202020204" pitchFamily="34" charset="0"/>
              </a:rPr>
              <a:t>y ciudades del país: </a:t>
            </a:r>
          </a:p>
        </p:txBody>
      </p:sp>
      <p:graphicFrame>
        <p:nvGraphicFramePr>
          <p:cNvPr id="15" name="Tabla 14">
            <a:extLst>
              <a:ext uri="{FF2B5EF4-FFF2-40B4-BE49-F238E27FC236}">
                <a16:creationId xmlns:a16="http://schemas.microsoft.com/office/drawing/2014/main" id="{A449ECF1-B519-495D-97F1-C51FB58FABC8}"/>
              </a:ext>
            </a:extLst>
          </p:cNvPr>
          <p:cNvGraphicFramePr>
            <a:graphicFrameLocks noGrp="1"/>
          </p:cNvGraphicFramePr>
          <p:nvPr>
            <p:extLst>
              <p:ext uri="{D42A27DB-BD31-4B8C-83A1-F6EECF244321}">
                <p14:modId xmlns:p14="http://schemas.microsoft.com/office/powerpoint/2010/main" val="3742923501"/>
              </p:ext>
            </p:extLst>
          </p:nvPr>
        </p:nvGraphicFramePr>
        <p:xfrm>
          <a:off x="741760" y="2569384"/>
          <a:ext cx="5183788" cy="1525703"/>
        </p:xfrm>
        <a:graphic>
          <a:graphicData uri="http://schemas.openxmlformats.org/drawingml/2006/table">
            <a:tbl>
              <a:tblPr firstRow="1" firstCol="1" bandRow="1"/>
              <a:tblGrid>
                <a:gridCol w="3132720">
                  <a:extLst>
                    <a:ext uri="{9D8B030D-6E8A-4147-A177-3AD203B41FA5}">
                      <a16:colId xmlns:a16="http://schemas.microsoft.com/office/drawing/2014/main" val="4033877951"/>
                    </a:ext>
                  </a:extLst>
                </a:gridCol>
                <a:gridCol w="2051068">
                  <a:extLst>
                    <a:ext uri="{9D8B030D-6E8A-4147-A177-3AD203B41FA5}">
                      <a16:colId xmlns:a16="http://schemas.microsoft.com/office/drawing/2014/main" val="3774860803"/>
                    </a:ext>
                  </a:extLst>
                </a:gridCol>
              </a:tblGrid>
              <a:tr h="404858">
                <a:tc>
                  <a:txBody>
                    <a:bodyPr/>
                    <a:lstStyle/>
                    <a:p>
                      <a:pPr marL="0" algn="ctr" defTabSz="914400" rtl="0" eaLnBrk="1" latinLnBrk="0" hangingPunct="1">
                        <a:lnSpc>
                          <a:spcPct val="107000"/>
                        </a:lnSpc>
                        <a:spcAft>
                          <a:spcPts val="0"/>
                        </a:spcAft>
                      </a:pPr>
                      <a:r>
                        <a:rPr lang="es-MX" sz="1400" b="1" kern="1200" dirty="0">
                          <a:solidFill>
                            <a:schemeClr val="lt1"/>
                          </a:solidFill>
                          <a:effectLst/>
                          <a:latin typeface="Arial" panose="020B0604020202020204" pitchFamily="34" charset="0"/>
                          <a:ea typeface="+mn-ea"/>
                          <a:cs typeface="Arial" panose="020B0604020202020204" pitchFamily="34" charset="0"/>
                        </a:rPr>
                        <a:t>Zona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69999"/>
                    </a:solidFill>
                  </a:tcPr>
                </a:tc>
                <a:tc>
                  <a:txBody>
                    <a:bodyPr/>
                    <a:lstStyle/>
                    <a:p>
                      <a:pPr marL="0" algn="ctr" defTabSz="914400" rtl="0" eaLnBrk="1" latinLnBrk="0" hangingPunct="1">
                        <a:lnSpc>
                          <a:spcPct val="107000"/>
                        </a:lnSpc>
                        <a:spcAft>
                          <a:spcPts val="0"/>
                        </a:spcAft>
                      </a:pPr>
                      <a:r>
                        <a:rPr lang="es-MX" sz="1400" b="1" kern="1200" dirty="0">
                          <a:solidFill>
                            <a:schemeClr val="lt1"/>
                          </a:solidFill>
                          <a:effectLst/>
                          <a:latin typeface="Arial" panose="020B0604020202020204" pitchFamily="34" charset="0"/>
                          <a:ea typeface="+mn-ea"/>
                          <a:cs typeface="Arial" panose="020B0604020202020204" pitchFamily="34" charset="0"/>
                        </a:rPr>
                        <a:t>Número de días por encima de la norma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69999"/>
                    </a:solidFill>
                  </a:tcPr>
                </a:tc>
                <a:extLst>
                  <a:ext uri="{0D108BD9-81ED-4DB2-BD59-A6C34878D82A}">
                    <a16:rowId xmlns:a16="http://schemas.microsoft.com/office/drawing/2014/main" val="601276193"/>
                  </a:ext>
                </a:extLst>
              </a:tr>
              <a:tr h="183427">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Área metropolitana Ciudad de México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indent="0" algn="ctr"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201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62326475"/>
                  </a:ext>
                </a:extLst>
              </a:tr>
              <a:tr h="203864">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León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indent="0" algn="ctr"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117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39497357"/>
                  </a:ext>
                </a:extLst>
              </a:tr>
              <a:tr h="280187">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Irapuato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 70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28167019"/>
                  </a:ext>
                </a:extLst>
              </a:tr>
              <a:tr h="38210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Área metropolitana de Monterrey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indent="0" algn="ctr"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54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414410072"/>
                  </a:ext>
                </a:extLst>
              </a:tr>
            </a:tbl>
          </a:graphicData>
        </a:graphic>
      </p:graphicFrame>
      <p:sp>
        <p:nvSpPr>
          <p:cNvPr id="16" name="Rectángulo 15">
            <a:extLst>
              <a:ext uri="{FF2B5EF4-FFF2-40B4-BE49-F238E27FC236}">
                <a16:creationId xmlns:a16="http://schemas.microsoft.com/office/drawing/2014/main" id="{82D6D7E3-BC71-4FF7-B3D9-D4FC30697970}"/>
              </a:ext>
            </a:extLst>
          </p:cNvPr>
          <p:cNvSpPr/>
          <p:nvPr/>
        </p:nvSpPr>
        <p:spPr>
          <a:xfrm>
            <a:off x="237704" y="2264767"/>
            <a:ext cx="6192688" cy="307777"/>
          </a:xfrm>
          <a:prstGeom prst="rect">
            <a:avLst/>
          </a:prstGeom>
        </p:spPr>
        <p:txBody>
          <a:bodyPr wrap="square">
            <a:spAutoFit/>
          </a:bodyPr>
          <a:lstStyle/>
          <a:p>
            <a:pPr algn="ctr">
              <a:defRPr sz="1600" b="0" i="0" u="none" strike="noStrike" kern="1200" spc="0" baseline="0">
                <a:solidFill>
                  <a:prstClr val="black"/>
                </a:solidFill>
                <a:latin typeface="+mn-lt"/>
                <a:ea typeface="+mn-ea"/>
                <a:cs typeface="+mn-cs"/>
              </a:defRPr>
            </a:pPr>
            <a:r>
              <a:rPr lang="es-MX" sz="1400" b="1" dirty="0">
                <a:solidFill>
                  <a:prstClr val="black"/>
                </a:solidFill>
                <a:latin typeface="Arial" panose="020B0604020202020204" pitchFamily="34" charset="0"/>
                <a:cs typeface="Arial" panose="020B0604020202020204" pitchFamily="34" charset="0"/>
              </a:rPr>
              <a:t>Total de días con partículas de Ozono (O3) por arriba de la norma, 2015</a:t>
            </a:r>
          </a:p>
        </p:txBody>
      </p:sp>
      <p:sp>
        <p:nvSpPr>
          <p:cNvPr id="17" name="Rectángulo 16">
            <a:extLst>
              <a:ext uri="{FF2B5EF4-FFF2-40B4-BE49-F238E27FC236}">
                <a16:creationId xmlns:a16="http://schemas.microsoft.com/office/drawing/2014/main" id="{80BD6B3E-83AB-49D7-8350-2E9FF256B3B5}"/>
              </a:ext>
            </a:extLst>
          </p:cNvPr>
          <p:cNvSpPr/>
          <p:nvPr/>
        </p:nvSpPr>
        <p:spPr>
          <a:xfrm>
            <a:off x="240122" y="4084712"/>
            <a:ext cx="4464496"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a:t>
            </a:r>
            <a:r>
              <a:rPr lang="es-MX" sz="1200" dirty="0" err="1">
                <a:latin typeface="Arial" panose="020B0604020202020204" pitchFamily="34" charset="0"/>
                <a:cs typeface="Arial" panose="020B0604020202020204" pitchFamily="34" charset="0"/>
              </a:rPr>
              <a:t>INECC</a:t>
            </a:r>
            <a:r>
              <a:rPr lang="es-MX" sz="1200" dirty="0">
                <a:latin typeface="Arial" panose="020B0604020202020204" pitchFamily="34" charset="0"/>
                <a:cs typeface="Arial" panose="020B0604020202020204" pitchFamily="34" charset="0"/>
              </a:rPr>
              <a:t>, 2015.</a:t>
            </a:r>
          </a:p>
        </p:txBody>
      </p:sp>
      <p:graphicFrame>
        <p:nvGraphicFramePr>
          <p:cNvPr id="18" name="Tabla 17">
            <a:extLst>
              <a:ext uri="{FF2B5EF4-FFF2-40B4-BE49-F238E27FC236}">
                <a16:creationId xmlns:a16="http://schemas.microsoft.com/office/drawing/2014/main" id="{444F9D66-568E-4760-94E3-033C2B37A2C1}"/>
              </a:ext>
            </a:extLst>
          </p:cNvPr>
          <p:cNvGraphicFramePr>
            <a:graphicFrameLocks noGrp="1"/>
          </p:cNvGraphicFramePr>
          <p:nvPr>
            <p:extLst>
              <p:ext uri="{D42A27DB-BD31-4B8C-83A1-F6EECF244321}">
                <p14:modId xmlns:p14="http://schemas.microsoft.com/office/powerpoint/2010/main" val="1648824296"/>
              </p:ext>
            </p:extLst>
          </p:nvPr>
        </p:nvGraphicFramePr>
        <p:xfrm>
          <a:off x="741760" y="4812355"/>
          <a:ext cx="5183788" cy="2345373"/>
        </p:xfrm>
        <a:graphic>
          <a:graphicData uri="http://schemas.openxmlformats.org/drawingml/2006/table">
            <a:tbl>
              <a:tblPr firstRow="1" firstCol="1" bandRow="1"/>
              <a:tblGrid>
                <a:gridCol w="2713604">
                  <a:extLst>
                    <a:ext uri="{9D8B030D-6E8A-4147-A177-3AD203B41FA5}">
                      <a16:colId xmlns:a16="http://schemas.microsoft.com/office/drawing/2014/main" val="2005123537"/>
                    </a:ext>
                  </a:extLst>
                </a:gridCol>
                <a:gridCol w="2470184">
                  <a:extLst>
                    <a:ext uri="{9D8B030D-6E8A-4147-A177-3AD203B41FA5}">
                      <a16:colId xmlns:a16="http://schemas.microsoft.com/office/drawing/2014/main" val="2765331091"/>
                    </a:ext>
                  </a:extLst>
                </a:gridCol>
              </a:tblGrid>
              <a:tr h="300214">
                <a:tc>
                  <a:txBody>
                    <a:bodyPr/>
                    <a:lstStyle/>
                    <a:p>
                      <a:pPr marL="0" algn="ctr" defTabSz="914400" rtl="0" eaLnBrk="1" latinLnBrk="0" hangingPunct="1">
                        <a:lnSpc>
                          <a:spcPct val="107000"/>
                        </a:lnSpc>
                        <a:spcAft>
                          <a:spcPts val="0"/>
                        </a:spcAft>
                      </a:pPr>
                      <a:r>
                        <a:rPr lang="es-MX" sz="1400" b="1" kern="1200" dirty="0">
                          <a:solidFill>
                            <a:schemeClr val="lt1"/>
                          </a:solidFill>
                          <a:effectLst/>
                          <a:latin typeface="Arial" panose="020B0604020202020204" pitchFamily="34" charset="0"/>
                          <a:ea typeface="+mn-ea"/>
                          <a:cs typeface="Arial" panose="020B0604020202020204" pitchFamily="34" charset="0"/>
                        </a:rPr>
                        <a:t>Zona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12D77"/>
                    </a:solidFill>
                  </a:tcPr>
                </a:tc>
                <a:tc>
                  <a:txBody>
                    <a:bodyPr/>
                    <a:lstStyle/>
                    <a:p>
                      <a:pPr marL="0" algn="ctr" defTabSz="914400" rtl="0" eaLnBrk="1" latinLnBrk="0" hangingPunct="1">
                        <a:lnSpc>
                          <a:spcPct val="107000"/>
                        </a:lnSpc>
                        <a:spcAft>
                          <a:spcPts val="0"/>
                        </a:spcAft>
                      </a:pPr>
                      <a:r>
                        <a:rPr lang="es-MX" sz="1400" b="1" kern="1200" dirty="0">
                          <a:solidFill>
                            <a:schemeClr val="lt1"/>
                          </a:solidFill>
                          <a:effectLst/>
                          <a:latin typeface="Arial" panose="020B0604020202020204" pitchFamily="34" charset="0"/>
                          <a:ea typeface="+mn-ea"/>
                          <a:cs typeface="Arial" panose="020B0604020202020204" pitchFamily="34" charset="0"/>
                        </a:rPr>
                        <a:t>Número de días por encima de la norma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12D77"/>
                    </a:solidFill>
                  </a:tcPr>
                </a:tc>
                <a:extLst>
                  <a:ext uri="{0D108BD9-81ED-4DB2-BD59-A6C34878D82A}">
                    <a16:rowId xmlns:a16="http://schemas.microsoft.com/office/drawing/2014/main" val="3872506323"/>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Toluca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rowSpan="4">
                  <a:txBody>
                    <a:bodyPr/>
                    <a:lstStyle/>
                    <a:p>
                      <a:pPr marL="0" indent="0" algn="ctr"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Más de 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1965651"/>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Monterrey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343208415"/>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Mexicali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1306867292"/>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Ciudad de México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2861665367"/>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Tijuana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rowSpan="5">
                  <a:txBody>
                    <a:bodyPr/>
                    <a:lstStyle/>
                    <a:p>
                      <a:pPr marL="0" indent="0" algn="ctr"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Más de 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9730486"/>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Durango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2567362395"/>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León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713450354"/>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Salamanca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4055114621"/>
                  </a:ext>
                </a:extLst>
              </a:tr>
              <a:tr h="154536">
                <a:tc>
                  <a:txBody>
                    <a:bodyPr/>
                    <a:lstStyle/>
                    <a:p>
                      <a:pPr marL="0" algn="l" defTabSz="914400" rtl="0" eaLnBrk="1" latinLnBrk="0" hangingPunct="1">
                        <a:lnSpc>
                          <a:spcPct val="107000"/>
                        </a:lnSpc>
                        <a:spcAft>
                          <a:spcPts val="0"/>
                        </a:spcAft>
                      </a:pPr>
                      <a:r>
                        <a:rPr lang="es-MX" sz="1400" b="0" kern="1200" dirty="0">
                          <a:solidFill>
                            <a:schemeClr val="tx1"/>
                          </a:solidFill>
                          <a:effectLst/>
                          <a:latin typeface="Arial" panose="020B0604020202020204" pitchFamily="34" charset="0"/>
                          <a:ea typeface="+mn-ea"/>
                          <a:cs typeface="Arial" panose="020B0604020202020204" pitchFamily="34" charset="0"/>
                        </a:rPr>
                        <a:t>Tula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vMerge="1">
                  <a:txBody>
                    <a:bodyPr/>
                    <a:lstStyle/>
                    <a:p>
                      <a:endParaRPr lang="es-MX"/>
                    </a:p>
                  </a:txBody>
                  <a:tcPr/>
                </a:tc>
                <a:extLst>
                  <a:ext uri="{0D108BD9-81ED-4DB2-BD59-A6C34878D82A}">
                    <a16:rowId xmlns:a16="http://schemas.microsoft.com/office/drawing/2014/main" val="1099677114"/>
                  </a:ext>
                </a:extLst>
              </a:tr>
            </a:tbl>
          </a:graphicData>
        </a:graphic>
      </p:graphicFrame>
      <p:sp>
        <p:nvSpPr>
          <p:cNvPr id="19" name="Rectángulo 18">
            <a:extLst>
              <a:ext uri="{FF2B5EF4-FFF2-40B4-BE49-F238E27FC236}">
                <a16:creationId xmlns:a16="http://schemas.microsoft.com/office/drawing/2014/main" id="{1BEA4C69-0C68-4DB6-AC70-A1426F46F79A}"/>
              </a:ext>
            </a:extLst>
          </p:cNvPr>
          <p:cNvSpPr/>
          <p:nvPr/>
        </p:nvSpPr>
        <p:spPr>
          <a:xfrm>
            <a:off x="344225" y="4516760"/>
            <a:ext cx="5942151" cy="307777"/>
          </a:xfrm>
          <a:prstGeom prst="rect">
            <a:avLst/>
          </a:prstGeom>
        </p:spPr>
        <p:txBody>
          <a:bodyPr wrap="square">
            <a:spAutoFit/>
          </a:bodyPr>
          <a:lstStyle/>
          <a:p>
            <a:pPr algn="ctr">
              <a:defRPr sz="1600" b="0" i="0" u="none" strike="noStrike" kern="1200" spc="0" baseline="0">
                <a:solidFill>
                  <a:prstClr val="black"/>
                </a:solidFill>
                <a:latin typeface="+mn-lt"/>
                <a:ea typeface="+mn-ea"/>
                <a:cs typeface="+mn-cs"/>
              </a:defRPr>
            </a:pPr>
            <a:r>
              <a:rPr lang="es-MX" sz="1400" b="1" dirty="0">
                <a:solidFill>
                  <a:prstClr val="black"/>
                </a:solidFill>
                <a:latin typeface="Arial" panose="020B0604020202020204" pitchFamily="34" charset="0"/>
                <a:cs typeface="Arial" panose="020B0604020202020204" pitchFamily="34" charset="0"/>
              </a:rPr>
              <a:t>Total de días con partículas de PM2.5</a:t>
            </a:r>
            <a:r>
              <a:rPr lang="es-MX" sz="1400" b="1" baseline="30000" dirty="0">
                <a:solidFill>
                  <a:prstClr val="black"/>
                </a:solidFill>
                <a:latin typeface="Arial" panose="020B0604020202020204" pitchFamily="34" charset="0"/>
                <a:cs typeface="Arial" panose="020B0604020202020204" pitchFamily="34" charset="0"/>
              </a:rPr>
              <a:t>2</a:t>
            </a:r>
            <a:r>
              <a:rPr lang="es-MX" sz="1400" b="1" dirty="0">
                <a:solidFill>
                  <a:prstClr val="black"/>
                </a:solidFill>
                <a:latin typeface="Arial" panose="020B0604020202020204" pitchFamily="34" charset="0"/>
                <a:cs typeface="Arial" panose="020B0604020202020204" pitchFamily="34" charset="0"/>
              </a:rPr>
              <a:t> por arriba de la norma, 2015</a:t>
            </a:r>
          </a:p>
        </p:txBody>
      </p:sp>
      <p:sp>
        <p:nvSpPr>
          <p:cNvPr id="20" name="Rectángulo 19">
            <a:extLst>
              <a:ext uri="{FF2B5EF4-FFF2-40B4-BE49-F238E27FC236}">
                <a16:creationId xmlns:a16="http://schemas.microsoft.com/office/drawing/2014/main" id="{CC734873-679A-4338-834B-5832B3AA3321}"/>
              </a:ext>
            </a:extLst>
          </p:cNvPr>
          <p:cNvSpPr/>
          <p:nvPr/>
        </p:nvSpPr>
        <p:spPr>
          <a:xfrm>
            <a:off x="243933" y="7181056"/>
            <a:ext cx="4536504"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a:t>
            </a:r>
            <a:r>
              <a:rPr lang="es-MX" sz="1200" dirty="0" err="1">
                <a:latin typeface="Arial" panose="020B0604020202020204" pitchFamily="34" charset="0"/>
                <a:cs typeface="Arial" panose="020B0604020202020204" pitchFamily="34" charset="0"/>
              </a:rPr>
              <a:t>INECC</a:t>
            </a:r>
            <a:r>
              <a:rPr lang="es-MX" sz="1200" dirty="0">
                <a:latin typeface="Arial" panose="020B0604020202020204" pitchFamily="34" charset="0"/>
                <a:cs typeface="Arial" panose="020B0604020202020204" pitchFamily="34" charset="0"/>
              </a:rPr>
              <a:t>, 2015.</a:t>
            </a:r>
          </a:p>
        </p:txBody>
      </p:sp>
      <p:sp>
        <p:nvSpPr>
          <p:cNvPr id="21" name="Rectángulo 20">
            <a:extLst>
              <a:ext uri="{FF2B5EF4-FFF2-40B4-BE49-F238E27FC236}">
                <a16:creationId xmlns:a16="http://schemas.microsoft.com/office/drawing/2014/main" id="{5F437BCB-6920-4AD7-8D72-F29D84D2B576}"/>
              </a:ext>
            </a:extLst>
          </p:cNvPr>
          <p:cNvSpPr/>
          <p:nvPr/>
        </p:nvSpPr>
        <p:spPr>
          <a:xfrm>
            <a:off x="6502400" y="1479357"/>
            <a:ext cx="6365828" cy="877163"/>
          </a:xfrm>
          <a:prstGeom prst="rect">
            <a:avLst/>
          </a:prstGeom>
        </p:spPr>
        <p:txBody>
          <a:bodyPr wrap="square">
            <a:spAutoFit/>
          </a:bodyPr>
          <a:lstStyle/>
          <a:p>
            <a:pPr algn="just">
              <a:spcAft>
                <a:spcPts val="800"/>
              </a:spcAft>
            </a:pPr>
            <a:r>
              <a:rPr lang="es-MX" sz="1700" dirty="0">
                <a:latin typeface="Arial" panose="020B0604020202020204" pitchFamily="34" charset="0"/>
                <a:cs typeface="Arial" panose="020B0604020202020204" pitchFamily="34" charset="0"/>
              </a:rPr>
              <a:t>Las </a:t>
            </a:r>
            <a:r>
              <a:rPr lang="es-MX" sz="1700" b="1" dirty="0">
                <a:solidFill>
                  <a:schemeClr val="accent5"/>
                </a:solidFill>
                <a:latin typeface="Arial" panose="020B0604020202020204" pitchFamily="34" charset="0"/>
                <a:cs typeface="Arial" panose="020B0604020202020204" pitchFamily="34" charset="0"/>
              </a:rPr>
              <a:t>concentraciones de contaminantes </a:t>
            </a:r>
            <a:r>
              <a:rPr lang="es-MX" sz="1700" dirty="0">
                <a:latin typeface="Arial" panose="020B0604020202020204" pitchFamily="34" charset="0"/>
                <a:cs typeface="Arial" panose="020B0604020202020204" pitchFamily="34" charset="0"/>
              </a:rPr>
              <a:t>en el aire tienen un gran impacto en la salud de las </a:t>
            </a:r>
            <a:r>
              <a:rPr lang="es-MX" sz="1700" b="1" dirty="0">
                <a:solidFill>
                  <a:schemeClr val="accent5"/>
                </a:solidFill>
                <a:latin typeface="Arial" panose="020B0604020202020204" pitchFamily="34" charset="0"/>
                <a:cs typeface="Arial" panose="020B0604020202020204" pitchFamily="34" charset="0"/>
              </a:rPr>
              <a:t>poblaciones urbanas y las grandes metrópolis</a:t>
            </a:r>
            <a:r>
              <a:rPr lang="es-MX" sz="1700" dirty="0">
                <a:latin typeface="Arial" panose="020B0604020202020204" pitchFamily="34" charset="0"/>
                <a:cs typeface="Arial" panose="020B0604020202020204" pitchFamily="34" charset="0"/>
              </a:rPr>
              <a:t>, por ejemplo</a:t>
            </a:r>
            <a:r>
              <a:rPr lang="es-MX" sz="1700" baseline="30000" dirty="0">
                <a:solidFill>
                  <a:schemeClr val="tx1"/>
                </a:solidFill>
                <a:latin typeface="Arial" panose="020B0604020202020204" pitchFamily="34" charset="0"/>
                <a:cs typeface="Arial" panose="020B0604020202020204" pitchFamily="34" charset="0"/>
              </a:rPr>
              <a:t>3</a:t>
            </a:r>
            <a:r>
              <a:rPr lang="es-MX" sz="1700" dirty="0">
                <a:latin typeface="Arial" panose="020B0604020202020204" pitchFamily="34" charset="0"/>
                <a:cs typeface="Arial" panose="020B0604020202020204" pitchFamily="34" charset="0"/>
              </a:rPr>
              <a:t>:</a:t>
            </a:r>
          </a:p>
        </p:txBody>
      </p:sp>
      <p:sp>
        <p:nvSpPr>
          <p:cNvPr id="23" name="Rectángulo 22"/>
          <p:cNvSpPr/>
          <p:nvPr/>
        </p:nvSpPr>
        <p:spPr>
          <a:xfrm>
            <a:off x="-11728" y="9043866"/>
            <a:ext cx="12885382" cy="646331"/>
          </a:xfrm>
          <a:prstGeom prst="rect">
            <a:avLst/>
          </a:prstGeom>
        </p:spPr>
        <p:txBody>
          <a:bodyPr wrap="square">
            <a:spAutoFit/>
          </a:bodyPr>
          <a:lstStyle/>
          <a:p>
            <a:pPr marL="228600" indent="-228600" algn="just">
              <a:buAutoNum type="arabicPeriod"/>
            </a:pPr>
            <a:r>
              <a:rPr lang="es-MX" sz="900" dirty="0">
                <a:solidFill>
                  <a:schemeClr val="bg1"/>
                </a:solidFill>
                <a:latin typeface="Arial" panose="020B0604020202020204" pitchFamily="34" charset="0"/>
                <a:cs typeface="Arial" panose="020B0604020202020204" pitchFamily="34" charset="0"/>
              </a:rPr>
              <a:t>Se presenta información de dos tipos de contaminantes (ozono y PM2.5); sin embargo,  la calidad del aire se puede analizar desde cinco contaminantes criterio: dióxido de azufre, monóxido de carbono, dióxido de nitrógeno, ozono y partículas suspendidas (PM). </a:t>
            </a:r>
          </a:p>
          <a:p>
            <a:pPr marL="228600" indent="-228600" algn="just">
              <a:buAutoNum type="arabicPeriod"/>
            </a:pPr>
            <a:r>
              <a:rPr lang="es-MX" sz="900" dirty="0">
                <a:solidFill>
                  <a:schemeClr val="bg1"/>
                </a:solidFill>
                <a:latin typeface="Arial" panose="020B0604020202020204" pitchFamily="34" charset="0"/>
                <a:cs typeface="Arial" panose="020B0604020202020204" pitchFamily="34" charset="0"/>
              </a:rPr>
              <a:t>PM2.5: son partículas en suspensión con un diámetro aerodinámico de hasta 2.5 µm, denominadas partículas finas o fracción fina (que por definición incluye a las partículas </a:t>
            </a:r>
            <a:r>
              <a:rPr lang="es-MX" sz="900" dirty="0" err="1">
                <a:solidFill>
                  <a:schemeClr val="bg1"/>
                </a:solidFill>
                <a:latin typeface="Arial" panose="020B0604020202020204" pitchFamily="34" charset="0"/>
                <a:cs typeface="Arial" panose="020B0604020202020204" pitchFamily="34" charset="0"/>
              </a:rPr>
              <a:t>ultrafinas</a:t>
            </a:r>
            <a:r>
              <a:rPr lang="es-MX" sz="900" dirty="0">
                <a:solidFill>
                  <a:schemeClr val="bg1"/>
                </a:solidFill>
                <a:latin typeface="Arial" panose="020B0604020202020204" pitchFamily="34" charset="0"/>
                <a:cs typeface="Arial" panose="020B0604020202020204" pitchFamily="34" charset="0"/>
              </a:rPr>
              <a:t>).</a:t>
            </a:r>
          </a:p>
          <a:p>
            <a:pPr marL="228600" indent="-228600" algn="just">
              <a:buAutoNum type="arabicPeriod"/>
            </a:pPr>
            <a:r>
              <a:rPr lang="es-MX" sz="900" dirty="0">
                <a:solidFill>
                  <a:schemeClr val="bg1"/>
                </a:solidFill>
                <a:latin typeface="Arial" panose="020B0604020202020204" pitchFamily="34" charset="0"/>
                <a:cs typeface="Arial" panose="020B0604020202020204" pitchFamily="34" charset="0"/>
              </a:rPr>
              <a:t>Este total no coincide con la suma de las muertes registradas en las tablas, ya que considera todos los contaminantes (dióxido de azufre, monóxido de carbono, dióxido de nitrógeno, ozono y partículas suspendidas -PM0.1; PM2.5; y PM10-). </a:t>
            </a:r>
            <a:endParaRPr lang="es-MX" sz="900" dirty="0">
              <a:solidFill>
                <a:schemeClr val="bg1"/>
              </a:solidFill>
            </a:endParaRPr>
          </a:p>
        </p:txBody>
      </p:sp>
      <p:sp>
        <p:nvSpPr>
          <p:cNvPr id="30" name="Rectangle 6"/>
          <p:cNvSpPr>
            <a:spLocks/>
          </p:cNvSpPr>
          <p:nvPr/>
        </p:nvSpPr>
        <p:spPr bwMode="auto">
          <a:xfrm>
            <a:off x="263610" y="807389"/>
            <a:ext cx="1570943"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Aire</a:t>
            </a:r>
            <a:endParaRPr lang="es-MX" altLang="es-MX" sz="2000" b="1" dirty="0">
              <a:solidFill>
                <a:srgbClr val="53585F"/>
              </a:solidFill>
              <a:latin typeface="Arial" charset="0"/>
              <a:ea typeface="Arial" charset="0"/>
              <a:cs typeface="Arial" charset="0"/>
              <a:sym typeface="Arial" charset="0"/>
            </a:endParaRPr>
          </a:p>
        </p:txBody>
      </p:sp>
      <p:graphicFrame>
        <p:nvGraphicFramePr>
          <p:cNvPr id="32" name="Gráfico 31">
            <a:extLst>
              <a:ext uri="{FF2B5EF4-FFF2-40B4-BE49-F238E27FC236}">
                <a16:creationId xmlns:a16="http://schemas.microsoft.com/office/drawing/2014/main" id="{C14BCFF1-B387-4FB6-ADFA-2A9D53A68D15}"/>
              </a:ext>
            </a:extLst>
          </p:cNvPr>
          <p:cNvGraphicFramePr>
            <a:graphicFrameLocks/>
          </p:cNvGraphicFramePr>
          <p:nvPr>
            <p:extLst>
              <p:ext uri="{D42A27DB-BD31-4B8C-83A1-F6EECF244321}">
                <p14:modId xmlns:p14="http://schemas.microsoft.com/office/powerpoint/2010/main" val="690878389"/>
              </p:ext>
            </p:extLst>
          </p:nvPr>
        </p:nvGraphicFramePr>
        <p:xfrm>
          <a:off x="6612328" y="2425771"/>
          <a:ext cx="6053753" cy="2875488"/>
        </p:xfrm>
        <a:graphic>
          <a:graphicData uri="http://schemas.openxmlformats.org/drawingml/2006/chart">
            <c:chart xmlns:c="http://schemas.openxmlformats.org/drawingml/2006/chart" xmlns:r="http://schemas.openxmlformats.org/officeDocument/2006/relationships" r:id="rId3"/>
          </a:graphicData>
        </a:graphic>
      </p:graphicFrame>
      <p:sp>
        <p:nvSpPr>
          <p:cNvPr id="33" name="CuadroTexto 32">
            <a:extLst>
              <a:ext uri="{FF2B5EF4-FFF2-40B4-BE49-F238E27FC236}">
                <a16:creationId xmlns:a16="http://schemas.microsoft.com/office/drawing/2014/main" id="{570DA44A-4F0E-42B0-A9DB-C2E613ADE85E}"/>
              </a:ext>
            </a:extLst>
          </p:cNvPr>
          <p:cNvSpPr txBox="1"/>
          <p:nvPr/>
        </p:nvSpPr>
        <p:spPr>
          <a:xfrm>
            <a:off x="7294488" y="2411748"/>
            <a:ext cx="4968552" cy="323165"/>
          </a:xfrm>
          <a:prstGeom prst="rect">
            <a:avLst/>
          </a:prstGeom>
          <a:noFill/>
        </p:spPr>
        <p:txBody>
          <a:bodyPr wrap="square" rtlCol="0">
            <a:spAutoFit/>
          </a:bodyPr>
          <a:lstStyle/>
          <a:p>
            <a:pPr algn="ctr"/>
            <a:r>
              <a:rPr lang="es-MX" sz="1500" dirty="0">
                <a:latin typeface="Arial" panose="020B0604020202020204" pitchFamily="34" charset="0"/>
                <a:cs typeface="Arial" panose="020B0604020202020204" pitchFamily="34" charset="0"/>
              </a:rPr>
              <a:t>Muertes atribuibles a la presencia de O3, 2000-2016</a:t>
            </a:r>
          </a:p>
        </p:txBody>
      </p:sp>
      <p:sp>
        <p:nvSpPr>
          <p:cNvPr id="36" name="Rectángulo 35">
            <a:extLst>
              <a:ext uri="{FF2B5EF4-FFF2-40B4-BE49-F238E27FC236}">
                <a16:creationId xmlns:a16="http://schemas.microsoft.com/office/drawing/2014/main" id="{BB9230B7-1C7C-42FB-8F0A-9695E9120633}"/>
              </a:ext>
            </a:extLst>
          </p:cNvPr>
          <p:cNvSpPr/>
          <p:nvPr/>
        </p:nvSpPr>
        <p:spPr>
          <a:xfrm>
            <a:off x="6502400" y="5273438"/>
            <a:ext cx="4536504"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a:t>
            </a:r>
            <a:r>
              <a:rPr lang="es-MX" sz="1200" dirty="0" err="1">
                <a:latin typeface="Arial" panose="020B0604020202020204" pitchFamily="34" charset="0"/>
                <a:cs typeface="Arial" panose="020B0604020202020204" pitchFamily="34" charset="0"/>
              </a:rPr>
              <a:t>IHME</a:t>
            </a:r>
            <a:r>
              <a:rPr lang="es-MX" sz="1200" dirty="0">
                <a:latin typeface="Arial" panose="020B0604020202020204" pitchFamily="34" charset="0"/>
                <a:cs typeface="Arial" panose="020B0604020202020204" pitchFamily="34" charset="0"/>
              </a:rPr>
              <a:t>, 2017.</a:t>
            </a:r>
          </a:p>
        </p:txBody>
      </p:sp>
      <p:graphicFrame>
        <p:nvGraphicFramePr>
          <p:cNvPr id="22" name="Gráfico 21">
            <a:extLst>
              <a:ext uri="{FF2B5EF4-FFF2-40B4-BE49-F238E27FC236}">
                <a16:creationId xmlns:a16="http://schemas.microsoft.com/office/drawing/2014/main" id="{791B8DF2-1B22-4AA4-9CE9-8C4079503307}"/>
              </a:ext>
            </a:extLst>
          </p:cNvPr>
          <p:cNvGraphicFramePr/>
          <p:nvPr>
            <p:extLst>
              <p:ext uri="{D42A27DB-BD31-4B8C-83A1-F6EECF244321}">
                <p14:modId xmlns:p14="http://schemas.microsoft.com/office/powerpoint/2010/main" val="3776045101"/>
              </p:ext>
            </p:extLst>
          </p:nvPr>
        </p:nvGraphicFramePr>
        <p:xfrm>
          <a:off x="6612328" y="5860915"/>
          <a:ext cx="6053753" cy="2848070"/>
        </p:xfrm>
        <a:graphic>
          <a:graphicData uri="http://schemas.openxmlformats.org/drawingml/2006/chart">
            <c:chart xmlns:c="http://schemas.openxmlformats.org/drawingml/2006/chart" xmlns:r="http://schemas.openxmlformats.org/officeDocument/2006/relationships" r:id="rId4"/>
          </a:graphicData>
        </a:graphic>
      </p:graphicFrame>
      <p:sp>
        <p:nvSpPr>
          <p:cNvPr id="34" name="CuadroTexto 33">
            <a:extLst>
              <a:ext uri="{FF2B5EF4-FFF2-40B4-BE49-F238E27FC236}">
                <a16:creationId xmlns:a16="http://schemas.microsoft.com/office/drawing/2014/main" id="{CEDC168B-2C9A-431E-B99E-FF897E0D360C}"/>
              </a:ext>
            </a:extLst>
          </p:cNvPr>
          <p:cNvSpPr txBox="1"/>
          <p:nvPr/>
        </p:nvSpPr>
        <p:spPr>
          <a:xfrm>
            <a:off x="6961586" y="5578255"/>
            <a:ext cx="5298574" cy="338554"/>
          </a:xfrm>
          <a:prstGeom prst="rect">
            <a:avLst/>
          </a:prstGeom>
          <a:noFill/>
        </p:spPr>
        <p:txBody>
          <a:bodyPr wrap="square" rtlCol="0">
            <a:spAutoFit/>
          </a:bodyPr>
          <a:lstStyle/>
          <a:p>
            <a:pPr algn="ctr"/>
            <a:r>
              <a:rPr lang="es-MX" sz="1600" dirty="0">
                <a:latin typeface="Arial" panose="020B0604020202020204" pitchFamily="34" charset="0"/>
                <a:cs typeface="Arial" panose="020B0604020202020204" pitchFamily="34" charset="0"/>
              </a:rPr>
              <a:t>Muertes atribuibles a la presencia de PM2.5, 2000-2016</a:t>
            </a:r>
          </a:p>
        </p:txBody>
      </p:sp>
      <p:sp>
        <p:nvSpPr>
          <p:cNvPr id="28" name="Rectángulo 27">
            <a:extLst>
              <a:ext uri="{FF2B5EF4-FFF2-40B4-BE49-F238E27FC236}">
                <a16:creationId xmlns:a16="http://schemas.microsoft.com/office/drawing/2014/main" id="{BB9230B7-1C7C-42FB-8F0A-9695E9120633}"/>
              </a:ext>
            </a:extLst>
          </p:cNvPr>
          <p:cNvSpPr/>
          <p:nvPr/>
        </p:nvSpPr>
        <p:spPr>
          <a:xfrm>
            <a:off x="6612329" y="8704257"/>
            <a:ext cx="4536504"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a:t>
            </a:r>
            <a:r>
              <a:rPr lang="es-MX" sz="1200" dirty="0" err="1">
                <a:latin typeface="Arial" panose="020B0604020202020204" pitchFamily="34" charset="0"/>
                <a:cs typeface="Arial" panose="020B0604020202020204" pitchFamily="34" charset="0"/>
              </a:rPr>
              <a:t>IHME</a:t>
            </a:r>
            <a:r>
              <a:rPr lang="es-MX" sz="1200" dirty="0">
                <a:latin typeface="Arial" panose="020B0604020202020204" pitchFamily="34" charset="0"/>
                <a:cs typeface="Arial" panose="020B0604020202020204" pitchFamily="34" charset="0"/>
              </a:rPr>
              <a:t>, 2017.</a:t>
            </a:r>
          </a:p>
        </p:txBody>
      </p:sp>
    </p:spTree>
    <p:extLst>
      <p:ext uri="{BB962C8B-B14F-4D97-AF65-F5344CB8AC3E}">
        <p14:creationId xmlns:p14="http://schemas.microsoft.com/office/powerpoint/2010/main" val="12931555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áfico 11">
            <a:extLst>
              <a:ext uri="{FF2B5EF4-FFF2-40B4-BE49-F238E27FC236}">
                <a16:creationId xmlns:a16="http://schemas.microsoft.com/office/drawing/2014/main" id="{D437CADA-3B18-4194-BBE2-B98A2EA67E5B}"/>
              </a:ext>
            </a:extLst>
          </p:cNvPr>
          <p:cNvGraphicFramePr>
            <a:graphicFrameLocks/>
          </p:cNvGraphicFramePr>
          <p:nvPr>
            <p:extLst>
              <p:ext uri="{D42A27DB-BD31-4B8C-83A1-F6EECF244321}">
                <p14:modId xmlns:p14="http://schemas.microsoft.com/office/powerpoint/2010/main" val="3652722682"/>
              </p:ext>
            </p:extLst>
          </p:nvPr>
        </p:nvGraphicFramePr>
        <p:xfrm>
          <a:off x="885776" y="3508648"/>
          <a:ext cx="9289032" cy="3902088"/>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ángulo 13">
            <a:extLst>
              <a:ext uri="{FF2B5EF4-FFF2-40B4-BE49-F238E27FC236}">
                <a16:creationId xmlns:a16="http://schemas.microsoft.com/office/drawing/2014/main" id="{DB3F6608-1F2C-4CE3-B3CD-8BEE8DDC1898}"/>
              </a:ext>
            </a:extLst>
          </p:cNvPr>
          <p:cNvSpPr/>
          <p:nvPr/>
        </p:nvSpPr>
        <p:spPr>
          <a:xfrm>
            <a:off x="551642" y="1924472"/>
            <a:ext cx="11927422" cy="1314719"/>
          </a:xfrm>
          <a:prstGeom prst="rect">
            <a:avLst/>
          </a:prstGeom>
        </p:spPr>
        <p:txBody>
          <a:bodyPr wrap="square">
            <a:spAutoFit/>
          </a:bodyPr>
          <a:lstStyle/>
          <a:p>
            <a:pPr marL="285750" lvl="0" indent="-285750" algn="just">
              <a:lnSpc>
                <a:spcPct val="107000"/>
              </a:lnSpc>
              <a:spcAft>
                <a:spcPts val="800"/>
              </a:spcAft>
              <a:buFont typeface="Wingdings" panose="05000000000000000000" pitchFamily="2" charset="2"/>
              <a:buChar char="ü"/>
            </a:pPr>
            <a:r>
              <a:rPr lang="es-MX" sz="1700" dirty="0">
                <a:latin typeface="Arial" panose="020B0604020202020204" pitchFamily="34" charset="0"/>
                <a:ea typeface="Calibri" panose="020F0502020204030204" pitchFamily="34" charset="0"/>
                <a:cs typeface="Times New Roman" panose="02020603050405020304" pitchFamily="18" charset="0"/>
              </a:rPr>
              <a:t>En </a:t>
            </a:r>
            <a:r>
              <a:rPr lang="es-MX" sz="1700" b="1" dirty="0">
                <a:latin typeface="Arial" panose="020B0604020202020204" pitchFamily="34" charset="0"/>
                <a:ea typeface="Calibri" panose="020F0502020204030204" pitchFamily="34" charset="0"/>
                <a:cs typeface="Times New Roman" panose="02020603050405020304" pitchFamily="18" charset="0"/>
              </a:rPr>
              <a:t>las zonas rurales</a:t>
            </a:r>
            <a:r>
              <a:rPr lang="es-MX" sz="1700" dirty="0">
                <a:latin typeface="Arial" panose="020B0604020202020204" pitchFamily="34" charset="0"/>
                <a:ea typeface="Calibri" panose="020F0502020204030204" pitchFamily="34" charset="0"/>
                <a:cs typeface="Times New Roman" panose="02020603050405020304" pitchFamily="18" charset="0"/>
              </a:rPr>
              <a:t>, la contaminación del aire interior es especialmente peligrosa para la salud por la </a:t>
            </a:r>
            <a:r>
              <a:rPr lang="es-MX" sz="1700" b="1" dirty="0">
                <a:latin typeface="Arial" panose="020B0604020202020204" pitchFamily="34" charset="0"/>
                <a:ea typeface="Calibri" panose="020F0502020204030204" pitchFamily="34" charset="0"/>
                <a:cs typeface="Times New Roman" panose="02020603050405020304" pitchFamily="18" charset="0"/>
              </a:rPr>
              <a:t>proximidad entre la fuente de contaminación y las personas </a:t>
            </a:r>
            <a:r>
              <a:rPr lang="es-MX" sz="1700" dirty="0">
                <a:latin typeface="Arial" panose="020B0604020202020204" pitchFamily="34" charset="0"/>
                <a:ea typeface="Calibri" panose="020F0502020204030204" pitchFamily="34" charset="0"/>
                <a:cs typeface="Times New Roman" panose="02020603050405020304" pitchFamily="18" charset="0"/>
              </a:rPr>
              <a:t>(hasta </a:t>
            </a:r>
            <a:r>
              <a:rPr lang="es-MX" sz="1700" b="1" dirty="0">
                <a:latin typeface="Arial" panose="020B0604020202020204" pitchFamily="34" charset="0"/>
                <a:ea typeface="Calibri" panose="020F0502020204030204" pitchFamily="34" charset="0"/>
                <a:cs typeface="Times New Roman" panose="02020603050405020304" pitchFamily="18" charset="0"/>
              </a:rPr>
              <a:t>100 veces mayor a las normas </a:t>
            </a:r>
            <a:r>
              <a:rPr lang="es-MX" sz="1700" dirty="0">
                <a:latin typeface="Arial" panose="020B0604020202020204" pitchFamily="34" charset="0"/>
                <a:ea typeface="Calibri" panose="020F0502020204030204" pitchFamily="34" charset="0"/>
                <a:cs typeface="Times New Roman" panose="02020603050405020304" pitchFamily="18" charset="0"/>
              </a:rPr>
              <a:t>de acuerdo con la OMS).</a:t>
            </a:r>
          </a:p>
          <a:p>
            <a:pPr marL="285750" lvl="0" indent="-285750" algn="just">
              <a:lnSpc>
                <a:spcPct val="107000"/>
              </a:lnSpc>
              <a:spcAft>
                <a:spcPts val="800"/>
              </a:spcAft>
              <a:buFont typeface="Wingdings" panose="05000000000000000000" pitchFamily="2" charset="2"/>
              <a:buChar char="ü"/>
            </a:pPr>
            <a:r>
              <a:rPr lang="es-MX" sz="1700" dirty="0">
                <a:latin typeface="Arial" panose="020B0604020202020204" pitchFamily="34" charset="0"/>
                <a:ea typeface="Calibri" panose="020F0502020204030204" pitchFamily="34" charset="0"/>
                <a:cs typeface="Arial" panose="020B0604020202020204" pitchFamily="34" charset="0"/>
              </a:rPr>
              <a:t>En 2016, </a:t>
            </a:r>
            <a:r>
              <a:rPr lang="es-MX" sz="1700" b="1" dirty="0">
                <a:latin typeface="Arial" panose="020B0604020202020204" pitchFamily="34" charset="0"/>
                <a:ea typeface="Calibri" panose="020F0502020204030204" pitchFamily="34" charset="0"/>
                <a:cs typeface="Arial" panose="020B0604020202020204" pitchFamily="34" charset="0"/>
              </a:rPr>
              <a:t>7.6%</a:t>
            </a:r>
            <a:r>
              <a:rPr lang="es-MX" sz="1700" dirty="0">
                <a:latin typeface="Arial" panose="020B0604020202020204" pitchFamily="34" charset="0"/>
                <a:ea typeface="Calibri" panose="020F0502020204030204" pitchFamily="34" charset="0"/>
                <a:cs typeface="Arial" panose="020B0604020202020204" pitchFamily="34" charset="0"/>
              </a:rPr>
              <a:t> del total de </a:t>
            </a:r>
            <a:r>
              <a:rPr lang="es-MX" sz="1700" b="1" dirty="0">
                <a:latin typeface="Arial" panose="020B0604020202020204" pitchFamily="34" charset="0"/>
                <a:ea typeface="Calibri" panose="020F0502020204030204" pitchFamily="34" charset="0"/>
                <a:cs typeface="Arial" panose="020B0604020202020204" pitchFamily="34" charset="0"/>
              </a:rPr>
              <a:t>viviendas no indígenas cocinaba con leña o carbón y no tenía chimenea</a:t>
            </a:r>
            <a:r>
              <a:rPr lang="es-MX" sz="1700" dirty="0">
                <a:latin typeface="Arial" panose="020B0604020202020204" pitchFamily="34" charset="0"/>
                <a:ea typeface="Calibri" panose="020F0502020204030204" pitchFamily="34" charset="0"/>
                <a:cs typeface="Arial" panose="020B0604020202020204" pitchFamily="34" charset="0"/>
              </a:rPr>
              <a:t>; en tanto </a:t>
            </a:r>
            <a:r>
              <a:rPr lang="es-MX" sz="1700" b="1" dirty="0">
                <a:latin typeface="Arial" panose="020B0604020202020204" pitchFamily="34" charset="0"/>
                <a:ea typeface="Calibri" panose="020F0502020204030204" pitchFamily="34" charset="0"/>
                <a:cs typeface="Arial" panose="020B0604020202020204" pitchFamily="34" charset="0"/>
              </a:rPr>
              <a:t>42.5%</a:t>
            </a:r>
            <a:r>
              <a:rPr lang="es-MX" sz="1700" dirty="0">
                <a:latin typeface="Arial" panose="020B0604020202020204" pitchFamily="34" charset="0"/>
                <a:ea typeface="Calibri" panose="020F0502020204030204" pitchFamily="34" charset="0"/>
                <a:cs typeface="Arial" panose="020B0604020202020204" pitchFamily="34" charset="0"/>
              </a:rPr>
              <a:t> de las </a:t>
            </a:r>
            <a:r>
              <a:rPr lang="es-MX" sz="1700" b="1" dirty="0">
                <a:latin typeface="Arial" panose="020B0604020202020204" pitchFamily="34" charset="0"/>
                <a:ea typeface="Calibri" panose="020F0502020204030204" pitchFamily="34" charset="0"/>
                <a:cs typeface="Arial" panose="020B0604020202020204" pitchFamily="34" charset="0"/>
              </a:rPr>
              <a:t>viviendas indígenas </a:t>
            </a:r>
            <a:r>
              <a:rPr lang="es-MX" sz="1700" dirty="0">
                <a:latin typeface="Arial" panose="020B0604020202020204" pitchFamily="34" charset="0"/>
                <a:ea typeface="Calibri" panose="020F0502020204030204" pitchFamily="34" charset="0"/>
                <a:cs typeface="Arial" panose="020B0604020202020204" pitchFamily="34" charset="0"/>
              </a:rPr>
              <a:t>usaron</a:t>
            </a:r>
            <a:r>
              <a:rPr lang="es-MX" sz="1700" b="1" dirty="0">
                <a:latin typeface="Arial" panose="020B0604020202020204" pitchFamily="34" charset="0"/>
                <a:ea typeface="Calibri" panose="020F0502020204030204" pitchFamily="34" charset="0"/>
                <a:cs typeface="Arial" panose="020B0604020202020204" pitchFamily="34" charset="0"/>
              </a:rPr>
              <a:t> leña </a:t>
            </a:r>
            <a:r>
              <a:rPr lang="es-MX" sz="1700" dirty="0">
                <a:latin typeface="Arial" panose="020B0604020202020204" pitchFamily="34" charset="0"/>
                <a:ea typeface="Calibri" panose="020F0502020204030204" pitchFamily="34" charset="0"/>
                <a:cs typeface="Arial" panose="020B0604020202020204" pitchFamily="34" charset="0"/>
              </a:rPr>
              <a:t>o </a:t>
            </a:r>
            <a:r>
              <a:rPr lang="es-MX" sz="1700" b="1" dirty="0">
                <a:latin typeface="Arial" panose="020B0604020202020204" pitchFamily="34" charset="0"/>
                <a:ea typeface="Calibri" panose="020F0502020204030204" pitchFamily="34" charset="0"/>
                <a:cs typeface="Arial" panose="020B0604020202020204" pitchFamily="34" charset="0"/>
              </a:rPr>
              <a:t>carbón </a:t>
            </a:r>
            <a:r>
              <a:rPr lang="es-MX" sz="1700" dirty="0">
                <a:latin typeface="Arial" panose="020B0604020202020204" pitchFamily="34" charset="0"/>
                <a:ea typeface="Calibri" panose="020F0502020204030204" pitchFamily="34" charset="0"/>
                <a:cs typeface="Arial" panose="020B0604020202020204" pitchFamily="34" charset="0"/>
              </a:rPr>
              <a:t>para cocinar y</a:t>
            </a:r>
            <a:r>
              <a:rPr lang="es-MX" sz="1700" b="1" dirty="0">
                <a:latin typeface="Arial" panose="020B0604020202020204" pitchFamily="34" charset="0"/>
                <a:ea typeface="Calibri" panose="020F0502020204030204" pitchFamily="34" charset="0"/>
                <a:cs typeface="Arial" panose="020B0604020202020204" pitchFamily="34" charset="0"/>
              </a:rPr>
              <a:t> no contaban con chimenea </a:t>
            </a:r>
            <a:r>
              <a:rPr lang="es-MX" sz="1700" dirty="0">
                <a:latin typeface="Arial" panose="020B0604020202020204" pitchFamily="34" charset="0"/>
                <a:ea typeface="Calibri" panose="020F0502020204030204" pitchFamily="34" charset="0"/>
                <a:cs typeface="Arial" panose="020B0604020202020204" pitchFamily="34" charset="0"/>
              </a:rPr>
              <a:t>(ENIGH, 2016).</a:t>
            </a:r>
          </a:p>
        </p:txBody>
      </p:sp>
      <p:sp>
        <p:nvSpPr>
          <p:cNvPr id="31" name="Rectángulo 30">
            <a:extLst>
              <a:ext uri="{FF2B5EF4-FFF2-40B4-BE49-F238E27FC236}">
                <a16:creationId xmlns:a16="http://schemas.microsoft.com/office/drawing/2014/main" id="{BD8BA1E8-E648-4F26-B566-D234B1D8B42A}"/>
              </a:ext>
            </a:extLst>
          </p:cNvPr>
          <p:cNvSpPr/>
          <p:nvPr/>
        </p:nvSpPr>
        <p:spPr>
          <a:xfrm>
            <a:off x="885776" y="7408113"/>
            <a:ext cx="4536504"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a:t>
            </a:r>
            <a:r>
              <a:rPr lang="es-MX" sz="1200" dirty="0" err="1">
                <a:latin typeface="Arial" panose="020B0604020202020204" pitchFamily="34" charset="0"/>
                <a:cs typeface="Arial" panose="020B0604020202020204" pitchFamily="34" charset="0"/>
              </a:rPr>
              <a:t>IHME</a:t>
            </a:r>
            <a:r>
              <a:rPr lang="es-MX" sz="1200" dirty="0">
                <a:latin typeface="Arial" panose="020B0604020202020204" pitchFamily="34" charset="0"/>
                <a:cs typeface="Arial" panose="020B0604020202020204" pitchFamily="34" charset="0"/>
              </a:rPr>
              <a:t>, 2016</a:t>
            </a:r>
            <a:r>
              <a:rPr lang="es-MX" sz="1200" dirty="0"/>
              <a:t>.</a:t>
            </a:r>
            <a:endParaRPr lang="es-MX" sz="1200"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90EE6F93-B97C-4ADD-B354-1D463AAA151D}"/>
              </a:ext>
            </a:extLst>
          </p:cNvPr>
          <p:cNvSpPr txBox="1"/>
          <p:nvPr/>
        </p:nvSpPr>
        <p:spPr>
          <a:xfrm>
            <a:off x="10462840" y="3636929"/>
            <a:ext cx="1944216" cy="3693319"/>
          </a:xfrm>
          <a:prstGeom prst="rect">
            <a:avLst/>
          </a:prstGeom>
          <a:noFill/>
          <a:ln w="31750">
            <a:solidFill>
              <a:srgbClr val="C12D77"/>
            </a:solidFill>
          </a:ln>
        </p:spPr>
        <p:txBody>
          <a:bodyPr wrap="square" rtlCol="0">
            <a:spAutoFit/>
          </a:bodyPr>
          <a:lstStyle/>
          <a:p>
            <a:pPr algn="ctr"/>
            <a:r>
              <a:rPr lang="es-MX" sz="1800" dirty="0">
                <a:solidFill>
                  <a:srgbClr val="2F5597"/>
                </a:solidFill>
                <a:latin typeface="Arial" panose="020B0604020202020204" pitchFamily="34" charset="0"/>
                <a:cs typeface="Arial" panose="020B0604020202020204" pitchFamily="34" charset="0"/>
              </a:rPr>
              <a:t>En </a:t>
            </a:r>
            <a:r>
              <a:rPr lang="es-MX" sz="1800" b="1" dirty="0">
                <a:solidFill>
                  <a:srgbClr val="2F5597"/>
                </a:solidFill>
                <a:latin typeface="Arial" panose="020B0604020202020204" pitchFamily="34" charset="0"/>
                <a:cs typeface="Arial" panose="020B0604020202020204" pitchFamily="34" charset="0"/>
              </a:rPr>
              <a:t>2016</a:t>
            </a:r>
            <a:r>
              <a:rPr lang="es-MX" sz="1800" dirty="0">
                <a:solidFill>
                  <a:srgbClr val="2F5597"/>
                </a:solidFill>
                <a:latin typeface="Arial" panose="020B0604020202020204" pitchFamily="34" charset="0"/>
                <a:cs typeface="Arial" panose="020B0604020202020204" pitchFamily="34" charset="0"/>
              </a:rPr>
              <a:t>, se registraron </a:t>
            </a:r>
            <a:r>
              <a:rPr lang="es-MX" sz="1800" b="1" dirty="0">
                <a:solidFill>
                  <a:srgbClr val="2F5597"/>
                </a:solidFill>
                <a:latin typeface="Arial" panose="020B0604020202020204" pitchFamily="34" charset="0"/>
                <a:cs typeface="Arial" panose="020B0604020202020204" pitchFamily="34" charset="0"/>
              </a:rPr>
              <a:t>6,460</a:t>
            </a:r>
            <a:r>
              <a:rPr lang="es-MX" sz="1800" dirty="0">
                <a:solidFill>
                  <a:srgbClr val="2F5597"/>
                </a:solidFill>
                <a:latin typeface="Arial" panose="020B0604020202020204" pitchFamily="34" charset="0"/>
                <a:cs typeface="Arial" panose="020B0604020202020204" pitchFamily="34" charset="0"/>
              </a:rPr>
              <a:t> </a:t>
            </a:r>
            <a:r>
              <a:rPr lang="es-MX" sz="1800" b="1" dirty="0">
                <a:solidFill>
                  <a:srgbClr val="2F5597"/>
                </a:solidFill>
                <a:latin typeface="Arial" panose="020B0604020202020204" pitchFamily="34" charset="0"/>
                <a:cs typeface="Arial" panose="020B0604020202020204" pitchFamily="34" charset="0"/>
              </a:rPr>
              <a:t>muertes por riesgo atribuible </a:t>
            </a:r>
            <a:r>
              <a:rPr lang="es-MX" sz="1800" dirty="0">
                <a:solidFill>
                  <a:srgbClr val="2F5597"/>
                </a:solidFill>
                <a:latin typeface="Arial" panose="020B0604020202020204" pitchFamily="34" charset="0"/>
                <a:cs typeface="Arial" panose="020B0604020202020204" pitchFamily="34" charset="0"/>
              </a:rPr>
              <a:t>a la </a:t>
            </a:r>
            <a:r>
              <a:rPr lang="es-MX" sz="1800" b="1" dirty="0">
                <a:solidFill>
                  <a:srgbClr val="2F5597"/>
                </a:solidFill>
                <a:latin typeface="Arial" panose="020B0604020202020204" pitchFamily="34" charset="0"/>
                <a:cs typeface="Arial" panose="020B0604020202020204" pitchFamily="34" charset="0"/>
              </a:rPr>
              <a:t>contaminación interior </a:t>
            </a:r>
            <a:r>
              <a:rPr lang="es-MX" sz="1800" dirty="0">
                <a:solidFill>
                  <a:srgbClr val="2F5597"/>
                </a:solidFill>
                <a:latin typeface="Arial" panose="020B0604020202020204" pitchFamily="34" charset="0"/>
                <a:cs typeface="Arial" panose="020B0604020202020204" pitchFamily="34" charset="0"/>
              </a:rPr>
              <a:t>de los hogares; </a:t>
            </a:r>
            <a:r>
              <a:rPr lang="es-MX" sz="1800" b="1" dirty="0">
                <a:solidFill>
                  <a:srgbClr val="2F5597"/>
                </a:solidFill>
                <a:latin typeface="Arial" panose="020B0604020202020204" pitchFamily="34" charset="0"/>
                <a:cs typeface="Arial" panose="020B0604020202020204" pitchFamily="34" charset="0"/>
              </a:rPr>
              <a:t>1%</a:t>
            </a:r>
            <a:r>
              <a:rPr lang="es-MX" sz="1800" dirty="0">
                <a:solidFill>
                  <a:srgbClr val="2F5597"/>
                </a:solidFill>
                <a:latin typeface="Arial" panose="020B0604020202020204" pitchFamily="34" charset="0"/>
                <a:cs typeface="Arial" panose="020B0604020202020204" pitchFamily="34" charset="0"/>
              </a:rPr>
              <a:t> del </a:t>
            </a:r>
            <a:r>
              <a:rPr lang="es-MX" sz="1800" b="1" dirty="0">
                <a:solidFill>
                  <a:srgbClr val="2F5597"/>
                </a:solidFill>
                <a:latin typeface="Arial" panose="020B0604020202020204" pitchFamily="34" charset="0"/>
                <a:cs typeface="Arial" panose="020B0604020202020204" pitchFamily="34" charset="0"/>
              </a:rPr>
              <a:t>total de muertes </a:t>
            </a:r>
            <a:r>
              <a:rPr lang="es-MX" sz="1800" dirty="0">
                <a:solidFill>
                  <a:srgbClr val="2F5597"/>
                </a:solidFill>
                <a:latin typeface="Arial" panose="020B0604020202020204" pitchFamily="34" charset="0"/>
                <a:cs typeface="Arial" panose="020B0604020202020204" pitchFamily="34" charset="0"/>
              </a:rPr>
              <a:t>registradas </a:t>
            </a:r>
            <a:r>
              <a:rPr lang="es-MX" sz="1800" b="1" dirty="0">
                <a:solidFill>
                  <a:srgbClr val="2F5597"/>
                </a:solidFill>
                <a:latin typeface="Arial" panose="020B0604020202020204" pitchFamily="34" charset="0"/>
                <a:cs typeface="Arial" panose="020B0604020202020204" pitchFamily="34" charset="0"/>
              </a:rPr>
              <a:t>ese año</a:t>
            </a:r>
            <a:r>
              <a:rPr lang="es-MX" sz="1800" dirty="0">
                <a:solidFill>
                  <a:srgbClr val="2F5597"/>
                </a:solidFill>
                <a:latin typeface="Arial" panose="020B0604020202020204" pitchFamily="34" charset="0"/>
                <a:cs typeface="Arial" panose="020B0604020202020204" pitchFamily="34" charset="0"/>
              </a:rPr>
              <a:t> (</a:t>
            </a:r>
            <a:r>
              <a:rPr lang="es-MX" sz="1800" dirty="0" err="1">
                <a:solidFill>
                  <a:srgbClr val="2F5597"/>
                </a:solidFill>
                <a:latin typeface="Arial" panose="020B0604020202020204" pitchFamily="34" charset="0"/>
                <a:cs typeface="Arial" panose="020B0604020202020204" pitchFamily="34" charset="0"/>
              </a:rPr>
              <a:t>IHME</a:t>
            </a:r>
            <a:r>
              <a:rPr lang="es-MX" sz="1800" dirty="0">
                <a:solidFill>
                  <a:srgbClr val="2F5597"/>
                </a:solidFill>
                <a:latin typeface="Arial" panose="020B0604020202020204" pitchFamily="34" charset="0"/>
                <a:cs typeface="Arial" panose="020B0604020202020204" pitchFamily="34" charset="0"/>
              </a:rPr>
              <a:t>, 2016).</a:t>
            </a:r>
          </a:p>
        </p:txBody>
      </p:sp>
      <p:sp>
        <p:nvSpPr>
          <p:cNvPr id="2" name="Rectángulo 1">
            <a:extLst>
              <a:ext uri="{FF2B5EF4-FFF2-40B4-BE49-F238E27FC236}">
                <a16:creationId xmlns:a16="http://schemas.microsoft.com/office/drawing/2014/main" id="{8F2FCF1C-EDD4-49F5-ADBB-074B3E81F16D}"/>
              </a:ext>
            </a:extLst>
          </p:cNvPr>
          <p:cNvSpPr/>
          <p:nvPr/>
        </p:nvSpPr>
        <p:spPr>
          <a:xfrm>
            <a:off x="551642" y="7770475"/>
            <a:ext cx="11855414" cy="1138773"/>
          </a:xfrm>
          <a:prstGeom prst="rect">
            <a:avLst/>
          </a:prstGeom>
        </p:spPr>
        <p:txBody>
          <a:bodyPr wrap="square">
            <a:spAutoFit/>
          </a:bodyPr>
          <a:lstStyle/>
          <a:p>
            <a:pPr marL="285750" indent="-285750" algn="just">
              <a:buFont typeface="Wingdings" panose="05000000000000000000" pitchFamily="2" charset="2"/>
              <a:buChar char="ü"/>
            </a:pPr>
            <a:r>
              <a:rPr lang="es-MX" sz="1700" dirty="0">
                <a:latin typeface="Arial" panose="020B0604020202020204" pitchFamily="34" charset="0"/>
                <a:cs typeface="Arial" panose="020B0604020202020204" pitchFamily="34" charset="0"/>
              </a:rPr>
              <a:t>Sin importar el grado de marginación del estado, en </a:t>
            </a:r>
            <a:r>
              <a:rPr lang="es-MX" sz="1700" b="1" dirty="0">
                <a:latin typeface="Arial" panose="020B0604020202020204" pitchFamily="34" charset="0"/>
                <a:cs typeface="Arial" panose="020B0604020202020204" pitchFamily="34" charset="0"/>
              </a:rPr>
              <a:t>casi todos los casos la población indígena </a:t>
            </a:r>
            <a:r>
              <a:rPr lang="es-MX" sz="1700" dirty="0">
                <a:latin typeface="Arial" panose="020B0604020202020204" pitchFamily="34" charset="0"/>
                <a:cs typeface="Arial" panose="020B0604020202020204" pitchFamily="34" charset="0"/>
              </a:rPr>
              <a:t>siempre está</a:t>
            </a:r>
            <a:r>
              <a:rPr lang="es-MX" sz="1700" b="1" dirty="0">
                <a:latin typeface="Arial" panose="020B0604020202020204" pitchFamily="34" charset="0"/>
                <a:cs typeface="Arial" panose="020B0604020202020204" pitchFamily="34" charset="0"/>
              </a:rPr>
              <a:t> más expuesta a respirar los contaminantes </a:t>
            </a:r>
            <a:r>
              <a:rPr lang="es-MX" sz="1700" dirty="0">
                <a:latin typeface="Arial" panose="020B0604020202020204" pitchFamily="34" charset="0"/>
                <a:cs typeface="Arial" panose="020B0604020202020204" pitchFamily="34" charset="0"/>
              </a:rPr>
              <a:t>de la leña o carbón en </a:t>
            </a:r>
            <a:r>
              <a:rPr lang="es-MX" sz="1700" b="1" dirty="0">
                <a:latin typeface="Arial" panose="020B0604020202020204" pitchFamily="34" charset="0"/>
                <a:cs typeface="Arial" panose="020B0604020202020204" pitchFamily="34" charset="0"/>
              </a:rPr>
              <a:t>sitios cerrados</a:t>
            </a:r>
            <a:r>
              <a:rPr lang="es-MX" sz="1700" dirty="0">
                <a:latin typeface="Arial" panose="020B0604020202020204" pitchFamily="34" charset="0"/>
                <a:cs typeface="Arial" panose="020B0604020202020204" pitchFamily="34" charset="0"/>
              </a:rPr>
              <a:t>. </a:t>
            </a:r>
          </a:p>
          <a:p>
            <a:pPr marL="285750" indent="-285750" algn="just">
              <a:buFont typeface="Wingdings" panose="05000000000000000000" pitchFamily="2" charset="2"/>
              <a:buChar char="ü"/>
            </a:pPr>
            <a:r>
              <a:rPr lang="es-MX" sz="1700" dirty="0">
                <a:latin typeface="Arial" panose="020B0604020202020204" pitchFamily="34" charset="0"/>
                <a:cs typeface="Arial" panose="020B0604020202020204" pitchFamily="34" charset="0"/>
              </a:rPr>
              <a:t>Solo </a:t>
            </a:r>
            <a:r>
              <a:rPr lang="es-MX" sz="1700" b="1" dirty="0">
                <a:latin typeface="Arial" panose="020B0604020202020204" pitchFamily="34" charset="0"/>
                <a:cs typeface="Arial" panose="020B0604020202020204" pitchFamily="34" charset="0"/>
              </a:rPr>
              <a:t>1.8 millones de personas indígenas habitan en viviendas con chimenea </a:t>
            </a:r>
            <a:r>
              <a:rPr lang="es-MX" sz="1700" dirty="0">
                <a:latin typeface="Arial" panose="020B0604020202020204" pitchFamily="34" charset="0"/>
                <a:cs typeface="Arial" panose="020B0604020202020204" pitchFamily="34" charset="0"/>
              </a:rPr>
              <a:t>que corresponden a </a:t>
            </a:r>
            <a:r>
              <a:rPr lang="es-MX" sz="1700" b="1" dirty="0">
                <a:latin typeface="Arial" panose="020B0604020202020204" pitchFamily="34" charset="0"/>
                <a:cs typeface="Arial" panose="020B0604020202020204" pitchFamily="34" charset="0"/>
              </a:rPr>
              <a:t>15.3 por ciento </a:t>
            </a:r>
            <a:r>
              <a:rPr lang="es-MX" sz="1700" dirty="0">
                <a:latin typeface="Arial" panose="020B0604020202020204" pitchFamily="34" charset="0"/>
                <a:cs typeface="Arial" panose="020B0604020202020204" pitchFamily="34" charset="0"/>
              </a:rPr>
              <a:t>de la población indígena (CDI, 2015). </a:t>
            </a:r>
          </a:p>
        </p:txBody>
      </p:sp>
      <p:sp>
        <p:nvSpPr>
          <p:cNvPr id="3" name="Rectángulo 2"/>
          <p:cNvSpPr/>
          <p:nvPr/>
        </p:nvSpPr>
        <p:spPr>
          <a:xfrm>
            <a:off x="237704" y="1526734"/>
            <a:ext cx="11972545" cy="421654"/>
          </a:xfrm>
          <a:prstGeom prst="rect">
            <a:avLst/>
          </a:prstGeom>
        </p:spPr>
        <p:txBody>
          <a:bodyPr wrap="square">
            <a:spAutoFit/>
          </a:bodyPr>
          <a:lstStyle/>
          <a:p>
            <a:pPr marL="342900" indent="-342900" algn="just">
              <a:lnSpc>
                <a:spcPct val="107000"/>
              </a:lnSpc>
              <a:spcAft>
                <a:spcPts val="800"/>
              </a:spcAft>
              <a:buFont typeface="Arial" panose="020B0604020202020204" pitchFamily="34" charset="0"/>
              <a:buChar char="•"/>
            </a:pPr>
            <a:r>
              <a:rPr lang="es-MX" sz="2000" b="1" dirty="0">
                <a:solidFill>
                  <a:schemeClr val="accent5"/>
                </a:solidFill>
                <a:latin typeface="Arial" panose="020B0604020202020204" pitchFamily="34" charset="0"/>
                <a:ea typeface="Calibri" panose="020F0502020204030204" pitchFamily="34" charset="0"/>
                <a:cs typeface="Arial" panose="020B0604020202020204" pitchFamily="34" charset="0"/>
              </a:rPr>
              <a:t>Baja calidad del aire </a:t>
            </a:r>
            <a:r>
              <a:rPr lang="es-MX" sz="2000" dirty="0">
                <a:latin typeface="Arial" panose="020B0604020202020204" pitchFamily="34" charset="0"/>
                <a:ea typeface="Calibri" panose="020F0502020204030204" pitchFamily="34" charset="0"/>
                <a:cs typeface="Arial" panose="020B0604020202020204" pitchFamily="34" charset="0"/>
              </a:rPr>
              <a:t>al </a:t>
            </a:r>
            <a:r>
              <a:rPr lang="es-MX" sz="2000" b="1" dirty="0">
                <a:solidFill>
                  <a:schemeClr val="accent5"/>
                </a:solidFill>
                <a:latin typeface="Arial" panose="020B0604020202020204" pitchFamily="34" charset="0"/>
                <a:ea typeface="Calibri" panose="020F0502020204030204" pitchFamily="34" charset="0"/>
                <a:cs typeface="Arial" panose="020B0604020202020204" pitchFamily="34" charset="0"/>
              </a:rPr>
              <a:t>interior de la vivienda </a:t>
            </a:r>
            <a:r>
              <a:rPr lang="es-MX" sz="2000" dirty="0">
                <a:latin typeface="Arial" panose="020B0604020202020204" pitchFamily="34" charset="0"/>
                <a:ea typeface="Calibri" panose="020F0502020204030204" pitchFamily="34" charset="0"/>
                <a:cs typeface="Arial" panose="020B0604020202020204" pitchFamily="34" charset="0"/>
              </a:rPr>
              <a:t>que utilizan leña para cocinar </a:t>
            </a:r>
          </a:p>
        </p:txBody>
      </p:sp>
      <p:sp>
        <p:nvSpPr>
          <p:cNvPr id="10" name="Rectangle 6"/>
          <p:cNvSpPr>
            <a:spLocks/>
          </p:cNvSpPr>
          <p:nvPr/>
        </p:nvSpPr>
        <p:spPr bwMode="auto">
          <a:xfrm>
            <a:off x="263610" y="807389"/>
            <a:ext cx="1570943"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Aire</a:t>
            </a:r>
            <a:endParaRPr lang="es-MX" altLang="es-MX" sz="2000" b="1" dirty="0">
              <a:solidFill>
                <a:srgbClr val="53585F"/>
              </a:solidFill>
              <a:latin typeface="Arial" charset="0"/>
              <a:ea typeface="Arial" charset="0"/>
              <a:cs typeface="Arial" charset="0"/>
              <a:sym typeface="Arial" charset="0"/>
            </a:endParaRPr>
          </a:p>
        </p:txBody>
      </p:sp>
      <p:sp>
        <p:nvSpPr>
          <p:cNvPr id="11" name="CuadroTexto 10">
            <a:extLst>
              <a:ext uri="{FF2B5EF4-FFF2-40B4-BE49-F238E27FC236}">
                <a16:creationId xmlns:a16="http://schemas.microsoft.com/office/drawing/2014/main" id="{62C95645-E176-476A-937B-47949388428F}"/>
              </a:ext>
            </a:extLst>
          </p:cNvPr>
          <p:cNvSpPr txBox="1"/>
          <p:nvPr/>
        </p:nvSpPr>
        <p:spPr>
          <a:xfrm>
            <a:off x="2037904" y="3508648"/>
            <a:ext cx="7460420" cy="584775"/>
          </a:xfrm>
          <a:prstGeom prst="rect">
            <a:avLst/>
          </a:prstGeom>
          <a:noFill/>
        </p:spPr>
        <p:txBody>
          <a:bodyPr wrap="square" rtlCol="0">
            <a:spAutoFit/>
          </a:bodyPr>
          <a:lstStyle/>
          <a:p>
            <a:pPr algn="ctr"/>
            <a:r>
              <a:rPr lang="es-MX" sz="1600" dirty="0">
                <a:latin typeface="Arial" panose="020B0604020202020204" pitchFamily="34" charset="0"/>
                <a:cs typeface="Arial" panose="020B0604020202020204" pitchFamily="34" charset="0"/>
              </a:rPr>
              <a:t>Estados con mayor presencia de muertes atribuibles a la contaminación interior del hogar con respecto al total de las muertes, 2000-2016</a:t>
            </a:r>
          </a:p>
        </p:txBody>
      </p:sp>
    </p:spTree>
    <p:extLst>
      <p:ext uri="{BB962C8B-B14F-4D97-AF65-F5344CB8AC3E}">
        <p14:creationId xmlns:p14="http://schemas.microsoft.com/office/powerpoint/2010/main" val="259898728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464040" y="1750546"/>
            <a:ext cx="9206140" cy="2262158"/>
          </a:xfrm>
          <a:prstGeom prst="rect">
            <a:avLst/>
          </a:prstGeom>
        </p:spPr>
        <p:txBody>
          <a:bodyPr wrap="square">
            <a:spAutoFit/>
          </a:bodyPr>
          <a:lstStyle/>
          <a:p>
            <a:pPr algn="just">
              <a:spcAft>
                <a:spcPts val="600"/>
              </a:spcAft>
            </a:pPr>
            <a:r>
              <a:rPr lang="es-MX" sz="1800" b="1" dirty="0">
                <a:solidFill>
                  <a:schemeClr val="accent5"/>
                </a:solidFill>
                <a:latin typeface="Arial" panose="020B0604020202020204" pitchFamily="34" charset="0"/>
                <a:cs typeface="Arial" panose="020B0604020202020204" pitchFamily="34" charset="0"/>
              </a:rPr>
              <a:t>Disponibilidad de Energías Limpias </a:t>
            </a:r>
            <a:r>
              <a:rPr lang="es-MX" sz="1800" dirty="0">
                <a:latin typeface="Arial" panose="020B0604020202020204" pitchFamily="34" charset="0"/>
                <a:cs typeface="Arial" panose="020B0604020202020204" pitchFamily="34" charset="0"/>
              </a:rPr>
              <a:t>para contrarrestar la contaminación del aire:</a:t>
            </a:r>
            <a:endParaRPr lang="es-MX" sz="1800" b="1" u="sng" dirty="0">
              <a:latin typeface="Arial" panose="020B0604020202020204" pitchFamily="34" charset="0"/>
              <a:cs typeface="Arial" panose="020B0604020202020204" pitchFamily="34" charset="0"/>
            </a:endParaRPr>
          </a:p>
          <a:p>
            <a:pPr marL="742950" lvl="1" indent="-285750" algn="just">
              <a:spcAft>
                <a:spcPts val="600"/>
              </a:spcAft>
              <a:buFont typeface="Wingdings" panose="05000000000000000000" pitchFamily="2" charset="2"/>
              <a:buChar char="ü"/>
            </a:pPr>
            <a:r>
              <a:rPr lang="es-MX" sz="1800" dirty="0">
                <a:latin typeface="Arial" panose="020B0604020202020204" pitchFamily="34" charset="0"/>
                <a:cs typeface="Arial" panose="020B0604020202020204" pitchFamily="34" charset="0"/>
              </a:rPr>
              <a:t>En 2015, se generaron 309,553 </a:t>
            </a:r>
            <a:r>
              <a:rPr lang="es-MX" sz="1800" dirty="0" err="1">
                <a:latin typeface="Arial" panose="020B0604020202020204" pitchFamily="34" charset="0"/>
                <a:cs typeface="Arial" panose="020B0604020202020204" pitchFamily="34" charset="0"/>
              </a:rPr>
              <a:t>GWh</a:t>
            </a:r>
            <a:r>
              <a:rPr lang="es-MX" sz="1800" dirty="0">
                <a:latin typeface="Arial" panose="020B0604020202020204" pitchFamily="34" charset="0"/>
                <a:cs typeface="Arial" panose="020B0604020202020204" pitchFamily="34" charset="0"/>
              </a:rPr>
              <a:t> de energía eléctrica: </a:t>
            </a:r>
            <a:r>
              <a:rPr lang="es-MX" sz="1800" b="1" dirty="0">
                <a:latin typeface="Arial" panose="020B0604020202020204" pitchFamily="34" charset="0"/>
                <a:cs typeface="Arial" panose="020B0604020202020204" pitchFamily="34" charset="0"/>
              </a:rPr>
              <a:t>79.7% </a:t>
            </a:r>
            <a:r>
              <a:rPr lang="es-MX" sz="1800" dirty="0">
                <a:latin typeface="Arial" panose="020B0604020202020204" pitchFamily="34" charset="0"/>
                <a:cs typeface="Arial" panose="020B0604020202020204" pitchFamily="34" charset="0"/>
              </a:rPr>
              <a:t>de </a:t>
            </a:r>
            <a:r>
              <a:rPr lang="es-MX" sz="1800" b="1" dirty="0">
                <a:latin typeface="Arial" panose="020B0604020202020204" pitchFamily="34" charset="0"/>
                <a:cs typeface="Arial" panose="020B0604020202020204" pitchFamily="34" charset="0"/>
              </a:rPr>
              <a:t>tecnologías convencionales </a:t>
            </a:r>
            <a:r>
              <a:rPr lang="es-MX" sz="1800" dirty="0">
                <a:latin typeface="Arial" panose="020B0604020202020204" pitchFamily="34" charset="0"/>
                <a:cs typeface="Arial" panose="020B0604020202020204" pitchFamily="34" charset="0"/>
              </a:rPr>
              <a:t>y el </a:t>
            </a:r>
            <a:r>
              <a:rPr lang="es-MX" sz="1800" b="1" dirty="0">
                <a:latin typeface="Arial" panose="020B0604020202020204" pitchFamily="34" charset="0"/>
                <a:cs typeface="Arial" panose="020B0604020202020204" pitchFamily="34" charset="0"/>
              </a:rPr>
              <a:t>20.3% </a:t>
            </a:r>
            <a:r>
              <a:rPr lang="es-MX" sz="1800" dirty="0">
                <a:latin typeface="Arial" panose="020B0604020202020204" pitchFamily="34" charset="0"/>
                <a:cs typeface="Arial" panose="020B0604020202020204" pitchFamily="34" charset="0"/>
              </a:rPr>
              <a:t>restante de </a:t>
            </a:r>
            <a:r>
              <a:rPr lang="es-MX" sz="1800" b="1" dirty="0">
                <a:latin typeface="Arial" panose="020B0604020202020204" pitchFamily="34" charset="0"/>
                <a:cs typeface="Arial" panose="020B0604020202020204" pitchFamily="34" charset="0"/>
              </a:rPr>
              <a:t>tecnologías limpias.</a:t>
            </a:r>
          </a:p>
          <a:p>
            <a:pPr marL="742950" lvl="1" indent="-285750" algn="just">
              <a:spcAft>
                <a:spcPts val="600"/>
              </a:spcAft>
              <a:buFont typeface="Wingdings" panose="05000000000000000000" pitchFamily="2" charset="2"/>
              <a:buChar char="ü"/>
            </a:pPr>
            <a:r>
              <a:rPr lang="es-MX" sz="1800" dirty="0">
                <a:latin typeface="Arial" panose="020B0604020202020204" pitchFamily="34" charset="0"/>
                <a:cs typeface="Arial" panose="020B0604020202020204" pitchFamily="34" charset="0"/>
              </a:rPr>
              <a:t>La </a:t>
            </a:r>
            <a:r>
              <a:rPr lang="es-MX" sz="1800" b="1" dirty="0">
                <a:latin typeface="Arial" panose="020B0604020202020204" pitchFamily="34" charset="0"/>
                <a:cs typeface="Arial" panose="020B0604020202020204" pitchFamily="34" charset="0"/>
              </a:rPr>
              <a:t>energía hidroeléctrica </a:t>
            </a:r>
            <a:r>
              <a:rPr lang="es-MX" sz="1800" dirty="0">
                <a:latin typeface="Arial" panose="020B0604020202020204" pitchFamily="34" charset="0"/>
                <a:cs typeface="Arial" panose="020B0604020202020204" pitchFamily="34" charset="0"/>
              </a:rPr>
              <a:t>representa cerca de </a:t>
            </a:r>
            <a:r>
              <a:rPr lang="es-MX" sz="1800" b="1" dirty="0">
                <a:latin typeface="Arial" panose="020B0604020202020204" pitchFamily="34" charset="0"/>
                <a:cs typeface="Arial" panose="020B0604020202020204" pitchFamily="34" charset="0"/>
              </a:rPr>
              <a:t>50%</a:t>
            </a:r>
            <a:r>
              <a:rPr lang="es-MX" sz="1800" dirty="0">
                <a:latin typeface="Arial" panose="020B0604020202020204" pitchFamily="34" charset="0"/>
                <a:cs typeface="Arial" panose="020B0604020202020204" pitchFamily="34" charset="0"/>
              </a:rPr>
              <a:t> de la </a:t>
            </a:r>
            <a:r>
              <a:rPr lang="es-MX" sz="1800" b="1" dirty="0">
                <a:latin typeface="Arial" panose="020B0604020202020204" pitchFamily="34" charset="0"/>
                <a:cs typeface="Arial" panose="020B0604020202020204" pitchFamily="34" charset="0"/>
              </a:rPr>
              <a:t>energía limpia</a:t>
            </a:r>
            <a:r>
              <a:rPr lang="es-MX" sz="1800" dirty="0">
                <a:latin typeface="Arial" panose="020B0604020202020204" pitchFamily="34" charset="0"/>
                <a:cs typeface="Arial" panose="020B0604020202020204" pitchFamily="34" charset="0"/>
              </a:rPr>
              <a:t> en México y </a:t>
            </a:r>
            <a:r>
              <a:rPr lang="es-MX" sz="1800" b="1" dirty="0">
                <a:latin typeface="Arial" panose="020B0604020202020204" pitchFamily="34" charset="0"/>
                <a:cs typeface="Arial" panose="020B0604020202020204" pitchFamily="34" charset="0"/>
              </a:rPr>
              <a:t>10%</a:t>
            </a:r>
            <a:r>
              <a:rPr lang="es-MX" sz="1800" dirty="0">
                <a:latin typeface="Arial" panose="020B0604020202020204" pitchFamily="34" charset="0"/>
                <a:cs typeface="Arial" panose="020B0604020202020204" pitchFamily="34" charset="0"/>
              </a:rPr>
              <a:t> de la </a:t>
            </a:r>
            <a:r>
              <a:rPr lang="es-MX" sz="1800" b="1" dirty="0">
                <a:latin typeface="Arial" panose="020B0604020202020204" pitchFamily="34" charset="0"/>
                <a:cs typeface="Arial" panose="020B0604020202020204" pitchFamily="34" charset="0"/>
              </a:rPr>
              <a:t>generación total</a:t>
            </a:r>
            <a:r>
              <a:rPr lang="es-MX" sz="1800" dirty="0">
                <a:latin typeface="Arial" panose="020B0604020202020204" pitchFamily="34" charset="0"/>
                <a:cs typeface="Arial" panose="020B0604020202020204" pitchFamily="34" charset="0"/>
              </a:rPr>
              <a:t>. </a:t>
            </a:r>
          </a:p>
          <a:p>
            <a:pPr marL="742950" lvl="1" indent="-285750" algn="just">
              <a:spcAft>
                <a:spcPts val="600"/>
              </a:spcAft>
              <a:buFont typeface="Wingdings" panose="05000000000000000000" pitchFamily="2" charset="2"/>
              <a:buChar char="ü"/>
            </a:pPr>
            <a:r>
              <a:rPr lang="es-MX" sz="1800" dirty="0">
                <a:latin typeface="Arial" panose="020B0604020202020204" pitchFamily="34" charset="0"/>
                <a:cs typeface="Arial" panose="020B0604020202020204" pitchFamily="34" charset="0"/>
              </a:rPr>
              <a:t>Chiapas y Guerrero aportan el 51% del total de la generación hidroeléctrica nacional.</a:t>
            </a:r>
          </a:p>
        </p:txBody>
      </p:sp>
      <p:sp>
        <p:nvSpPr>
          <p:cNvPr id="7" name="Rectángulo 6"/>
          <p:cNvSpPr/>
          <p:nvPr/>
        </p:nvSpPr>
        <p:spPr>
          <a:xfrm>
            <a:off x="464612" y="4377937"/>
            <a:ext cx="12025336" cy="646331"/>
          </a:xfrm>
          <a:prstGeom prst="rect">
            <a:avLst/>
          </a:prstGeom>
        </p:spPr>
        <p:txBody>
          <a:bodyPr wrap="square">
            <a:spAutoFit/>
          </a:bodyPr>
          <a:lstStyle/>
          <a:p>
            <a:pPr marL="285750" indent="-285750" algn="just">
              <a:buFont typeface="Arial" panose="020B0604020202020204" pitchFamily="34" charset="0"/>
              <a:buChar char="•"/>
            </a:pPr>
            <a:r>
              <a:rPr lang="es-MX" sz="1800" dirty="0">
                <a:latin typeface="Arial" panose="020B0604020202020204" pitchFamily="34" charset="0"/>
                <a:cs typeface="Arial" panose="020B0604020202020204" pitchFamily="34" charset="0"/>
              </a:rPr>
              <a:t>Es necesario continuar con </a:t>
            </a:r>
            <a:r>
              <a:rPr lang="es-MX" sz="1800" b="1" dirty="0">
                <a:solidFill>
                  <a:schemeClr val="accent5"/>
                </a:solidFill>
                <a:latin typeface="Arial" panose="020B0604020202020204" pitchFamily="34" charset="0"/>
                <a:cs typeface="Arial" panose="020B0604020202020204" pitchFamily="34" charset="0"/>
              </a:rPr>
              <a:t>la inversión y gasto en la generación de energías limpias </a:t>
            </a:r>
            <a:r>
              <a:rPr lang="es-MX" sz="1800" dirty="0">
                <a:latin typeface="Arial" panose="020B0604020202020204" pitchFamily="34" charset="0"/>
                <a:cs typeface="Arial" panose="020B0604020202020204" pitchFamily="34" charset="0"/>
              </a:rPr>
              <a:t>y que este sea </a:t>
            </a:r>
            <a:r>
              <a:rPr lang="es-MX" sz="1800" b="1" dirty="0">
                <a:solidFill>
                  <a:schemeClr val="accent5"/>
                </a:solidFill>
                <a:latin typeface="Arial" panose="020B0604020202020204" pitchFamily="34" charset="0"/>
                <a:cs typeface="Arial" panose="020B0604020202020204" pitchFamily="34" charset="0"/>
              </a:rPr>
              <a:t>consecuente con el volumen de generación de contaminantes </a:t>
            </a:r>
            <a:r>
              <a:rPr lang="es-MX" sz="1800" dirty="0">
                <a:latin typeface="Arial" panose="020B0604020202020204" pitchFamily="34" charset="0"/>
                <a:cs typeface="Arial" panose="020B0604020202020204" pitchFamily="34" charset="0"/>
              </a:rPr>
              <a:t>:</a:t>
            </a:r>
          </a:p>
        </p:txBody>
      </p:sp>
      <p:sp>
        <p:nvSpPr>
          <p:cNvPr id="12" name="Rectángulo 11"/>
          <p:cNvSpPr/>
          <p:nvPr/>
        </p:nvSpPr>
        <p:spPr>
          <a:xfrm>
            <a:off x="381720" y="8765232"/>
            <a:ext cx="6502400" cy="276999"/>
          </a:xfrm>
          <a:prstGeom prst="rect">
            <a:avLst/>
          </a:prstGeom>
        </p:spPr>
        <p:txBody>
          <a:bodyPr>
            <a:spAutoFit/>
          </a:bodyPr>
          <a:lstStyle/>
          <a:p>
            <a:r>
              <a:rPr lang="es-MX" sz="1200" dirty="0">
                <a:latin typeface="Arial" panose="020B0604020202020204" pitchFamily="34" charset="0"/>
                <a:ea typeface="Calibri" panose="020F0502020204030204" pitchFamily="34" charset="0"/>
                <a:cs typeface="Arial" panose="020B0604020202020204" pitchFamily="34" charset="0"/>
              </a:rPr>
              <a:t>Fuente: Censos económicos, 2014. </a:t>
            </a:r>
            <a:endParaRPr lang="es-MX" sz="1200" dirty="0">
              <a:latin typeface="Arial" panose="020B0604020202020204" pitchFamily="34" charset="0"/>
              <a:cs typeface="Arial" panose="020B0604020202020204" pitchFamily="34" charset="0"/>
            </a:endParaRPr>
          </a:p>
        </p:txBody>
      </p:sp>
      <p:graphicFrame>
        <p:nvGraphicFramePr>
          <p:cNvPr id="13" name="Gráfico 12"/>
          <p:cNvGraphicFramePr>
            <a:graphicFrameLocks/>
          </p:cNvGraphicFramePr>
          <p:nvPr>
            <p:extLst>
              <p:ext uri="{D42A27DB-BD31-4B8C-83A1-F6EECF244321}">
                <p14:modId xmlns:p14="http://schemas.microsoft.com/office/powerpoint/2010/main" val="862596173"/>
              </p:ext>
            </p:extLst>
          </p:nvPr>
        </p:nvGraphicFramePr>
        <p:xfrm>
          <a:off x="481296" y="5024269"/>
          <a:ext cx="12059464" cy="3751995"/>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ángulo 10"/>
          <p:cNvSpPr/>
          <p:nvPr/>
        </p:nvSpPr>
        <p:spPr>
          <a:xfrm>
            <a:off x="7006456" y="6911439"/>
            <a:ext cx="576064" cy="91768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angle 6"/>
          <p:cNvSpPr>
            <a:spLocks/>
          </p:cNvSpPr>
          <p:nvPr/>
        </p:nvSpPr>
        <p:spPr bwMode="auto">
          <a:xfrm>
            <a:off x="263610" y="807389"/>
            <a:ext cx="1570943"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Aire</a:t>
            </a:r>
            <a:endParaRPr lang="es-MX" altLang="es-MX" sz="2000" b="1" dirty="0">
              <a:solidFill>
                <a:srgbClr val="53585F"/>
              </a:solidFill>
              <a:latin typeface="Arial" charset="0"/>
              <a:ea typeface="Arial" charset="0"/>
              <a:cs typeface="Arial" charset="0"/>
              <a:sym typeface="Arial" charset="0"/>
            </a:endParaRPr>
          </a:p>
        </p:txBody>
      </p:sp>
      <p:sp>
        <p:nvSpPr>
          <p:cNvPr id="10" name="CuadroTexto 9">
            <a:extLst>
              <a:ext uri="{FF2B5EF4-FFF2-40B4-BE49-F238E27FC236}">
                <a16:creationId xmlns:a16="http://schemas.microsoft.com/office/drawing/2014/main" id="{C0AF8AFB-6496-4C3A-A973-2D21E3DA7037}"/>
              </a:ext>
            </a:extLst>
          </p:cNvPr>
          <p:cNvSpPr txBox="1"/>
          <p:nvPr/>
        </p:nvSpPr>
        <p:spPr>
          <a:xfrm>
            <a:off x="10015971" y="1708448"/>
            <a:ext cx="2524789" cy="2308324"/>
          </a:xfrm>
          <a:prstGeom prst="rect">
            <a:avLst/>
          </a:prstGeom>
          <a:noFill/>
          <a:ln w="38100">
            <a:solidFill>
              <a:srgbClr val="C12D77"/>
            </a:solidFill>
          </a:ln>
        </p:spPr>
        <p:txBody>
          <a:bodyPr wrap="square" rtlCol="0">
            <a:spAutoFit/>
          </a:bodyPr>
          <a:lstStyle/>
          <a:p>
            <a:pPr algn="ctr"/>
            <a:r>
              <a:rPr lang="es-MX" sz="1800" dirty="0">
                <a:latin typeface="Arial" panose="020B0604020202020204" pitchFamily="34" charset="0"/>
                <a:cs typeface="Arial" panose="020B0604020202020204" pitchFamily="34" charset="0"/>
              </a:rPr>
              <a:t>Esto contrasta con países como </a:t>
            </a:r>
            <a:r>
              <a:rPr lang="es-MX" sz="1800" b="1" dirty="0">
                <a:latin typeface="Arial" panose="020B0604020202020204" pitchFamily="34" charset="0"/>
                <a:cs typeface="Arial" panose="020B0604020202020204" pitchFamily="34" charset="0"/>
              </a:rPr>
              <a:t>Portugal</a:t>
            </a:r>
            <a:r>
              <a:rPr lang="es-MX" sz="1800" dirty="0">
                <a:latin typeface="Arial" panose="020B0604020202020204" pitchFamily="34" charset="0"/>
                <a:cs typeface="Arial" panose="020B0604020202020204" pitchFamily="34" charset="0"/>
              </a:rPr>
              <a:t> y </a:t>
            </a:r>
            <a:r>
              <a:rPr lang="es-MX" sz="1800" b="1" dirty="0">
                <a:latin typeface="Arial" panose="020B0604020202020204" pitchFamily="34" charset="0"/>
                <a:cs typeface="Arial" panose="020B0604020202020204" pitchFamily="34" charset="0"/>
              </a:rPr>
              <a:t>España</a:t>
            </a:r>
            <a:r>
              <a:rPr lang="es-MX" sz="1800" dirty="0">
                <a:latin typeface="Arial" panose="020B0604020202020204" pitchFamily="34" charset="0"/>
                <a:cs typeface="Arial" panose="020B0604020202020204" pitchFamily="34" charset="0"/>
              </a:rPr>
              <a:t>, donde </a:t>
            </a:r>
            <a:r>
              <a:rPr lang="es-MX" sz="1800" b="1" dirty="0">
                <a:latin typeface="Arial" panose="020B0604020202020204" pitchFamily="34" charset="0"/>
                <a:cs typeface="Arial" panose="020B0604020202020204" pitchFamily="34" charset="0"/>
              </a:rPr>
              <a:t>52.6</a:t>
            </a:r>
            <a:r>
              <a:rPr lang="es-MX" sz="1800" dirty="0">
                <a:latin typeface="Arial" panose="020B0604020202020204" pitchFamily="34" charset="0"/>
                <a:cs typeface="Arial" panose="020B0604020202020204" pitchFamily="34" charset="0"/>
              </a:rPr>
              <a:t> y </a:t>
            </a:r>
            <a:r>
              <a:rPr lang="es-MX" sz="1800" b="1" dirty="0">
                <a:latin typeface="Arial" panose="020B0604020202020204" pitchFamily="34" charset="0"/>
                <a:cs typeface="Arial" panose="020B0604020202020204" pitchFamily="34" charset="0"/>
              </a:rPr>
              <a:t>40%</a:t>
            </a:r>
            <a:r>
              <a:rPr lang="es-MX" sz="1800" dirty="0">
                <a:latin typeface="Arial" panose="020B0604020202020204" pitchFamily="34" charset="0"/>
                <a:cs typeface="Arial" panose="020B0604020202020204" pitchFamily="34" charset="0"/>
              </a:rPr>
              <a:t> de la energía eléctrica generada respectivamente, proviene de </a:t>
            </a:r>
            <a:r>
              <a:rPr lang="es-MX" sz="1800" b="1" dirty="0">
                <a:latin typeface="Arial" panose="020B0604020202020204" pitchFamily="34" charset="0"/>
                <a:cs typeface="Arial" panose="020B0604020202020204" pitchFamily="34" charset="0"/>
              </a:rPr>
              <a:t>energías limpias. </a:t>
            </a:r>
            <a:endParaRPr lang="es-MX" sz="1700" dirty="0">
              <a:solidFill>
                <a:srgbClr val="2F559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7003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CE9F4947-A6DF-403C-8D39-39F55D15BB1F}"/>
              </a:ext>
            </a:extLst>
          </p:cNvPr>
          <p:cNvSpPr txBox="1"/>
          <p:nvPr/>
        </p:nvSpPr>
        <p:spPr>
          <a:xfrm>
            <a:off x="165696" y="1780456"/>
            <a:ext cx="12601400" cy="877163"/>
          </a:xfrm>
          <a:prstGeom prst="rect">
            <a:avLst/>
          </a:prstGeom>
          <a:noFill/>
        </p:spPr>
        <p:txBody>
          <a:bodyPr wrap="square" rtlCol="0">
            <a:spAutoFit/>
          </a:bodyPr>
          <a:lstStyle/>
          <a:p>
            <a:pPr marL="742950" lvl="1" indent="-285750">
              <a:buFont typeface="Wingdings" panose="05000000000000000000" pitchFamily="2" charset="2"/>
              <a:buChar char="ü"/>
            </a:pPr>
            <a:r>
              <a:rPr lang="es-MX" sz="1700" b="1" dirty="0">
                <a:latin typeface="Arial" panose="020B0604020202020204" pitchFamily="34" charset="0"/>
                <a:cs typeface="Arial" panose="020B0604020202020204" pitchFamily="34" charset="0"/>
              </a:rPr>
              <a:t>14.1% </a:t>
            </a:r>
            <a:r>
              <a:rPr lang="es-MX" sz="1700" dirty="0">
                <a:latin typeface="Arial" panose="020B0604020202020204" pitchFamily="34" charset="0"/>
                <a:cs typeface="Arial" panose="020B0604020202020204" pitchFamily="34" charset="0"/>
              </a:rPr>
              <a:t>de las </a:t>
            </a:r>
            <a:r>
              <a:rPr lang="es-MX" sz="1700" b="1" dirty="0">
                <a:latin typeface="Arial" panose="020B0604020202020204" pitchFamily="34" charset="0"/>
                <a:cs typeface="Arial" panose="020B0604020202020204" pitchFamily="34" charset="0"/>
              </a:rPr>
              <a:t>viviendas en México no elimina </a:t>
            </a:r>
            <a:r>
              <a:rPr lang="es-MX" sz="1700" dirty="0">
                <a:latin typeface="Arial" panose="020B0604020202020204" pitchFamily="34" charset="0"/>
                <a:cs typeface="Arial" panose="020B0604020202020204" pitchFamily="34" charset="0"/>
              </a:rPr>
              <a:t>los residuos </a:t>
            </a:r>
            <a:r>
              <a:rPr lang="en-US" sz="1700" dirty="0">
                <a:solidFill>
                  <a:schemeClr val="tx1"/>
                </a:solidFill>
                <a:latin typeface="Arial" panose="020B0604020202020204" pitchFamily="34" charset="0"/>
                <a:cs typeface="Arial" panose="020B0604020202020204" pitchFamily="34" charset="0"/>
              </a:rPr>
              <a:t>a </a:t>
            </a:r>
            <a:r>
              <a:rPr lang="es-MX" sz="1700" dirty="0">
                <a:solidFill>
                  <a:schemeClr val="tx1"/>
                </a:solidFill>
                <a:latin typeface="Arial" panose="020B0604020202020204" pitchFamily="34" charset="0"/>
                <a:cs typeface="Arial" panose="020B0604020202020204" pitchFamily="34" charset="0"/>
              </a:rPr>
              <a:t>través del </a:t>
            </a:r>
            <a:r>
              <a:rPr lang="es-MX" sz="1700" b="1" dirty="0">
                <a:solidFill>
                  <a:schemeClr val="tx1"/>
                </a:solidFill>
                <a:latin typeface="Arial" panose="020B0604020202020204" pitchFamily="34" charset="0"/>
                <a:cs typeface="Arial" panose="020B0604020202020204" pitchFamily="34" charset="0"/>
              </a:rPr>
              <a:t>sistema público de recolección </a:t>
            </a:r>
            <a:r>
              <a:rPr lang="en-US" sz="1700" dirty="0">
                <a:solidFill>
                  <a:schemeClr val="tx1"/>
                </a:solidFill>
                <a:latin typeface="Arial" panose="020B0604020202020204" pitchFamily="34" charset="0"/>
                <a:cs typeface="Arial" panose="020B0604020202020204" pitchFamily="34" charset="0"/>
              </a:rPr>
              <a:t>(INEGI, 2015)</a:t>
            </a:r>
            <a:r>
              <a:rPr lang="es-MX" sz="1700" dirty="0">
                <a:latin typeface="Arial" panose="020B0604020202020204" pitchFamily="34" charset="0"/>
                <a:cs typeface="Arial" panose="020B0604020202020204" pitchFamily="34" charset="0"/>
              </a:rPr>
              <a:t>.</a:t>
            </a:r>
          </a:p>
          <a:p>
            <a:pPr marL="742950" lvl="1" indent="-285750" algn="just">
              <a:buFont typeface="Wingdings" panose="05000000000000000000" pitchFamily="2" charset="2"/>
              <a:buChar char="ü"/>
            </a:pPr>
            <a:r>
              <a:rPr lang="es-MX" sz="1700" dirty="0">
                <a:latin typeface="Arial" panose="020B0604020202020204" pitchFamily="34" charset="0"/>
                <a:cs typeface="Arial" panose="020B0604020202020204" pitchFamily="34" charset="0"/>
              </a:rPr>
              <a:t>La ausencia de un sistema de recolección de basura a domicilio o mediante contenedores pude conducir a que se deposite en barrancos, ríos u otras áreas naturales. </a:t>
            </a:r>
          </a:p>
        </p:txBody>
      </p:sp>
      <p:sp>
        <p:nvSpPr>
          <p:cNvPr id="5" name="CuadroTexto 4">
            <a:extLst>
              <a:ext uri="{FF2B5EF4-FFF2-40B4-BE49-F238E27FC236}">
                <a16:creationId xmlns:a16="http://schemas.microsoft.com/office/drawing/2014/main" id="{D294390D-87FA-4897-9420-1D3B526B1CCD}"/>
              </a:ext>
            </a:extLst>
          </p:cNvPr>
          <p:cNvSpPr txBox="1"/>
          <p:nvPr/>
        </p:nvSpPr>
        <p:spPr>
          <a:xfrm>
            <a:off x="313197" y="5015051"/>
            <a:ext cx="7478519" cy="276999"/>
          </a:xfrm>
          <a:prstGeom prst="rect">
            <a:avLst/>
          </a:prstGeom>
          <a:noFill/>
        </p:spPr>
        <p:txBody>
          <a:bodyPr wrap="square" rtlCol="0">
            <a:spAutoFit/>
          </a:bodyPr>
          <a:lstStyle/>
          <a:p>
            <a:r>
              <a:rPr lang="es-MX" sz="1100" dirty="0">
                <a:latin typeface="Arial" panose="020B0604020202020204" pitchFamily="34" charset="0"/>
                <a:cs typeface="Arial" panose="020B0604020202020204" pitchFamily="34" charset="0"/>
              </a:rPr>
              <a:t>Fuente: Encuesta Intercensal. Tabulados básicos. 2015</a:t>
            </a:r>
            <a:r>
              <a:rPr lang="es-MX" sz="1200" dirty="0">
                <a:latin typeface="Arial" panose="020B0604020202020204" pitchFamily="34" charset="0"/>
                <a:cs typeface="Arial" panose="020B0604020202020204" pitchFamily="34" charset="0"/>
              </a:rPr>
              <a:t>.</a:t>
            </a:r>
            <a:endParaRPr lang="es-MX" dirty="0"/>
          </a:p>
        </p:txBody>
      </p:sp>
      <p:graphicFrame>
        <p:nvGraphicFramePr>
          <p:cNvPr id="17" name="Tabla 16">
            <a:extLst>
              <a:ext uri="{FF2B5EF4-FFF2-40B4-BE49-F238E27FC236}">
                <a16:creationId xmlns:a16="http://schemas.microsoft.com/office/drawing/2014/main" id="{DDF6812E-6EDA-4705-AE94-0FF97194294B}"/>
              </a:ext>
            </a:extLst>
          </p:cNvPr>
          <p:cNvGraphicFramePr>
            <a:graphicFrameLocks noGrp="1"/>
          </p:cNvGraphicFramePr>
          <p:nvPr>
            <p:extLst>
              <p:ext uri="{D42A27DB-BD31-4B8C-83A1-F6EECF244321}">
                <p14:modId xmlns:p14="http://schemas.microsoft.com/office/powerpoint/2010/main" val="1649858030"/>
              </p:ext>
            </p:extLst>
          </p:nvPr>
        </p:nvGraphicFramePr>
        <p:xfrm>
          <a:off x="950243" y="5892427"/>
          <a:ext cx="4824536" cy="2581484"/>
        </p:xfrm>
        <a:graphic>
          <a:graphicData uri="http://schemas.openxmlformats.org/drawingml/2006/table">
            <a:tbl>
              <a:tblPr/>
              <a:tblGrid>
                <a:gridCol w="935534">
                  <a:extLst>
                    <a:ext uri="{9D8B030D-6E8A-4147-A177-3AD203B41FA5}">
                      <a16:colId xmlns:a16="http://schemas.microsoft.com/office/drawing/2014/main" val="2077485784"/>
                    </a:ext>
                  </a:extLst>
                </a:gridCol>
                <a:gridCol w="2304256">
                  <a:extLst>
                    <a:ext uri="{9D8B030D-6E8A-4147-A177-3AD203B41FA5}">
                      <a16:colId xmlns:a16="http://schemas.microsoft.com/office/drawing/2014/main" val="1410351077"/>
                    </a:ext>
                  </a:extLst>
                </a:gridCol>
                <a:gridCol w="1584746">
                  <a:extLst>
                    <a:ext uri="{9D8B030D-6E8A-4147-A177-3AD203B41FA5}">
                      <a16:colId xmlns:a16="http://schemas.microsoft.com/office/drawing/2014/main" val="4105435253"/>
                    </a:ext>
                  </a:extLst>
                </a:gridCol>
              </a:tblGrid>
              <a:tr h="828326">
                <a:tc>
                  <a:txBody>
                    <a:bodyPr/>
                    <a:lstStyle/>
                    <a:p>
                      <a:pPr algn="ctr" fontAlgn="ctr"/>
                      <a:r>
                        <a:rPr lang="es-MX" sz="1250" b="1" i="0" u="none" strike="noStrike" dirty="0">
                          <a:solidFill>
                            <a:srgbClr val="FFFFFF"/>
                          </a:solidFill>
                          <a:effectLst/>
                          <a:latin typeface="Arial" panose="020B0604020202020204" pitchFamily="34" charset="0"/>
                          <a:cs typeface="Arial" panose="020B0604020202020204" pitchFamily="34" charset="0"/>
                        </a:rPr>
                        <a:t>Entidad federativa</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a:noFill/>
                    </a:lnT>
                    <a:lnB w="12700" cap="flat" cmpd="sng" algn="ctr">
                      <a:solidFill>
                        <a:srgbClr val="008080"/>
                      </a:solidFill>
                      <a:prstDash val="solid"/>
                      <a:round/>
                      <a:headEnd type="none" w="med" len="med"/>
                      <a:tailEnd type="none" w="med" len="med"/>
                    </a:lnB>
                    <a:solidFill>
                      <a:srgbClr val="009999"/>
                    </a:solidFill>
                  </a:tcPr>
                </a:tc>
                <a:tc>
                  <a:txBody>
                    <a:bodyPr/>
                    <a:lstStyle/>
                    <a:p>
                      <a:pPr algn="ctr" fontAlgn="ctr"/>
                      <a:r>
                        <a:rPr lang="es-MX" sz="1250" b="1" i="0" u="none" strike="noStrike" dirty="0">
                          <a:solidFill>
                            <a:srgbClr val="FFFFFF"/>
                          </a:solidFill>
                          <a:effectLst/>
                          <a:latin typeface="Arial" panose="020B0604020202020204" pitchFamily="34" charset="0"/>
                          <a:cs typeface="Arial" panose="020B0604020202020204" pitchFamily="34" charset="0"/>
                        </a:rPr>
                        <a:t>Volumen de RSU en sitios controlados (incluye rellenos sanitarios y rellenos de tierra controlados), %</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a:noFill/>
                    </a:lnT>
                    <a:lnB w="12700" cap="flat" cmpd="sng" algn="ctr">
                      <a:solidFill>
                        <a:srgbClr val="008080"/>
                      </a:solidFill>
                      <a:prstDash val="solid"/>
                      <a:round/>
                      <a:headEnd type="none" w="med" len="med"/>
                      <a:tailEnd type="none" w="med" len="med"/>
                    </a:lnB>
                    <a:solidFill>
                      <a:srgbClr val="009999"/>
                    </a:solidFill>
                  </a:tcPr>
                </a:tc>
                <a:tc>
                  <a:txBody>
                    <a:bodyPr/>
                    <a:lstStyle/>
                    <a:p>
                      <a:pPr algn="ctr" fontAlgn="ctr"/>
                      <a:r>
                        <a:rPr lang="es-MX" sz="1250" b="1" i="0" u="none" strike="noStrike" dirty="0">
                          <a:solidFill>
                            <a:srgbClr val="FFFFFF"/>
                          </a:solidFill>
                          <a:effectLst/>
                          <a:latin typeface="Arial" panose="020B0604020202020204" pitchFamily="34" charset="0"/>
                          <a:cs typeface="Arial" panose="020B0604020202020204" pitchFamily="34" charset="0"/>
                        </a:rPr>
                        <a:t>Volumen de RSU en sitios no controlados, %</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a:noFill/>
                    </a:lnT>
                    <a:lnB w="12700" cap="flat" cmpd="sng" algn="ctr">
                      <a:solidFill>
                        <a:srgbClr val="008080"/>
                      </a:solidFill>
                      <a:prstDash val="solid"/>
                      <a:round/>
                      <a:headEnd type="none" w="med" len="med"/>
                      <a:tailEnd type="none" w="med" len="med"/>
                    </a:lnB>
                    <a:solidFill>
                      <a:srgbClr val="009999"/>
                    </a:solidFill>
                  </a:tcPr>
                </a:tc>
                <a:extLst>
                  <a:ext uri="{0D108BD9-81ED-4DB2-BD59-A6C34878D82A}">
                    <a16:rowId xmlns:a16="http://schemas.microsoft.com/office/drawing/2014/main" val="1201469070"/>
                  </a:ext>
                </a:extLst>
              </a:tr>
              <a:tr h="292193">
                <a:tc>
                  <a:txBody>
                    <a:bodyPr/>
                    <a:lstStyle/>
                    <a:p>
                      <a:pPr algn="l" fontAlgn="ctr"/>
                      <a:r>
                        <a:rPr lang="es-MX" sz="1400" b="1" i="0" u="none" strike="noStrike" dirty="0">
                          <a:solidFill>
                            <a:schemeClr val="tx1"/>
                          </a:solidFill>
                          <a:effectLst/>
                          <a:latin typeface="Arial" panose="020B0604020202020204" pitchFamily="34" charset="0"/>
                          <a:cs typeface="Arial" panose="020B0604020202020204" pitchFamily="34" charset="0"/>
                        </a:rPr>
                        <a:t>Nacional</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1" i="0" u="none" strike="noStrike" dirty="0">
                          <a:solidFill>
                            <a:schemeClr val="tx1"/>
                          </a:solidFill>
                          <a:effectLst/>
                          <a:latin typeface="Arial" panose="020B0604020202020204" pitchFamily="34" charset="0"/>
                          <a:cs typeface="Arial" panose="020B0604020202020204" pitchFamily="34" charset="0"/>
                        </a:rPr>
                        <a:t>74.4</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1" i="0" u="none" strike="noStrike" dirty="0">
                          <a:solidFill>
                            <a:schemeClr val="tx1"/>
                          </a:solidFill>
                          <a:effectLst/>
                          <a:latin typeface="Arial" panose="020B0604020202020204" pitchFamily="34" charset="0"/>
                          <a:cs typeface="Arial" panose="020B0604020202020204" pitchFamily="34" charset="0"/>
                        </a:rPr>
                        <a:t>25.6</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extLst>
                  <a:ext uri="{0D108BD9-81ED-4DB2-BD59-A6C34878D82A}">
                    <a16:rowId xmlns:a16="http://schemas.microsoft.com/office/drawing/2014/main" val="2231722675"/>
                  </a:ext>
                </a:extLst>
              </a:tr>
              <a:tr h="292193">
                <a:tc>
                  <a:txBody>
                    <a:bodyPr/>
                    <a:lstStyle/>
                    <a:p>
                      <a:pPr algn="l" fontAlgn="ctr"/>
                      <a:r>
                        <a:rPr lang="es-MX" sz="1400" b="0" i="0" u="none" strike="noStrike">
                          <a:solidFill>
                            <a:srgbClr val="000000"/>
                          </a:solidFill>
                          <a:effectLst/>
                          <a:latin typeface="Arial" panose="020B0604020202020204" pitchFamily="34" charset="0"/>
                          <a:cs typeface="Arial" panose="020B0604020202020204" pitchFamily="34" charset="0"/>
                        </a:rPr>
                        <a:t>Veracruz</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a:solidFill>
                            <a:srgbClr val="000000"/>
                          </a:solidFill>
                          <a:effectLst/>
                          <a:latin typeface="Arial" panose="020B0604020202020204" pitchFamily="34" charset="0"/>
                          <a:cs typeface="Arial" panose="020B0604020202020204" pitchFamily="34" charset="0"/>
                        </a:rPr>
                        <a:t>44.9</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a:solidFill>
                            <a:srgbClr val="000000"/>
                          </a:solidFill>
                          <a:effectLst/>
                          <a:latin typeface="Arial" panose="020B0604020202020204" pitchFamily="34" charset="0"/>
                          <a:cs typeface="Arial" panose="020B0604020202020204" pitchFamily="34" charset="0"/>
                        </a:rPr>
                        <a:t>55.1</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extLst>
                  <a:ext uri="{0D108BD9-81ED-4DB2-BD59-A6C34878D82A}">
                    <a16:rowId xmlns:a16="http://schemas.microsoft.com/office/drawing/2014/main" val="2847088703"/>
                  </a:ext>
                </a:extLst>
              </a:tr>
              <a:tr h="292193">
                <a:tc>
                  <a:txBody>
                    <a:bodyPr/>
                    <a:lstStyle/>
                    <a:p>
                      <a:pPr algn="l" fontAlgn="ctr"/>
                      <a:r>
                        <a:rPr lang="es-MX" sz="1400" b="0" i="0" u="none" strike="noStrike" dirty="0">
                          <a:solidFill>
                            <a:srgbClr val="000000"/>
                          </a:solidFill>
                          <a:effectLst/>
                          <a:latin typeface="Arial" panose="020B0604020202020204" pitchFamily="34" charset="0"/>
                          <a:cs typeface="Arial" panose="020B0604020202020204" pitchFamily="34" charset="0"/>
                        </a:rPr>
                        <a:t>Hidalgo</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42.5</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57.5</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extLst>
                  <a:ext uri="{0D108BD9-81ED-4DB2-BD59-A6C34878D82A}">
                    <a16:rowId xmlns:a16="http://schemas.microsoft.com/office/drawing/2014/main" val="1592949355"/>
                  </a:ext>
                </a:extLst>
              </a:tr>
              <a:tr h="292193">
                <a:tc>
                  <a:txBody>
                    <a:bodyPr/>
                    <a:lstStyle/>
                    <a:p>
                      <a:pPr algn="l" fontAlgn="ctr"/>
                      <a:r>
                        <a:rPr lang="es-MX" sz="1400" b="0" i="0" u="none" strike="noStrike">
                          <a:solidFill>
                            <a:srgbClr val="000000"/>
                          </a:solidFill>
                          <a:effectLst/>
                          <a:latin typeface="Arial" panose="020B0604020202020204" pitchFamily="34" charset="0"/>
                          <a:cs typeface="Arial" panose="020B0604020202020204" pitchFamily="34" charset="0"/>
                        </a:rPr>
                        <a:t>Chiapas</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a:solidFill>
                            <a:srgbClr val="000000"/>
                          </a:solidFill>
                          <a:effectLst/>
                          <a:latin typeface="Arial" panose="020B0604020202020204" pitchFamily="34" charset="0"/>
                          <a:cs typeface="Arial" panose="020B0604020202020204" pitchFamily="34" charset="0"/>
                        </a:rPr>
                        <a:t>40.2</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a:solidFill>
                            <a:srgbClr val="000000"/>
                          </a:solidFill>
                          <a:effectLst/>
                          <a:latin typeface="Arial" panose="020B0604020202020204" pitchFamily="34" charset="0"/>
                          <a:cs typeface="Arial" panose="020B0604020202020204" pitchFamily="34" charset="0"/>
                        </a:rPr>
                        <a:t>59.8</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extLst>
                  <a:ext uri="{0D108BD9-81ED-4DB2-BD59-A6C34878D82A}">
                    <a16:rowId xmlns:a16="http://schemas.microsoft.com/office/drawing/2014/main" val="2870036023"/>
                  </a:ext>
                </a:extLst>
              </a:tr>
              <a:tr h="292193">
                <a:tc>
                  <a:txBody>
                    <a:bodyPr/>
                    <a:lstStyle/>
                    <a:p>
                      <a:pPr algn="l" fontAlgn="ctr"/>
                      <a:r>
                        <a:rPr lang="es-MX" sz="1400" b="0" i="0" u="none" strike="noStrike">
                          <a:solidFill>
                            <a:srgbClr val="000000"/>
                          </a:solidFill>
                          <a:effectLst/>
                          <a:latin typeface="Arial" panose="020B0604020202020204" pitchFamily="34" charset="0"/>
                          <a:cs typeface="Arial" panose="020B0604020202020204" pitchFamily="34" charset="0"/>
                        </a:rPr>
                        <a:t>Tabasco</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a:solidFill>
                            <a:srgbClr val="000000"/>
                          </a:solidFill>
                          <a:effectLst/>
                          <a:latin typeface="Arial" panose="020B0604020202020204" pitchFamily="34" charset="0"/>
                          <a:cs typeface="Arial" panose="020B0604020202020204" pitchFamily="34" charset="0"/>
                        </a:rPr>
                        <a:t>36.1</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63.9</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extLst>
                  <a:ext uri="{0D108BD9-81ED-4DB2-BD59-A6C34878D82A}">
                    <a16:rowId xmlns:a16="http://schemas.microsoft.com/office/drawing/2014/main" val="3562481989"/>
                  </a:ext>
                </a:extLst>
              </a:tr>
              <a:tr h="292193">
                <a:tc>
                  <a:txBody>
                    <a:bodyPr/>
                    <a:lstStyle/>
                    <a:p>
                      <a:pPr algn="l" fontAlgn="ctr"/>
                      <a:r>
                        <a:rPr lang="es-MX" sz="1400" b="0" i="0" u="none" strike="noStrike" dirty="0">
                          <a:solidFill>
                            <a:srgbClr val="000000"/>
                          </a:solidFill>
                          <a:effectLst/>
                          <a:latin typeface="Arial" panose="020B0604020202020204" pitchFamily="34" charset="0"/>
                          <a:cs typeface="Arial" panose="020B0604020202020204" pitchFamily="34" charset="0"/>
                        </a:rPr>
                        <a:t>Oaxaca</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0" i="0" u="none" strike="noStrike" dirty="0">
                          <a:solidFill>
                            <a:srgbClr val="000000"/>
                          </a:solidFill>
                          <a:effectLst/>
                          <a:latin typeface="Arial" panose="020B0604020202020204" pitchFamily="34" charset="0"/>
                          <a:cs typeface="Arial" panose="020B0604020202020204" pitchFamily="34" charset="0"/>
                        </a:rPr>
                        <a:t>8.9</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tc>
                  <a:txBody>
                    <a:bodyPr/>
                    <a:lstStyle/>
                    <a:p>
                      <a:pPr algn="ctr" fontAlgn="ctr"/>
                      <a:r>
                        <a:rPr lang="es-MX" sz="1400" b="1" i="0" u="none" strike="noStrike" dirty="0">
                          <a:solidFill>
                            <a:srgbClr val="000000"/>
                          </a:solidFill>
                          <a:effectLst/>
                          <a:latin typeface="Arial" panose="020B0604020202020204" pitchFamily="34" charset="0"/>
                          <a:cs typeface="Arial" panose="020B0604020202020204" pitchFamily="34" charset="0"/>
                        </a:rPr>
                        <a:t>91.1</a:t>
                      </a:r>
                    </a:p>
                  </a:txBody>
                  <a:tcPr marL="9525" marR="9525" marT="9525" marB="0" anchor="ctr">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solidFill>
                      <a:srgbClr val="FFFFFF"/>
                    </a:solidFill>
                  </a:tcPr>
                </a:tc>
                <a:extLst>
                  <a:ext uri="{0D108BD9-81ED-4DB2-BD59-A6C34878D82A}">
                    <a16:rowId xmlns:a16="http://schemas.microsoft.com/office/drawing/2014/main" val="3602358315"/>
                  </a:ext>
                </a:extLst>
              </a:tr>
            </a:tbl>
          </a:graphicData>
        </a:graphic>
      </p:graphicFrame>
      <p:sp>
        <p:nvSpPr>
          <p:cNvPr id="18" name="Rectángulo 17">
            <a:extLst>
              <a:ext uri="{FF2B5EF4-FFF2-40B4-BE49-F238E27FC236}">
                <a16:creationId xmlns:a16="http://schemas.microsoft.com/office/drawing/2014/main" id="{149228F7-76BF-450C-8A49-E955756602FE}"/>
              </a:ext>
            </a:extLst>
          </p:cNvPr>
          <p:cNvSpPr/>
          <p:nvPr/>
        </p:nvSpPr>
        <p:spPr>
          <a:xfrm>
            <a:off x="237704" y="5333432"/>
            <a:ext cx="6402855" cy="584775"/>
          </a:xfrm>
          <a:prstGeom prst="rect">
            <a:avLst/>
          </a:prstGeom>
        </p:spPr>
        <p:txBody>
          <a:bodyPr wrap="square">
            <a:spAutoFit/>
          </a:bodyPr>
          <a:lstStyle/>
          <a:p>
            <a:pPr marL="285750" indent="-285750">
              <a:buFont typeface="Arial" panose="020B0604020202020204" pitchFamily="34" charset="0"/>
              <a:buChar char="•"/>
            </a:pPr>
            <a:r>
              <a:rPr lang="es-MX" sz="1600" dirty="0">
                <a:solidFill>
                  <a:srgbClr val="2F5597"/>
                </a:solidFill>
                <a:latin typeface="Arial" panose="020B0604020202020204" pitchFamily="34" charset="0"/>
                <a:cs typeface="Arial" panose="020B0604020202020204" pitchFamily="34" charset="0"/>
              </a:rPr>
              <a:t>En 2012, </a:t>
            </a:r>
            <a:r>
              <a:rPr lang="es-MX" sz="1600" b="1" dirty="0">
                <a:solidFill>
                  <a:srgbClr val="2F5597"/>
                </a:solidFill>
                <a:latin typeface="Arial" panose="020B0604020202020204" pitchFamily="34" charset="0"/>
                <a:cs typeface="Arial" panose="020B0604020202020204" pitchFamily="34" charset="0"/>
              </a:rPr>
              <a:t>25.6% de los Residuos Sólidos Urbanos </a:t>
            </a:r>
            <a:r>
              <a:rPr lang="es-MX" sz="1600" dirty="0">
                <a:solidFill>
                  <a:srgbClr val="2F5597"/>
                </a:solidFill>
                <a:latin typeface="Arial" panose="020B0604020202020204" pitchFamily="34" charset="0"/>
                <a:cs typeface="Arial" panose="020B0604020202020204" pitchFamily="34" charset="0"/>
              </a:rPr>
              <a:t>(RSU), tuvieron como</a:t>
            </a:r>
            <a:r>
              <a:rPr lang="es-MX" sz="1600" b="1" dirty="0">
                <a:solidFill>
                  <a:srgbClr val="2F5597"/>
                </a:solidFill>
                <a:latin typeface="Arial" panose="020B0604020202020204" pitchFamily="34" charset="0"/>
                <a:cs typeface="Arial" panose="020B0604020202020204" pitchFamily="34" charset="0"/>
              </a:rPr>
              <a:t> disposición final sitios no controlados.</a:t>
            </a:r>
          </a:p>
        </p:txBody>
      </p:sp>
      <p:sp>
        <p:nvSpPr>
          <p:cNvPr id="20" name="Rectángulo 19">
            <a:extLst>
              <a:ext uri="{FF2B5EF4-FFF2-40B4-BE49-F238E27FC236}">
                <a16:creationId xmlns:a16="http://schemas.microsoft.com/office/drawing/2014/main" id="{0A008728-9B6B-4C33-B1F0-2840D6829120}"/>
              </a:ext>
            </a:extLst>
          </p:cNvPr>
          <p:cNvSpPr/>
          <p:nvPr/>
        </p:nvSpPr>
        <p:spPr>
          <a:xfrm>
            <a:off x="263610" y="8473911"/>
            <a:ext cx="6197803" cy="441468"/>
          </a:xfrm>
          <a:prstGeom prst="rect">
            <a:avLst/>
          </a:prstGeom>
        </p:spPr>
        <p:txBody>
          <a:bodyPr wrap="square">
            <a:spAutoFit/>
          </a:bodyPr>
          <a:lstStyle/>
          <a:p>
            <a:pPr marR="302260" algn="just">
              <a:lnSpc>
                <a:spcPct val="107000"/>
              </a:lnSpc>
              <a:spcAft>
                <a:spcPts val="0"/>
              </a:spcAft>
            </a:pPr>
            <a:r>
              <a:rPr lang="es-MX" sz="1100" dirty="0">
                <a:latin typeface="Arial" panose="020B0604020202020204" pitchFamily="34" charset="0"/>
                <a:ea typeface="Calibri" panose="020F0502020204030204" pitchFamily="34" charset="0"/>
                <a:cs typeface="Arial" panose="020B0604020202020204" pitchFamily="34" charset="0"/>
              </a:rPr>
              <a:t>Fuente: Secretaría de Desarrollo Social, Dirección General de Equipamiento e Infraestructura en Zonas Urbano-Marginadas. Abril de 2013.</a:t>
            </a:r>
            <a:endParaRPr lang="es-MX" sz="11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Rectángulo 5"/>
          <p:cNvSpPr/>
          <p:nvPr/>
        </p:nvSpPr>
        <p:spPr>
          <a:xfrm>
            <a:off x="6258219" y="5380856"/>
            <a:ext cx="6225192" cy="1146211"/>
          </a:xfrm>
          <a:prstGeom prst="rect">
            <a:avLst/>
          </a:prstGeom>
        </p:spPr>
        <p:txBody>
          <a:bodyPr wrap="square">
            <a:spAutoFit/>
          </a:bodyPr>
          <a:lstStyle/>
          <a:p>
            <a:pPr marL="342900" indent="-342900" algn="just">
              <a:lnSpc>
                <a:spcPct val="107000"/>
              </a:lnSpc>
              <a:buFont typeface="Wingdings" panose="05000000000000000000" pitchFamily="2" charset="2"/>
              <a:buChar char="ü"/>
            </a:pPr>
            <a:r>
              <a:rPr lang="es-MX" sz="1600" dirty="0">
                <a:latin typeface="Arial" panose="020B0604020202020204" pitchFamily="34" charset="0"/>
                <a:cs typeface="Arial" panose="020B0604020202020204" pitchFamily="34" charset="0"/>
              </a:rPr>
              <a:t>La disposición final de residuos sólidos urbanos es un importante generador de </a:t>
            </a:r>
            <a:r>
              <a:rPr lang="es-MX" sz="1600" b="1" dirty="0">
                <a:latin typeface="Arial" panose="020B0604020202020204" pitchFamily="34" charset="0"/>
                <a:cs typeface="Arial" panose="020B0604020202020204" pitchFamily="34" charset="0"/>
              </a:rPr>
              <a:t>gas metano</a:t>
            </a:r>
            <a:r>
              <a:rPr lang="es-MX" sz="1600" dirty="0">
                <a:latin typeface="Arial" panose="020B0604020202020204" pitchFamily="34" charset="0"/>
                <a:cs typeface="Arial" panose="020B0604020202020204" pitchFamily="34" charset="0"/>
              </a:rPr>
              <a:t> (</a:t>
            </a:r>
            <a:r>
              <a:rPr lang="es-MX" sz="1600" b="1" dirty="0">
                <a:latin typeface="Arial" panose="020B0604020202020204" pitchFamily="34" charset="0"/>
                <a:cs typeface="Arial" panose="020B0604020202020204" pitchFamily="34" charset="0"/>
              </a:rPr>
              <a:t>gas de efecto invernadero) </a:t>
            </a:r>
            <a:r>
              <a:rPr lang="es-MX" sz="1600" dirty="0">
                <a:latin typeface="Arial" panose="020B0604020202020204" pitchFamily="34" charset="0"/>
                <a:cs typeface="Arial" panose="020B0604020202020204" pitchFamily="34" charset="0"/>
              </a:rPr>
              <a:t>que contribuye al calentamiento global y </a:t>
            </a:r>
            <a:r>
              <a:rPr lang="es-MX" sz="1600" b="1" dirty="0">
                <a:latin typeface="Arial" panose="020B0604020202020204" pitchFamily="34" charset="0"/>
                <a:cs typeface="Arial" panose="020B0604020202020204" pitchFamily="34" charset="0"/>
              </a:rPr>
              <a:t>podría ser utilizado como combustible</a:t>
            </a:r>
            <a:r>
              <a:rPr lang="es-MX" sz="1600" dirty="0">
                <a:latin typeface="Arial" panose="020B0604020202020204" pitchFamily="34" charset="0"/>
                <a:cs typeface="Arial" panose="020B0604020202020204" pitchFamily="34" charset="0"/>
              </a:rPr>
              <a:t>.</a:t>
            </a:r>
          </a:p>
        </p:txBody>
      </p:sp>
      <p:grpSp>
        <p:nvGrpSpPr>
          <p:cNvPr id="9" name="Grupo 8"/>
          <p:cNvGrpSpPr/>
          <p:nvPr/>
        </p:nvGrpSpPr>
        <p:grpSpPr>
          <a:xfrm>
            <a:off x="6258218" y="6615873"/>
            <a:ext cx="6746582" cy="2359591"/>
            <a:chOff x="6826356" y="6532984"/>
            <a:chExt cx="6728521" cy="2359591"/>
          </a:xfrm>
        </p:grpSpPr>
        <p:sp>
          <p:nvSpPr>
            <p:cNvPr id="12" name="Rectángulo 11">
              <a:extLst>
                <a:ext uri="{FF2B5EF4-FFF2-40B4-BE49-F238E27FC236}">
                  <a16:creationId xmlns:a16="http://schemas.microsoft.com/office/drawing/2014/main" id="{149228F7-76BF-450C-8A49-E955756602FE}"/>
                </a:ext>
              </a:extLst>
            </p:cNvPr>
            <p:cNvSpPr/>
            <p:nvPr/>
          </p:nvSpPr>
          <p:spPr>
            <a:xfrm>
              <a:off x="6826356" y="6532984"/>
              <a:ext cx="6208526" cy="1077218"/>
            </a:xfrm>
            <a:prstGeom prst="rect">
              <a:avLst/>
            </a:prstGeom>
          </p:spPr>
          <p:txBody>
            <a:bodyPr wrap="square">
              <a:spAutoFit/>
            </a:bodyPr>
            <a:lstStyle/>
            <a:p>
              <a:pPr marL="342900" indent="-342900" algn="just">
                <a:buFont typeface="Wingdings" panose="05000000000000000000" pitchFamily="2" charset="2"/>
                <a:buChar char="ü"/>
              </a:pPr>
              <a:r>
                <a:rPr lang="es-MX" sz="1600" dirty="0">
                  <a:solidFill>
                    <a:srgbClr val="2F5597"/>
                  </a:solidFill>
                  <a:latin typeface="Arial" panose="020B0604020202020204" pitchFamily="34" charset="0"/>
                  <a:cs typeface="Arial" panose="020B0604020202020204" pitchFamily="34" charset="0"/>
                </a:rPr>
                <a:t>La proporción de </a:t>
              </a:r>
              <a:r>
                <a:rPr lang="es-MX" sz="1600" b="1" dirty="0">
                  <a:solidFill>
                    <a:srgbClr val="2F5597"/>
                  </a:solidFill>
                  <a:latin typeface="Arial" panose="020B0604020202020204" pitchFamily="34" charset="0"/>
                  <a:cs typeface="Arial" panose="020B0604020202020204" pitchFamily="34" charset="0"/>
                </a:rPr>
                <a:t>materiales valorizables</a:t>
              </a:r>
              <a:r>
                <a:rPr lang="es-MX" sz="1600" b="1" baseline="30000" dirty="0">
                  <a:solidFill>
                    <a:srgbClr val="2F5597"/>
                  </a:solidFill>
                  <a:latin typeface="Arial" panose="020B0604020202020204" pitchFamily="34" charset="0"/>
                  <a:cs typeface="Arial" panose="020B0604020202020204" pitchFamily="34" charset="0"/>
                </a:rPr>
                <a:t>1</a:t>
              </a:r>
              <a:r>
                <a:rPr lang="es-MX" sz="1600" b="1" dirty="0">
                  <a:solidFill>
                    <a:srgbClr val="2F5597"/>
                  </a:solidFill>
                  <a:latin typeface="Arial" panose="020B0604020202020204" pitchFamily="34" charset="0"/>
                  <a:cs typeface="Arial" panose="020B0604020202020204" pitchFamily="34" charset="0"/>
                </a:rPr>
                <a:t> recolectados</a:t>
              </a:r>
              <a:r>
                <a:rPr lang="es-MX" sz="1600" dirty="0">
                  <a:solidFill>
                    <a:srgbClr val="2F5597"/>
                  </a:solidFill>
                  <a:latin typeface="Arial" panose="020B0604020202020204" pitchFamily="34" charset="0"/>
                  <a:cs typeface="Arial" panose="020B0604020202020204" pitchFamily="34" charset="0"/>
                </a:rPr>
                <a:t> entre el total de los residuos sólidos urbanos es </a:t>
              </a:r>
              <a:r>
                <a:rPr lang="es-MX" sz="1600" b="1" dirty="0">
                  <a:solidFill>
                    <a:srgbClr val="2F5597"/>
                  </a:solidFill>
                  <a:latin typeface="Arial" panose="020B0604020202020204" pitchFamily="34" charset="0"/>
                  <a:cs typeface="Arial" panose="020B0604020202020204" pitchFamily="34" charset="0"/>
                </a:rPr>
                <a:t>0.8 % </a:t>
              </a:r>
              <a:r>
                <a:rPr lang="es-MX" sz="1600" dirty="0">
                  <a:solidFill>
                    <a:srgbClr val="2F5597"/>
                  </a:solidFill>
                  <a:latin typeface="Arial" panose="020B0604020202020204" pitchFamily="34" charset="0"/>
                  <a:cs typeface="Arial" panose="020B0604020202020204" pitchFamily="34" charset="0"/>
                </a:rPr>
                <a:t>(INEGI, 2015), </a:t>
              </a:r>
              <a:r>
                <a:rPr lang="es-MX" sz="1600" dirty="0">
                  <a:solidFill>
                    <a:schemeClr val="tx1"/>
                  </a:solidFill>
                  <a:latin typeface="Arial" panose="020B0604020202020204" pitchFamily="34" charset="0"/>
                  <a:cs typeface="Arial" panose="020B0604020202020204" pitchFamily="34" charset="0"/>
                </a:rPr>
                <a:t>lo que resulta bajo en comparación con otros países de la OCDE:</a:t>
              </a:r>
            </a:p>
          </p:txBody>
        </p:sp>
        <p:sp>
          <p:nvSpPr>
            <p:cNvPr id="8" name="Rectángulo 7"/>
            <p:cNvSpPr/>
            <p:nvPr/>
          </p:nvSpPr>
          <p:spPr>
            <a:xfrm>
              <a:off x="7212992" y="7569136"/>
              <a:ext cx="6341885" cy="1323439"/>
            </a:xfrm>
            <a:prstGeom prst="rect">
              <a:avLst/>
            </a:prstGeom>
          </p:spPr>
          <p:txBody>
            <a:bodyPr wrap="square" numCol="2">
              <a:spAutoFit/>
            </a:bodyPr>
            <a:lstStyle/>
            <a:p>
              <a:pPr marL="8001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Alemania, 48.1 % </a:t>
              </a:r>
            </a:p>
            <a:p>
              <a:pPr marL="8001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Reino Unido, 27.4 % </a:t>
              </a:r>
            </a:p>
            <a:p>
              <a:pPr marL="8001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Italia, 26.1 %</a:t>
              </a:r>
            </a:p>
            <a:p>
              <a:pPr marL="8001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Estados Unidos, 25.7 %</a:t>
              </a:r>
            </a:p>
            <a:p>
              <a:pPr marL="444500" lvl="1" indent="-342900">
                <a:buFont typeface="Wingdings" panose="05000000000000000000" pitchFamily="2" charset="2"/>
                <a:buChar char="§"/>
              </a:pPr>
              <a:endParaRPr lang="es-MX" sz="1600" dirty="0">
                <a:latin typeface="Arial" panose="020B0604020202020204" pitchFamily="34" charset="0"/>
                <a:cs typeface="Arial" panose="020B0604020202020204" pitchFamily="34" charset="0"/>
              </a:endParaRPr>
            </a:p>
            <a:p>
              <a:pPr marL="4445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Francia, 23.4% </a:t>
              </a:r>
            </a:p>
            <a:p>
              <a:pPr marL="4445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España, 18.2 % </a:t>
              </a:r>
            </a:p>
            <a:p>
              <a:pPr marL="444500" lvl="1" indent="-342900">
                <a:buFont typeface="Wingdings" panose="05000000000000000000" pitchFamily="2" charset="2"/>
                <a:buChar char="§"/>
              </a:pPr>
              <a:r>
                <a:rPr lang="es-MX" sz="1600" dirty="0">
                  <a:latin typeface="Arial" panose="020B0604020202020204" pitchFamily="34" charset="0"/>
                  <a:cs typeface="Arial" panose="020B0604020202020204" pitchFamily="34" charset="0"/>
                </a:rPr>
                <a:t>Portugal, 16.2 %</a:t>
              </a:r>
            </a:p>
          </p:txBody>
        </p:sp>
      </p:grpSp>
      <p:sp>
        <p:nvSpPr>
          <p:cNvPr id="10" name="Rectángulo 9"/>
          <p:cNvSpPr/>
          <p:nvPr/>
        </p:nvSpPr>
        <p:spPr>
          <a:xfrm>
            <a:off x="237704" y="1483312"/>
            <a:ext cx="12245707" cy="369332"/>
          </a:xfrm>
          <a:prstGeom prst="rect">
            <a:avLst/>
          </a:prstGeom>
        </p:spPr>
        <p:txBody>
          <a:bodyPr wrap="square">
            <a:spAutoFit/>
          </a:bodyPr>
          <a:lstStyle/>
          <a:p>
            <a:pPr marL="285750" indent="-285750">
              <a:buFont typeface="Arial" panose="020B0604020202020204" pitchFamily="34" charset="0"/>
              <a:buChar char="•"/>
            </a:pPr>
            <a:r>
              <a:rPr lang="es-MX" sz="1800" b="1" dirty="0">
                <a:solidFill>
                  <a:schemeClr val="accent5"/>
                </a:solidFill>
                <a:latin typeface="Arial" panose="020B0604020202020204" pitchFamily="34" charset="0"/>
              </a:rPr>
              <a:t>Ausencia </a:t>
            </a:r>
            <a:r>
              <a:rPr lang="es-MX" sz="1800" dirty="0">
                <a:latin typeface="Arial" panose="020B0604020202020204" pitchFamily="34" charset="0"/>
              </a:rPr>
              <a:t>de un </a:t>
            </a:r>
            <a:r>
              <a:rPr lang="es-MX" sz="1800" b="1" dirty="0">
                <a:solidFill>
                  <a:schemeClr val="accent5"/>
                </a:solidFill>
                <a:latin typeface="Arial" panose="020B0604020202020204" pitchFamily="34" charset="0"/>
              </a:rPr>
              <a:t>sistema de recolección y manejo adecuado de residuos </a:t>
            </a:r>
            <a:r>
              <a:rPr lang="es-MX" sz="1800" dirty="0">
                <a:latin typeface="Arial" panose="020B0604020202020204" pitchFamily="34" charset="0"/>
              </a:rPr>
              <a:t>sólidos urbanos</a:t>
            </a:r>
          </a:p>
        </p:txBody>
      </p:sp>
      <p:sp>
        <p:nvSpPr>
          <p:cNvPr id="15" name="CuadroTexto 14">
            <a:extLst>
              <a:ext uri="{FF2B5EF4-FFF2-40B4-BE49-F238E27FC236}">
                <a16:creationId xmlns:a16="http://schemas.microsoft.com/office/drawing/2014/main" id="{528AB7A4-3B4A-4EC8-8F78-37327E384B36}"/>
              </a:ext>
            </a:extLst>
          </p:cNvPr>
          <p:cNvSpPr txBox="1"/>
          <p:nvPr/>
        </p:nvSpPr>
        <p:spPr>
          <a:xfrm>
            <a:off x="50328" y="9125272"/>
            <a:ext cx="13004800" cy="261610"/>
          </a:xfrm>
          <a:prstGeom prst="rect">
            <a:avLst/>
          </a:prstGeom>
          <a:noFill/>
        </p:spPr>
        <p:txBody>
          <a:bodyPr wrap="square" rtlCol="0">
            <a:spAutoFit/>
          </a:bodyPr>
          <a:lstStyle/>
          <a:p>
            <a:pPr marL="228600" indent="-228600">
              <a:buAutoNum type="arabicPeriod"/>
            </a:pPr>
            <a:r>
              <a:rPr lang="es-MX" sz="1100" dirty="0">
                <a:solidFill>
                  <a:schemeClr val="bg1"/>
                </a:solidFill>
                <a:latin typeface="Arial" panose="020B0604020202020204" pitchFamily="34" charset="0"/>
                <a:cs typeface="Arial" panose="020B0604020202020204" pitchFamily="34" charset="0"/>
              </a:rPr>
              <a:t>Son aquellos residuos que pueden ser recuperados de la corriente de los residuos sólidos ordinarios para su valorización (reciclaje). </a:t>
            </a:r>
          </a:p>
        </p:txBody>
      </p:sp>
      <p:graphicFrame>
        <p:nvGraphicFramePr>
          <p:cNvPr id="19" name="Gráfico 18"/>
          <p:cNvGraphicFramePr>
            <a:graphicFrameLocks/>
          </p:cNvGraphicFramePr>
          <p:nvPr>
            <p:extLst>
              <p:ext uri="{D42A27DB-BD31-4B8C-83A1-F6EECF244321}">
                <p14:modId xmlns:p14="http://schemas.microsoft.com/office/powerpoint/2010/main" val="57832342"/>
              </p:ext>
            </p:extLst>
          </p:nvPr>
        </p:nvGraphicFramePr>
        <p:xfrm>
          <a:off x="313197" y="2716560"/>
          <a:ext cx="12245706" cy="2289103"/>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ángulo 3"/>
          <p:cNvSpPr/>
          <p:nvPr/>
        </p:nvSpPr>
        <p:spPr>
          <a:xfrm>
            <a:off x="4198144" y="8183286"/>
            <a:ext cx="1576635" cy="2906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angle 6"/>
          <p:cNvSpPr>
            <a:spLocks/>
          </p:cNvSpPr>
          <p:nvPr/>
        </p:nvSpPr>
        <p:spPr bwMode="auto">
          <a:xfrm>
            <a:off x="263610" y="807389"/>
            <a:ext cx="2255426"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Residuos Sólidos</a:t>
            </a:r>
            <a:endParaRPr lang="es-MX" altLang="es-MX" sz="2000" b="1" dirty="0">
              <a:solidFill>
                <a:srgbClr val="53585F"/>
              </a:solidFill>
              <a:latin typeface="Arial" charset="0"/>
              <a:ea typeface="Arial" charset="0"/>
              <a:cs typeface="Arial" charset="0"/>
              <a:sym typeface="Arial" charset="0"/>
            </a:endParaRPr>
          </a:p>
        </p:txBody>
      </p:sp>
      <p:sp>
        <p:nvSpPr>
          <p:cNvPr id="22" name="Rectángulo 21">
            <a:extLst>
              <a:ext uri="{FF2B5EF4-FFF2-40B4-BE49-F238E27FC236}">
                <a16:creationId xmlns:a16="http://schemas.microsoft.com/office/drawing/2014/main" id="{49C0D20A-36D5-4122-94C6-0DB0BC0F1943}"/>
              </a:ext>
            </a:extLst>
          </p:cNvPr>
          <p:cNvSpPr/>
          <p:nvPr/>
        </p:nvSpPr>
        <p:spPr>
          <a:xfrm>
            <a:off x="9310711" y="3458458"/>
            <a:ext cx="3172699" cy="146436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5419092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26">
            <a:extLst>
              <a:ext uri="{FF2B5EF4-FFF2-40B4-BE49-F238E27FC236}">
                <a16:creationId xmlns:a16="http://schemas.microsoft.com/office/drawing/2014/main" id="{11BDF655-4C1B-4971-ABC0-C29348739ECF}"/>
              </a:ext>
            </a:extLst>
          </p:cNvPr>
          <p:cNvSpPr/>
          <p:nvPr/>
        </p:nvSpPr>
        <p:spPr>
          <a:xfrm>
            <a:off x="4416119" y="2371906"/>
            <a:ext cx="7990937" cy="4241418"/>
          </a:xfrm>
          <a:prstGeom prst="rect">
            <a:avLst/>
          </a:prstGeom>
        </p:spPr>
        <p:txBody>
          <a:bodyPr wrap="square">
            <a:spAutoFit/>
          </a:bodyPr>
          <a:lstStyle/>
          <a:p>
            <a:pPr marL="342900" indent="-342900" algn="just">
              <a:lnSpc>
                <a:spcPct val="107000"/>
              </a:lnSpc>
              <a:buFont typeface="Wingdings" panose="05000000000000000000" pitchFamily="2" charset="2"/>
              <a:buChar char="ü"/>
            </a:pPr>
            <a:r>
              <a:rPr lang="es-MX" sz="1800" dirty="0">
                <a:latin typeface="Arial" panose="020B0604020202020204" pitchFamily="34" charset="0"/>
                <a:cs typeface="Arial" panose="020B0604020202020204" pitchFamily="34" charset="0"/>
              </a:rPr>
              <a:t>Hay evidencia de que </a:t>
            </a:r>
            <a:r>
              <a:rPr lang="es-MX" sz="1800" b="1" dirty="0">
                <a:latin typeface="Arial" panose="020B0604020202020204" pitchFamily="34" charset="0"/>
                <a:cs typeface="Arial" panose="020B0604020202020204" pitchFamily="34" charset="0"/>
              </a:rPr>
              <a:t>existe un número de empresas que generan residuos peligrosos mayor al número de empresas que se registran en la SEMARNAT</a:t>
            </a:r>
            <a:r>
              <a:rPr lang="es-MX" sz="1800" dirty="0">
                <a:latin typeface="Arial" panose="020B0604020202020204" pitchFamily="34" charset="0"/>
                <a:cs typeface="Arial" panose="020B0604020202020204" pitchFamily="34" charset="0"/>
              </a:rPr>
              <a:t>, para las cuales </a:t>
            </a:r>
            <a:r>
              <a:rPr lang="es-MX" sz="1800" b="1" dirty="0">
                <a:latin typeface="Arial" panose="020B0604020202020204" pitchFamily="34" charset="0"/>
                <a:cs typeface="Arial" panose="020B0604020202020204" pitchFamily="34" charset="0"/>
              </a:rPr>
              <a:t>no hay supervisión </a:t>
            </a:r>
            <a:r>
              <a:rPr lang="es-MX" sz="1800" dirty="0">
                <a:latin typeface="Arial" panose="020B0604020202020204" pitchFamily="34" charset="0"/>
                <a:cs typeface="Arial" panose="020B0604020202020204" pitchFamily="34" charset="0"/>
              </a:rPr>
              <a:t>por medio de visitas de inspección. </a:t>
            </a:r>
          </a:p>
          <a:p>
            <a:pPr marL="342900" indent="-342900" algn="just">
              <a:lnSpc>
                <a:spcPct val="107000"/>
              </a:lnSpc>
              <a:buFont typeface="Wingdings" panose="05000000000000000000" pitchFamily="2" charset="2"/>
              <a:buChar char="ü"/>
            </a:pPr>
            <a:endParaRPr lang="es-MX" sz="1800" dirty="0">
              <a:latin typeface="Arial" panose="020B0604020202020204" pitchFamily="34" charset="0"/>
              <a:cs typeface="Arial" panose="020B0604020202020204" pitchFamily="34" charset="0"/>
            </a:endParaRPr>
          </a:p>
          <a:p>
            <a:pPr marL="342900" indent="-342900" algn="just">
              <a:lnSpc>
                <a:spcPct val="107000"/>
              </a:lnSpc>
              <a:buFont typeface="Wingdings" panose="05000000000000000000" pitchFamily="2" charset="2"/>
              <a:buChar char="ü"/>
            </a:pPr>
            <a:r>
              <a:rPr lang="es-MX" sz="1800" dirty="0">
                <a:latin typeface="Arial" panose="020B0604020202020204" pitchFamily="34" charset="0"/>
                <a:cs typeface="Arial" panose="020B0604020202020204" pitchFamily="34" charset="0"/>
              </a:rPr>
              <a:t>Por ejemplo, en </a:t>
            </a:r>
            <a:r>
              <a:rPr lang="es-MX" sz="1800" b="1" dirty="0">
                <a:latin typeface="Arial" panose="020B0604020202020204" pitchFamily="34" charset="0"/>
                <a:cs typeface="Arial" panose="020B0604020202020204" pitchFamily="34" charset="0"/>
              </a:rPr>
              <a:t>Yucatán</a:t>
            </a:r>
            <a:r>
              <a:rPr lang="es-MX" sz="1800" dirty="0">
                <a:latin typeface="Arial" panose="020B0604020202020204" pitchFamily="34" charset="0"/>
                <a:cs typeface="Arial" panose="020B0604020202020204" pitchFamily="34" charset="0"/>
              </a:rPr>
              <a:t> se identificaron </a:t>
            </a:r>
            <a:r>
              <a:rPr lang="es-MX" sz="1800" b="1" dirty="0">
                <a:latin typeface="Arial" panose="020B0604020202020204" pitchFamily="34" charset="0"/>
                <a:cs typeface="Arial" panose="020B0604020202020204" pitchFamily="34" charset="0"/>
              </a:rPr>
              <a:t>3,945 empresas </a:t>
            </a:r>
            <a:r>
              <a:rPr lang="es-MX" sz="1800" dirty="0">
                <a:latin typeface="Arial" panose="020B0604020202020204" pitchFamily="34" charset="0"/>
                <a:cs typeface="Arial" panose="020B0604020202020204" pitchFamily="34" charset="0"/>
              </a:rPr>
              <a:t>como generadoras potenciales de residuos peligrosos (2010), en tanto que en 2011 </a:t>
            </a:r>
            <a:r>
              <a:rPr lang="es-MX" sz="1800" b="1" dirty="0">
                <a:latin typeface="Arial" panose="020B0604020202020204" pitchFamily="34" charset="0"/>
                <a:cs typeface="Arial" panose="020B0604020202020204" pitchFamily="34" charset="0"/>
              </a:rPr>
              <a:t>SEMARNAT</a:t>
            </a:r>
            <a:r>
              <a:rPr lang="es-MX" sz="1800" dirty="0">
                <a:latin typeface="Arial" panose="020B0604020202020204" pitchFamily="34" charset="0"/>
                <a:cs typeface="Arial" panose="020B0604020202020204" pitchFamily="34" charset="0"/>
              </a:rPr>
              <a:t> reportó sólo </a:t>
            </a:r>
            <a:r>
              <a:rPr lang="es-MX" sz="1800" b="1" dirty="0">
                <a:latin typeface="Arial" panose="020B0604020202020204" pitchFamily="34" charset="0"/>
                <a:cs typeface="Arial" panose="020B0604020202020204" pitchFamily="34" charset="0"/>
              </a:rPr>
              <a:t>1,514 empresas, 38.3% </a:t>
            </a:r>
            <a:r>
              <a:rPr lang="es-MX" sz="1800" dirty="0">
                <a:latin typeface="Arial" panose="020B0604020202020204" pitchFamily="34" charset="0"/>
                <a:cs typeface="Arial" panose="020B0604020202020204" pitchFamily="34" charset="0"/>
              </a:rPr>
              <a:t>(Cabañas, Reza </a:t>
            </a:r>
            <a:r>
              <a:rPr lang="es-MX" sz="1800" dirty="0" err="1">
                <a:latin typeface="Arial" panose="020B0604020202020204" pitchFamily="34" charset="0"/>
                <a:cs typeface="Arial" panose="020B0604020202020204" pitchFamily="34" charset="0"/>
              </a:rPr>
              <a:t>Bacelis</a:t>
            </a:r>
            <a:r>
              <a:rPr lang="es-MX" sz="1800" dirty="0">
                <a:latin typeface="Arial" panose="020B0604020202020204" pitchFamily="34" charset="0"/>
                <a:cs typeface="Arial" panose="020B0604020202020204" pitchFamily="34" charset="0"/>
              </a:rPr>
              <a:t>, Sauri </a:t>
            </a:r>
            <a:r>
              <a:rPr lang="es-MX" sz="1800" dirty="0" err="1">
                <a:latin typeface="Arial" panose="020B0604020202020204" pitchFamily="34" charset="0"/>
                <a:cs typeface="Arial" panose="020B0604020202020204" pitchFamily="34" charset="0"/>
              </a:rPr>
              <a:t>Riancho</a:t>
            </a:r>
            <a:r>
              <a:rPr lang="es-MX" sz="1800" dirty="0">
                <a:latin typeface="Arial" panose="020B0604020202020204" pitchFamily="34" charset="0"/>
                <a:cs typeface="Arial" panose="020B0604020202020204" pitchFamily="34" charset="0"/>
              </a:rPr>
              <a:t>, 2010).</a:t>
            </a:r>
          </a:p>
          <a:p>
            <a:pPr marL="342900" indent="-342900" algn="just">
              <a:lnSpc>
                <a:spcPct val="107000"/>
              </a:lnSpc>
              <a:buFont typeface="Wingdings" panose="05000000000000000000" pitchFamily="2" charset="2"/>
              <a:buChar char="ü"/>
            </a:pPr>
            <a:endParaRPr lang="es-MX" sz="1800" dirty="0">
              <a:latin typeface="Arial" panose="020B0604020202020204" pitchFamily="34" charset="0"/>
              <a:ea typeface="Calibri" panose="020F0502020204030204" pitchFamily="34" charset="0"/>
            </a:endParaRPr>
          </a:p>
          <a:p>
            <a:pPr marL="342900" indent="-342900" algn="just">
              <a:lnSpc>
                <a:spcPct val="107000"/>
              </a:lnSpc>
              <a:buFont typeface="Wingdings" panose="05000000000000000000" pitchFamily="2" charset="2"/>
              <a:buChar char="ü"/>
            </a:pPr>
            <a:r>
              <a:rPr lang="es-MX" sz="1800" dirty="0">
                <a:latin typeface="Arial" panose="020B0604020202020204" pitchFamily="34" charset="0"/>
                <a:ea typeface="Calibri" panose="020F0502020204030204" pitchFamily="34" charset="0"/>
              </a:rPr>
              <a:t>Existe la posibilidad de que </a:t>
            </a:r>
            <a:r>
              <a:rPr lang="es-MX" sz="1800" b="1" dirty="0">
                <a:latin typeface="Arial" panose="020B0604020202020204" pitchFamily="34" charset="0"/>
                <a:ea typeface="Calibri" panose="020F0502020204030204" pitchFamily="34" charset="0"/>
              </a:rPr>
              <a:t>algunas empresas dispongan </a:t>
            </a:r>
            <a:r>
              <a:rPr lang="es-MX" sz="1800" dirty="0">
                <a:latin typeface="Arial" panose="020B0604020202020204" pitchFamily="34" charset="0"/>
                <a:ea typeface="Calibri" panose="020F0502020204030204" pitchFamily="34" charset="0"/>
              </a:rPr>
              <a:t>de los </a:t>
            </a:r>
            <a:r>
              <a:rPr lang="es-MX" sz="1800" b="1" dirty="0">
                <a:latin typeface="Arial" panose="020B0604020202020204" pitchFamily="34" charset="0"/>
                <a:ea typeface="Calibri" panose="020F0502020204030204" pitchFamily="34" charset="0"/>
              </a:rPr>
              <a:t>residuos peligrosos </a:t>
            </a:r>
            <a:r>
              <a:rPr lang="es-MX" sz="1800" dirty="0">
                <a:latin typeface="Arial" panose="020B0604020202020204" pitchFamily="34" charset="0"/>
                <a:ea typeface="Calibri" panose="020F0502020204030204" pitchFamily="34" charset="0"/>
              </a:rPr>
              <a:t>de manera clandestina, </a:t>
            </a:r>
            <a:r>
              <a:rPr lang="es-MX" sz="1800" b="1" dirty="0">
                <a:latin typeface="Arial" panose="020B0604020202020204" pitchFamily="34" charset="0"/>
                <a:ea typeface="Calibri" panose="020F0502020204030204" pitchFamily="34" charset="0"/>
              </a:rPr>
              <a:t>en sitios no adecuados</a:t>
            </a:r>
            <a:r>
              <a:rPr lang="es-MX" sz="1800" dirty="0">
                <a:latin typeface="Arial" panose="020B0604020202020204" pitchFamily="34" charset="0"/>
                <a:ea typeface="Calibri" panose="020F0502020204030204" pitchFamily="34" charset="0"/>
              </a:rPr>
              <a:t>, lo que podría provocar afectaciones a la salud humana y al medio ambiente.</a:t>
            </a:r>
            <a:endParaRPr lang="es-MX" sz="1800" dirty="0"/>
          </a:p>
        </p:txBody>
      </p:sp>
      <p:sp>
        <p:nvSpPr>
          <p:cNvPr id="2" name="Rectángulo 1"/>
          <p:cNvSpPr/>
          <p:nvPr/>
        </p:nvSpPr>
        <p:spPr>
          <a:xfrm>
            <a:off x="496087" y="2729213"/>
            <a:ext cx="3096493" cy="2862322"/>
          </a:xfrm>
          <a:prstGeom prst="rect">
            <a:avLst/>
          </a:prstGeom>
        </p:spPr>
        <p:txBody>
          <a:bodyPr wrap="square">
            <a:spAutoFit/>
          </a:bodyPr>
          <a:lstStyle/>
          <a:p>
            <a:pPr lvl="0" algn="just"/>
            <a:r>
              <a:rPr lang="es-MX" sz="1800" dirty="0">
                <a:latin typeface="Arial" panose="020B0604020202020204" pitchFamily="34" charset="0"/>
                <a:ea typeface="Calibri" panose="020F0502020204030204" pitchFamily="34" charset="0"/>
              </a:rPr>
              <a:t>Si bien, la </a:t>
            </a:r>
            <a:r>
              <a:rPr lang="es-MX" sz="1800" b="1" dirty="0">
                <a:latin typeface="Arial" panose="020B0604020202020204" pitchFamily="34" charset="0"/>
                <a:ea typeface="Calibri" panose="020F0502020204030204" pitchFamily="34" charset="0"/>
              </a:rPr>
              <a:t>capacidad instalada</a:t>
            </a:r>
            <a:r>
              <a:rPr lang="es-MX" sz="1800" dirty="0">
                <a:latin typeface="Arial" panose="020B0604020202020204" pitchFamily="34" charset="0"/>
                <a:ea typeface="Calibri" panose="020F0502020204030204" pitchFamily="34" charset="0"/>
              </a:rPr>
              <a:t> autorizada para el tratamiento, reutilización, reciclaje, almacenamiento y acopio e incineración de residuos peligrosos (en el periodo 2004-2017) fue </a:t>
            </a:r>
            <a:r>
              <a:rPr lang="es-MX" sz="1800" b="1" dirty="0">
                <a:latin typeface="Arial" panose="020B0604020202020204" pitchFamily="34" charset="0"/>
                <a:ea typeface="Calibri" panose="020F0502020204030204" pitchFamily="34" charset="0"/>
              </a:rPr>
              <a:t>5.6 veces mayor al volumen generado en dicho periodo</a:t>
            </a:r>
            <a:r>
              <a:rPr lang="es-MX" sz="1800" dirty="0">
                <a:latin typeface="Arial" panose="020B0604020202020204" pitchFamily="34" charset="0"/>
                <a:ea typeface="Calibri" panose="020F0502020204030204" pitchFamily="34" charset="0"/>
              </a:rPr>
              <a:t> (SEMARNAT, s/f.): </a:t>
            </a:r>
          </a:p>
        </p:txBody>
      </p:sp>
      <p:sp>
        <p:nvSpPr>
          <p:cNvPr id="5" name="Rectángulo 4"/>
          <p:cNvSpPr/>
          <p:nvPr/>
        </p:nvSpPr>
        <p:spPr>
          <a:xfrm>
            <a:off x="252728" y="1699156"/>
            <a:ext cx="12226336" cy="384721"/>
          </a:xfrm>
          <a:prstGeom prst="rect">
            <a:avLst/>
          </a:prstGeom>
        </p:spPr>
        <p:txBody>
          <a:bodyPr wrap="square">
            <a:spAutoFit/>
          </a:bodyPr>
          <a:lstStyle/>
          <a:p>
            <a:pPr marL="342900" indent="-342900">
              <a:buFont typeface="Arial" panose="020B0604020202020204" pitchFamily="34" charset="0"/>
              <a:buChar char="•"/>
            </a:pPr>
            <a:r>
              <a:rPr lang="es-MX" sz="1900" dirty="0">
                <a:latin typeface="Arial" panose="020B0604020202020204" pitchFamily="34" charset="0"/>
              </a:rPr>
              <a:t>Existe </a:t>
            </a:r>
            <a:r>
              <a:rPr lang="es-MX" sz="1900" b="1" dirty="0">
                <a:solidFill>
                  <a:schemeClr val="accent5"/>
                </a:solidFill>
                <a:latin typeface="Arial" panose="020B0604020202020204" pitchFamily="34" charset="0"/>
              </a:rPr>
              <a:t>poco control de generadores de residuos peligrosos</a:t>
            </a:r>
            <a:r>
              <a:rPr lang="es-MX" sz="1900" dirty="0">
                <a:latin typeface="Arial" panose="020B0604020202020204" pitchFamily="34" charset="0"/>
              </a:rPr>
              <a:t>, lo que lleva a un mal manejo de los mismos</a:t>
            </a:r>
          </a:p>
        </p:txBody>
      </p:sp>
      <p:sp>
        <p:nvSpPr>
          <p:cNvPr id="8" name="Flecha derecha 7"/>
          <p:cNvSpPr/>
          <p:nvPr/>
        </p:nvSpPr>
        <p:spPr>
          <a:xfrm>
            <a:off x="3622080" y="4111587"/>
            <a:ext cx="722031" cy="572724"/>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59F5C5FA-807F-4A15-B784-608E04FCB688}"/>
              </a:ext>
            </a:extLst>
          </p:cNvPr>
          <p:cNvSpPr/>
          <p:nvPr/>
        </p:nvSpPr>
        <p:spPr>
          <a:xfrm>
            <a:off x="957784" y="6712021"/>
            <a:ext cx="10959865" cy="685059"/>
          </a:xfrm>
          <a:prstGeom prst="rect">
            <a:avLst/>
          </a:prstGeom>
        </p:spPr>
        <p:txBody>
          <a:bodyPr wrap="square">
            <a:spAutoFit/>
          </a:bodyPr>
          <a:lstStyle/>
          <a:p>
            <a:pPr lvl="0" algn="ctr">
              <a:lnSpc>
                <a:spcPct val="107000"/>
              </a:lnSpc>
            </a:pPr>
            <a:r>
              <a:rPr lang="es-MX" sz="1800" dirty="0">
                <a:solidFill>
                  <a:srgbClr val="2F5597"/>
                </a:solidFill>
                <a:latin typeface="Arial" panose="020B0604020202020204" pitchFamily="34" charset="0"/>
                <a:cs typeface="Arial" panose="020B0604020202020204" pitchFamily="34" charset="0"/>
              </a:rPr>
              <a:t>Algunos </a:t>
            </a:r>
            <a:r>
              <a:rPr lang="es-MX" sz="1800" b="1" dirty="0">
                <a:solidFill>
                  <a:srgbClr val="2F5597"/>
                </a:solidFill>
                <a:latin typeface="Arial" panose="020B0604020202020204" pitchFamily="34" charset="0"/>
                <a:cs typeface="Arial" panose="020B0604020202020204" pitchFamily="34" charset="0"/>
              </a:rPr>
              <a:t>riesgos asociados a la exposición</a:t>
            </a:r>
            <a:r>
              <a:rPr lang="es-MX" sz="1800" dirty="0">
                <a:solidFill>
                  <a:srgbClr val="2F5597"/>
                </a:solidFill>
                <a:latin typeface="Arial" panose="020B0604020202020204" pitchFamily="34" charset="0"/>
                <a:cs typeface="Arial" panose="020B0604020202020204" pitchFamily="34" charset="0"/>
              </a:rPr>
              <a:t> a </a:t>
            </a:r>
            <a:r>
              <a:rPr lang="es-MX" sz="1800" b="1" dirty="0">
                <a:solidFill>
                  <a:srgbClr val="2F5597"/>
                </a:solidFill>
                <a:latin typeface="Arial" panose="020B0604020202020204" pitchFamily="34" charset="0"/>
                <a:cs typeface="Arial" panose="020B0604020202020204" pitchFamily="34" charset="0"/>
              </a:rPr>
              <a:t>residuos peligrosos </a:t>
            </a:r>
            <a:r>
              <a:rPr lang="es-MX" sz="1800" dirty="0">
                <a:solidFill>
                  <a:srgbClr val="2F5597"/>
                </a:solidFill>
                <a:latin typeface="Arial" panose="020B0604020202020204" pitchFamily="34" charset="0"/>
                <a:cs typeface="Arial" panose="020B0604020202020204" pitchFamily="34" charset="0"/>
              </a:rPr>
              <a:t>(dependiendo del tipo de sustancia, exposición y dosis), pueden ser:</a:t>
            </a:r>
          </a:p>
        </p:txBody>
      </p:sp>
      <p:sp>
        <p:nvSpPr>
          <p:cNvPr id="10" name="Rectangle 6"/>
          <p:cNvSpPr>
            <a:spLocks/>
          </p:cNvSpPr>
          <p:nvPr/>
        </p:nvSpPr>
        <p:spPr bwMode="auto">
          <a:xfrm>
            <a:off x="263610" y="807389"/>
            <a:ext cx="2255426"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Residuos Sólidos</a:t>
            </a:r>
            <a:endParaRPr lang="es-MX" altLang="es-MX" sz="2000" b="1" dirty="0">
              <a:solidFill>
                <a:srgbClr val="53585F"/>
              </a:solidFill>
              <a:latin typeface="Arial" charset="0"/>
              <a:ea typeface="Arial" charset="0"/>
              <a:cs typeface="Arial" charset="0"/>
              <a:sym typeface="Arial" charset="0"/>
            </a:endParaRPr>
          </a:p>
        </p:txBody>
      </p:sp>
      <p:graphicFrame>
        <p:nvGraphicFramePr>
          <p:cNvPr id="6" name="Diagrama 5"/>
          <p:cNvGraphicFramePr/>
          <p:nvPr>
            <p:extLst>
              <p:ext uri="{D42A27DB-BD31-4B8C-83A1-F6EECF244321}">
                <p14:modId xmlns:p14="http://schemas.microsoft.com/office/powerpoint/2010/main" val="914732180"/>
              </p:ext>
            </p:extLst>
          </p:nvPr>
        </p:nvGraphicFramePr>
        <p:xfrm>
          <a:off x="957784" y="7253064"/>
          <a:ext cx="11017224" cy="1656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7476642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5275" y="1446992"/>
            <a:ext cx="12173788" cy="1015663"/>
          </a:xfrm>
          <a:prstGeom prst="rect">
            <a:avLst/>
          </a:prstGeom>
        </p:spPr>
        <p:txBody>
          <a:bodyPr wrap="square">
            <a:spAutoFit/>
          </a:bodyPr>
          <a:lstStyle/>
          <a:p>
            <a:pPr marL="342900" indent="-342900" algn="just">
              <a:buFont typeface="Arial" panose="020B0604020202020204" pitchFamily="34" charset="0"/>
              <a:buChar char="•"/>
            </a:pPr>
            <a:r>
              <a:rPr lang="es-MX" sz="2000" dirty="0">
                <a:solidFill>
                  <a:schemeClr val="tx1"/>
                </a:solidFill>
                <a:latin typeface="Arial" panose="020B0604020202020204" pitchFamily="34" charset="0"/>
                <a:cs typeface="Arial" panose="020B0604020202020204" pitchFamily="34" charset="0"/>
              </a:rPr>
              <a:t>De la superficie total para actividades productivas,</a:t>
            </a:r>
            <a:r>
              <a:rPr lang="es-MX" sz="2000" b="1" dirty="0">
                <a:solidFill>
                  <a:schemeClr val="tx1"/>
                </a:solidFill>
                <a:latin typeface="Arial" panose="020B0604020202020204" pitchFamily="34" charset="0"/>
                <a:cs typeface="Arial" panose="020B0604020202020204" pitchFamily="34" charset="0"/>
              </a:rPr>
              <a:t> </a:t>
            </a:r>
            <a:r>
              <a:rPr lang="es-MX" sz="2000" b="1" dirty="0">
                <a:solidFill>
                  <a:schemeClr val="accent5"/>
                </a:solidFill>
                <a:latin typeface="Arial" panose="020B0604020202020204" pitchFamily="34" charset="0"/>
                <a:cs typeface="Arial" panose="020B0604020202020204" pitchFamily="34" charset="0"/>
              </a:rPr>
              <a:t>35 mil hectáreas muestran degradación (68.4%) </a:t>
            </a:r>
            <a:r>
              <a:rPr lang="es-MX" sz="2000" dirty="0">
                <a:solidFill>
                  <a:schemeClr val="tx1"/>
                </a:solidFill>
                <a:latin typeface="Arial" panose="020B0604020202020204" pitchFamily="34" charset="0"/>
                <a:cs typeface="Arial" panose="020B0604020202020204" pitchFamily="34" charset="0"/>
              </a:rPr>
              <a:t>(SEMARNAT, 2011). Por la fuente de la degradación, se identificó que la mayor superficie está afectada por degradación química:</a:t>
            </a:r>
          </a:p>
        </p:txBody>
      </p:sp>
      <p:sp>
        <p:nvSpPr>
          <p:cNvPr id="6" name="Rectángulo 5"/>
          <p:cNvSpPr/>
          <p:nvPr/>
        </p:nvSpPr>
        <p:spPr>
          <a:xfrm>
            <a:off x="7798544" y="6011778"/>
            <a:ext cx="4464496" cy="2554545"/>
          </a:xfrm>
          <a:prstGeom prst="rect">
            <a:avLst/>
          </a:prstGeom>
          <a:ln>
            <a:solidFill>
              <a:srgbClr val="6FBFBD"/>
            </a:solidFill>
          </a:ln>
        </p:spPr>
        <p:txBody>
          <a:bodyPr wrap="square">
            <a:spAutoFit/>
          </a:bodyPr>
          <a:lstStyle/>
          <a:p>
            <a:pPr algn="ctr"/>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El uso de fertilizantes químicos se ha intensificado: en </a:t>
            </a:r>
            <a:r>
              <a:rPr lang="es-MX" sz="2000" b="1" dirty="0">
                <a:solidFill>
                  <a:schemeClr val="tx1"/>
                </a:solidFill>
                <a:latin typeface="Arial" panose="020B0604020202020204" pitchFamily="34" charset="0"/>
                <a:ea typeface="Times New Roman" panose="02020603050405020304" pitchFamily="18" charset="0"/>
                <a:cs typeface="Arial" panose="020B0604020202020204" pitchFamily="34" charset="0"/>
              </a:rPr>
              <a:t>2005 </a:t>
            </a:r>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se utilizaban </a:t>
            </a:r>
            <a:r>
              <a:rPr lang="es-MX" sz="2000" b="1" dirty="0">
                <a:solidFill>
                  <a:schemeClr val="tx1"/>
                </a:solidFill>
                <a:latin typeface="Arial" panose="020B0604020202020204" pitchFamily="34" charset="0"/>
                <a:ea typeface="Times New Roman" panose="02020603050405020304" pitchFamily="18" charset="0"/>
                <a:cs typeface="Arial" panose="020B0604020202020204" pitchFamily="34" charset="0"/>
              </a:rPr>
              <a:t>13.6 kilogramos por hectárea en promedio </a:t>
            </a:r>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nacional; </a:t>
            </a:r>
            <a:r>
              <a:rPr lang="es-MX" sz="2000" b="1" dirty="0">
                <a:solidFill>
                  <a:schemeClr val="tx1"/>
                </a:solidFill>
                <a:latin typeface="Arial" panose="020B0604020202020204" pitchFamily="34" charset="0"/>
                <a:ea typeface="Times New Roman" panose="02020603050405020304" pitchFamily="18" charset="0"/>
                <a:cs typeface="Arial" panose="020B0604020202020204" pitchFamily="34" charset="0"/>
              </a:rPr>
              <a:t>en 2014</a:t>
            </a:r>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 se utilizaron </a:t>
            </a:r>
            <a:r>
              <a:rPr lang="es-MX" sz="2000" b="1" dirty="0">
                <a:solidFill>
                  <a:schemeClr val="tx1"/>
                </a:solidFill>
                <a:latin typeface="Arial" panose="020B0604020202020204" pitchFamily="34" charset="0"/>
                <a:ea typeface="Times New Roman" panose="02020603050405020304" pitchFamily="18" charset="0"/>
                <a:cs typeface="Arial" panose="020B0604020202020204" pitchFamily="34" charset="0"/>
              </a:rPr>
              <a:t>48.1 kilogramos por hectárea</a:t>
            </a:r>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 contribuyendo a la degradación del suelo (SAGARPA, 2014)</a:t>
            </a:r>
          </a:p>
        </p:txBody>
      </p:sp>
      <p:sp>
        <p:nvSpPr>
          <p:cNvPr id="7" name="Rectángulo 6"/>
          <p:cNvSpPr/>
          <p:nvPr/>
        </p:nvSpPr>
        <p:spPr>
          <a:xfrm>
            <a:off x="813768" y="6014708"/>
            <a:ext cx="5040560" cy="2554545"/>
          </a:xfrm>
          <a:prstGeom prst="rect">
            <a:avLst/>
          </a:prstGeom>
          <a:ln w="15875">
            <a:solidFill>
              <a:srgbClr val="DB5F9D"/>
            </a:solidFill>
          </a:ln>
        </p:spPr>
        <p:txBody>
          <a:bodyPr wrap="square">
            <a:spAutoFit/>
          </a:bodyPr>
          <a:lstStyle/>
          <a:p>
            <a:pPr algn="just"/>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La degradación</a:t>
            </a:r>
            <a:r>
              <a:rPr lang="es-MX" sz="2000" baseline="30000" dirty="0">
                <a:solidFill>
                  <a:schemeClr val="tx1"/>
                </a:solidFill>
                <a:latin typeface="Arial" panose="020B0604020202020204" pitchFamily="34" charset="0"/>
                <a:ea typeface="Times New Roman" panose="02020603050405020304" pitchFamily="18" charset="0"/>
                <a:cs typeface="Arial" panose="020B0604020202020204" pitchFamily="34" charset="0"/>
              </a:rPr>
              <a:t>1</a:t>
            </a:r>
            <a:r>
              <a:rPr lang="es-MX" sz="2000" dirty="0">
                <a:solidFill>
                  <a:schemeClr val="tx1"/>
                </a:solidFill>
                <a:latin typeface="Arial" panose="020B0604020202020204" pitchFamily="34" charset="0"/>
                <a:ea typeface="Times New Roman" panose="02020603050405020304" pitchFamily="18" charset="0"/>
                <a:cs typeface="Arial" panose="020B0604020202020204" pitchFamily="34" charset="0"/>
              </a:rPr>
              <a:t> de suelo genera:</a:t>
            </a:r>
          </a:p>
          <a:p>
            <a:pPr marL="444500" lvl="1" indent="-342900" algn="just">
              <a:buFont typeface="Wingdings" panose="05000000000000000000" pitchFamily="2" charset="2"/>
              <a:buChar char="ü"/>
            </a:pP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Disminución </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de producción </a:t>
            </a: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de alimentos</a:t>
            </a:r>
          </a:p>
          <a:p>
            <a:pPr marL="444500" lvl="1" indent="-342900" algn="just">
              <a:buFont typeface="Wingdings" panose="05000000000000000000" pitchFamily="2" charset="2"/>
              <a:buChar char="ü"/>
            </a:pP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Captación </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de </a:t>
            </a: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agua</a:t>
            </a:r>
          </a:p>
          <a:p>
            <a:pPr marL="444500" lvl="1" indent="-342900" algn="just">
              <a:buFont typeface="Wingdings" panose="05000000000000000000" pitchFamily="2" charset="2"/>
              <a:buChar char="ü"/>
            </a:pP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Desplazamiento de grupos </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humanos</a:t>
            </a:r>
          </a:p>
          <a:p>
            <a:pPr marL="444500" lvl="1" indent="-342900" algn="just">
              <a:buFont typeface="Wingdings" panose="05000000000000000000" pitchFamily="2" charset="2"/>
              <a:buChar char="ü"/>
            </a:pP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Cambios en la composición </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de la población de </a:t>
            </a: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vectores e insectos </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(OMS, 2016).</a:t>
            </a:r>
          </a:p>
        </p:txBody>
      </p:sp>
      <p:sp>
        <p:nvSpPr>
          <p:cNvPr id="10" name="CuadroTexto 9">
            <a:extLst>
              <a:ext uri="{FF2B5EF4-FFF2-40B4-BE49-F238E27FC236}">
                <a16:creationId xmlns:a16="http://schemas.microsoft.com/office/drawing/2014/main" id="{322349E6-2A6C-4DDB-ABF0-5377E4056EFA}"/>
              </a:ext>
            </a:extLst>
          </p:cNvPr>
          <p:cNvSpPr txBox="1"/>
          <p:nvPr/>
        </p:nvSpPr>
        <p:spPr>
          <a:xfrm>
            <a:off x="21680" y="8909248"/>
            <a:ext cx="13004800" cy="861774"/>
          </a:xfrm>
          <a:prstGeom prst="rect">
            <a:avLst/>
          </a:prstGeom>
          <a:noFill/>
        </p:spPr>
        <p:txBody>
          <a:bodyPr wrap="square" rtlCol="0">
            <a:spAutoFit/>
          </a:bodyPr>
          <a:lstStyle/>
          <a:p>
            <a:pPr marL="228600" indent="-228600">
              <a:buAutoNum type="arabicPeriod"/>
            </a:pPr>
            <a:r>
              <a:rPr lang="es-MX" sz="1000" dirty="0">
                <a:solidFill>
                  <a:schemeClr val="bg1"/>
                </a:solidFill>
                <a:latin typeface="Arial" panose="020B0604020202020204" pitchFamily="34" charset="0"/>
                <a:cs typeface="Arial" panose="020B0604020202020204" pitchFamily="34" charset="0"/>
              </a:rPr>
              <a:t>Degradación de suelo: procesos inducidos por las actividades humanas que provocan la disminución de su productividad biológica o de su biodiversidad, así como la capacidad actual y/o futura para sostener la vida humana (</a:t>
            </a:r>
            <a:r>
              <a:rPr lang="es-MX" sz="1000" dirty="0" err="1">
                <a:solidFill>
                  <a:schemeClr val="bg1"/>
                </a:solidFill>
                <a:latin typeface="Arial" panose="020B0604020202020204" pitchFamily="34" charset="0"/>
                <a:cs typeface="Arial" panose="020B0604020202020204" pitchFamily="34" charset="0"/>
              </a:rPr>
              <a:t>Oldeman</a:t>
            </a:r>
            <a:r>
              <a:rPr lang="es-MX" sz="1000" dirty="0">
                <a:solidFill>
                  <a:schemeClr val="bg1"/>
                </a:solidFill>
                <a:latin typeface="Arial" panose="020B0604020202020204" pitchFamily="34" charset="0"/>
                <a:cs typeface="Arial" panose="020B0604020202020204" pitchFamily="34" charset="0"/>
              </a:rPr>
              <a:t>, 1998). Degradación química: alteración de las propiedades químicas del suelo por modificaciones en la concentración original de elementos, sustancias o iones, derivadas de procesos de acumulación, lixiviación y arrastre (</a:t>
            </a:r>
            <a:r>
              <a:rPr lang="es-MX" sz="1000" dirty="0" err="1">
                <a:solidFill>
                  <a:schemeClr val="bg1"/>
                </a:solidFill>
                <a:latin typeface="Arial" panose="020B0604020202020204" pitchFamily="34" charset="0"/>
                <a:cs typeface="Arial" panose="020B0604020202020204" pitchFamily="34" charset="0"/>
              </a:rPr>
              <a:t>Derici</a:t>
            </a:r>
            <a:r>
              <a:rPr lang="es-MX" sz="1000" dirty="0">
                <a:solidFill>
                  <a:schemeClr val="bg1"/>
                </a:solidFill>
                <a:latin typeface="Arial" panose="020B0604020202020204" pitchFamily="34" charset="0"/>
                <a:cs typeface="Arial" panose="020B0604020202020204" pitchFamily="34" charset="0"/>
              </a:rPr>
              <a:t>, 2006). Degradación física: deterioro de las propiedades físicas como densidad aparente, textura, estructura, estabilidad de los </a:t>
            </a:r>
            <a:r>
              <a:rPr lang="es-MX" sz="1000" dirty="0" err="1">
                <a:solidFill>
                  <a:schemeClr val="bg1"/>
                </a:solidFill>
                <a:latin typeface="Arial" panose="020B0604020202020204" pitchFamily="34" charset="0"/>
                <a:cs typeface="Arial" panose="020B0604020202020204" pitchFamily="34" charset="0"/>
              </a:rPr>
              <a:t>agragados</a:t>
            </a:r>
            <a:r>
              <a:rPr lang="es-MX" sz="1000" dirty="0">
                <a:solidFill>
                  <a:schemeClr val="bg1"/>
                </a:solidFill>
                <a:latin typeface="Arial" panose="020B0604020202020204" pitchFamily="34" charset="0"/>
                <a:cs typeface="Arial" panose="020B0604020202020204" pitchFamily="34" charset="0"/>
              </a:rPr>
              <a:t> y porosidad (</a:t>
            </a:r>
            <a:r>
              <a:rPr lang="es-MX" sz="1000" dirty="0" err="1">
                <a:solidFill>
                  <a:schemeClr val="bg1"/>
                </a:solidFill>
                <a:latin typeface="Arial" panose="020B0604020202020204" pitchFamily="34" charset="0"/>
                <a:cs typeface="Arial" panose="020B0604020202020204" pitchFamily="34" charset="0"/>
              </a:rPr>
              <a:t>Zoebisch</a:t>
            </a:r>
            <a:r>
              <a:rPr lang="es-MX" sz="1000" dirty="0">
                <a:solidFill>
                  <a:schemeClr val="bg1"/>
                </a:solidFill>
                <a:latin typeface="Arial" panose="020B0604020202020204" pitchFamily="34" charset="0"/>
                <a:cs typeface="Arial" panose="020B0604020202020204" pitchFamily="34" charset="0"/>
              </a:rPr>
              <a:t> y Dexter, 2006). Erosión eólica: remoción de la masa superficial del suelo originada por la acción del viento, la cual se acelera por la pérdida de la capa protectora de la vegetación (SSSA, 2008).  Erosión hídrica: proceso de desagregación, transporte y sedimentación de las partículas del suelo por las gotas de lluvia y el escurrimiento superficial (SSSA, 2008). </a:t>
            </a:r>
          </a:p>
        </p:txBody>
      </p:sp>
      <p:sp>
        <p:nvSpPr>
          <p:cNvPr id="11" name="Rectangle 6"/>
          <p:cNvSpPr>
            <a:spLocks/>
          </p:cNvSpPr>
          <p:nvPr/>
        </p:nvSpPr>
        <p:spPr bwMode="auto">
          <a:xfrm>
            <a:off x="263610" y="807389"/>
            <a:ext cx="2255426"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Residuos Sólidos</a:t>
            </a:r>
            <a:endParaRPr lang="es-MX" altLang="es-MX" sz="2000" b="1" dirty="0">
              <a:solidFill>
                <a:srgbClr val="53585F"/>
              </a:solidFill>
              <a:latin typeface="Arial" charset="0"/>
              <a:ea typeface="Arial" charset="0"/>
              <a:cs typeface="Arial" charset="0"/>
              <a:sym typeface="Arial"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944278930"/>
              </p:ext>
            </p:extLst>
          </p:nvPr>
        </p:nvGraphicFramePr>
        <p:xfrm>
          <a:off x="305275" y="2646299"/>
          <a:ext cx="12173787" cy="2571091"/>
        </p:xfrm>
        <a:graphic>
          <a:graphicData uri="http://schemas.openxmlformats.org/drawingml/2006/table">
            <a:tbl>
              <a:tblPr firstRow="1" firstCol="1" bandRow="1">
                <a:tableStyleId>{5C22544A-7EE6-4342-B048-85BDC9FD1C3A}</a:tableStyleId>
              </a:tblPr>
              <a:tblGrid>
                <a:gridCol w="1845547">
                  <a:extLst>
                    <a:ext uri="{9D8B030D-6E8A-4147-A177-3AD203B41FA5}">
                      <a16:colId xmlns:a16="http://schemas.microsoft.com/office/drawing/2014/main" val="20000"/>
                    </a:ext>
                  </a:extLst>
                </a:gridCol>
                <a:gridCol w="1300159">
                  <a:extLst>
                    <a:ext uri="{9D8B030D-6E8A-4147-A177-3AD203B41FA5}">
                      <a16:colId xmlns:a16="http://schemas.microsoft.com/office/drawing/2014/main" val="20001"/>
                    </a:ext>
                  </a:extLst>
                </a:gridCol>
                <a:gridCol w="1487638">
                  <a:extLst>
                    <a:ext uri="{9D8B030D-6E8A-4147-A177-3AD203B41FA5}">
                      <a16:colId xmlns:a16="http://schemas.microsoft.com/office/drawing/2014/main" val="20002"/>
                    </a:ext>
                  </a:extLst>
                </a:gridCol>
                <a:gridCol w="1487638">
                  <a:extLst>
                    <a:ext uri="{9D8B030D-6E8A-4147-A177-3AD203B41FA5}">
                      <a16:colId xmlns:a16="http://schemas.microsoft.com/office/drawing/2014/main" val="20003"/>
                    </a:ext>
                  </a:extLst>
                </a:gridCol>
                <a:gridCol w="1492506">
                  <a:extLst>
                    <a:ext uri="{9D8B030D-6E8A-4147-A177-3AD203B41FA5}">
                      <a16:colId xmlns:a16="http://schemas.microsoft.com/office/drawing/2014/main" val="20004"/>
                    </a:ext>
                  </a:extLst>
                </a:gridCol>
                <a:gridCol w="1492506">
                  <a:extLst>
                    <a:ext uri="{9D8B030D-6E8A-4147-A177-3AD203B41FA5}">
                      <a16:colId xmlns:a16="http://schemas.microsoft.com/office/drawing/2014/main" val="20005"/>
                    </a:ext>
                  </a:extLst>
                </a:gridCol>
                <a:gridCol w="1860155">
                  <a:extLst>
                    <a:ext uri="{9D8B030D-6E8A-4147-A177-3AD203B41FA5}">
                      <a16:colId xmlns:a16="http://schemas.microsoft.com/office/drawing/2014/main" val="20006"/>
                    </a:ext>
                  </a:extLst>
                </a:gridCol>
                <a:gridCol w="1207638">
                  <a:extLst>
                    <a:ext uri="{9D8B030D-6E8A-4147-A177-3AD203B41FA5}">
                      <a16:colId xmlns:a16="http://schemas.microsoft.com/office/drawing/2014/main" val="20007"/>
                    </a:ext>
                  </a:extLst>
                </a:gridCol>
              </a:tblGrid>
              <a:tr h="482863">
                <a:tc rowSpan="2">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Actividad</a:t>
                      </a:r>
                    </a:p>
                    <a:p>
                      <a:pPr algn="ctr">
                        <a:lnSpc>
                          <a:spcPct val="150000"/>
                        </a:lnSpc>
                        <a:spcAft>
                          <a:spcPts val="0"/>
                        </a:spcAft>
                      </a:pPr>
                      <a:r>
                        <a:rPr lang="es-MX" sz="1600" dirty="0">
                          <a:effectLst/>
                          <a:latin typeface="Arial" panose="020B0604020202020204" pitchFamily="34" charset="0"/>
                          <a:cs typeface="Arial" panose="020B0604020202020204" pitchFamily="34" charset="0"/>
                        </a:rPr>
                        <a:t>productiva</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469999"/>
                    </a:solidFill>
                  </a:tcPr>
                </a:tc>
                <a:tc gridSpan="5">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Superficie con degradación</a:t>
                      </a:r>
                    </a:p>
                    <a:p>
                      <a:pPr algn="ctr">
                        <a:lnSpc>
                          <a:spcPct val="150000"/>
                        </a:lnSpc>
                        <a:spcAft>
                          <a:spcPts val="0"/>
                        </a:spcAft>
                      </a:pPr>
                      <a:r>
                        <a:rPr lang="es-MX" sz="1600" dirty="0">
                          <a:effectLst/>
                          <a:latin typeface="Arial" panose="020B0604020202020204" pitchFamily="34" charset="0"/>
                          <a:cs typeface="Arial" panose="020B0604020202020204" pitchFamily="34" charset="0"/>
                        </a:rPr>
                        <a:t>(miles de hectáreas)</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rowSpan="2">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Superficie sin degradación aparente*</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469999"/>
                    </a:solidFill>
                  </a:tcPr>
                </a:tc>
                <a:tc rowSpan="2">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Total</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469999"/>
                    </a:solidFill>
                  </a:tcPr>
                </a:tc>
                <a:extLst>
                  <a:ext uri="{0D108BD9-81ED-4DB2-BD59-A6C34878D82A}">
                    <a16:rowId xmlns:a16="http://schemas.microsoft.com/office/drawing/2014/main" val="10000"/>
                  </a:ext>
                </a:extLst>
              </a:tr>
              <a:tr h="830619">
                <a:tc vMerge="1">
                  <a:txBody>
                    <a:bodyPr/>
                    <a:lstStyle/>
                    <a:p>
                      <a:endParaRPr lang="es-MX"/>
                    </a:p>
                  </a:txBody>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Erosión hídrica</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6FBFBD"/>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Erosión eólica</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6FBFBD"/>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Degradación química</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6FBFBD"/>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Degradación</a:t>
                      </a:r>
                    </a:p>
                    <a:p>
                      <a:pPr algn="ctr">
                        <a:lnSpc>
                          <a:spcPct val="150000"/>
                        </a:lnSpc>
                        <a:spcAft>
                          <a:spcPts val="0"/>
                        </a:spcAft>
                      </a:pPr>
                      <a:r>
                        <a:rPr lang="es-MX" sz="1600" dirty="0">
                          <a:effectLst/>
                          <a:latin typeface="Arial" panose="020B0604020202020204" pitchFamily="34" charset="0"/>
                          <a:cs typeface="Arial" panose="020B0604020202020204" pitchFamily="34" charset="0"/>
                        </a:rPr>
                        <a:t>física</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6FBFBD"/>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Total degradada</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6FBFBD"/>
                    </a:solidFill>
                  </a:tcPr>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10001"/>
                  </a:ext>
                </a:extLst>
              </a:tr>
              <a:tr h="1054164">
                <a:tc>
                  <a:txBody>
                    <a:bodyPr/>
                    <a:lstStyle/>
                    <a:p>
                      <a:pPr algn="ctr">
                        <a:lnSpc>
                          <a:spcPct val="150000"/>
                        </a:lnSpc>
                        <a:spcAft>
                          <a:spcPts val="0"/>
                        </a:spcAft>
                      </a:pPr>
                      <a:endParaRPr lang="es-MX" sz="1600" dirty="0">
                        <a:effectLst/>
                        <a:latin typeface="Arial" panose="020B0604020202020204" pitchFamily="34" charset="0"/>
                        <a:cs typeface="Arial" panose="020B0604020202020204" pitchFamily="34" charset="0"/>
                      </a:endParaRPr>
                    </a:p>
                    <a:p>
                      <a:pPr algn="ctr">
                        <a:lnSpc>
                          <a:spcPct val="150000"/>
                        </a:lnSpc>
                        <a:spcAft>
                          <a:spcPts val="0"/>
                        </a:spcAft>
                      </a:pPr>
                      <a:r>
                        <a:rPr lang="es-MX" sz="1600" dirty="0">
                          <a:effectLst/>
                          <a:latin typeface="Arial" panose="020B0604020202020204" pitchFamily="34" charset="0"/>
                          <a:cs typeface="Arial" panose="020B0604020202020204" pitchFamily="34" charset="0"/>
                        </a:rPr>
                        <a:t>Total</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rgbClr val="469999"/>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6,075.5</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5,721.7</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16,418.5</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6,759.7</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34,975.6</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16,110.5</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tc>
                  <a:txBody>
                    <a:bodyPr/>
                    <a:lstStyle/>
                    <a:p>
                      <a:pPr algn="ctr">
                        <a:lnSpc>
                          <a:spcPct val="150000"/>
                        </a:lnSpc>
                        <a:spcAft>
                          <a:spcPts val="0"/>
                        </a:spcAft>
                      </a:pPr>
                      <a:r>
                        <a:rPr lang="es-MX" sz="1600" dirty="0">
                          <a:effectLst/>
                          <a:latin typeface="Arial" panose="020B0604020202020204" pitchFamily="34" charset="0"/>
                          <a:cs typeface="Arial" panose="020B0604020202020204" pitchFamily="34" charset="0"/>
                        </a:rPr>
                        <a:t>51,086.1</a:t>
                      </a:r>
                      <a:endParaRPr lang="es-MX" sz="1600" dirty="0">
                        <a:effectLst/>
                        <a:latin typeface="Arial" panose="020B0604020202020204" pitchFamily="34" charset="0"/>
                        <a:ea typeface="Times New Roman" panose="02020603050405020304" pitchFamily="18" charset="0"/>
                        <a:cs typeface="Arial" panose="020B0604020202020204" pitchFamily="34" charset="0"/>
                      </a:endParaRPr>
                    </a:p>
                  </a:txBody>
                  <a:tcPr marL="65314" marR="65314" marT="0" marB="0" anchor="ctr">
                    <a:solidFill>
                      <a:schemeClr val="bg1"/>
                    </a:solidFill>
                  </a:tcPr>
                </a:tc>
                <a:extLst>
                  <a:ext uri="{0D108BD9-81ED-4DB2-BD59-A6C34878D82A}">
                    <a16:rowId xmlns:a16="http://schemas.microsoft.com/office/drawing/2014/main" val="10002"/>
                  </a:ext>
                </a:extLst>
              </a:tr>
            </a:tbl>
          </a:graphicData>
        </a:graphic>
      </p:graphicFrame>
      <p:sp>
        <p:nvSpPr>
          <p:cNvPr id="14" name="Rectángulo 13"/>
          <p:cNvSpPr/>
          <p:nvPr/>
        </p:nvSpPr>
        <p:spPr>
          <a:xfrm>
            <a:off x="5062240" y="3436640"/>
            <a:ext cx="1296144" cy="164787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p:cNvSpPr/>
          <p:nvPr/>
        </p:nvSpPr>
        <p:spPr>
          <a:xfrm>
            <a:off x="303446" y="5258326"/>
            <a:ext cx="2276585" cy="338554"/>
          </a:xfrm>
          <a:prstGeom prst="rect">
            <a:avLst/>
          </a:prstGeom>
        </p:spPr>
        <p:txBody>
          <a:bodyPr wrap="none">
            <a:spAutoFit/>
          </a:bodyPr>
          <a:lstStyle/>
          <a:p>
            <a:r>
              <a:rPr lang="es-MX" sz="1600" dirty="0">
                <a:latin typeface="Arial" panose="020B0604020202020204" pitchFamily="34" charset="0"/>
                <a:ea typeface="Times New Roman" panose="02020603050405020304" pitchFamily="18" charset="0"/>
              </a:rPr>
              <a:t>Fuente: Semarnat, s.f. </a:t>
            </a:r>
            <a:endParaRPr lang="es-MX" sz="1600" dirty="0"/>
          </a:p>
        </p:txBody>
      </p:sp>
    </p:spTree>
    <p:extLst>
      <p:ext uri="{BB962C8B-B14F-4D97-AF65-F5344CB8AC3E}">
        <p14:creationId xmlns:p14="http://schemas.microsoft.com/office/powerpoint/2010/main" val="2751689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8669" y="1746289"/>
            <a:ext cx="5806742" cy="1754326"/>
          </a:xfrm>
          <a:prstGeom prst="rect">
            <a:avLst/>
          </a:prstGeom>
        </p:spPr>
        <p:txBody>
          <a:bodyPr wrap="square">
            <a:spAutoFit/>
          </a:bodyPr>
          <a:lstStyle/>
          <a:p>
            <a:pPr marL="285750" indent="-285750" algn="just">
              <a:buFont typeface="Arial" panose="020B0604020202020204" pitchFamily="34" charset="0"/>
              <a:buChar char="•"/>
            </a:pPr>
            <a:r>
              <a:rPr lang="es-MX" sz="1800" dirty="0">
                <a:solidFill>
                  <a:schemeClr val="tx1"/>
                </a:solidFill>
                <a:latin typeface="Arial" panose="020B0604020202020204" pitchFamily="34" charset="0"/>
                <a:cs typeface="Arial" panose="020B0604020202020204" pitchFamily="34" charset="0"/>
              </a:rPr>
              <a:t>Casi</a:t>
            </a:r>
            <a:r>
              <a:rPr lang="es-MX" sz="1800" b="1" dirty="0">
                <a:solidFill>
                  <a:schemeClr val="tx1"/>
                </a:solidFill>
                <a:latin typeface="Arial" panose="020B0604020202020204" pitchFamily="34" charset="0"/>
                <a:cs typeface="Arial" panose="020B0604020202020204" pitchFamily="34" charset="0"/>
              </a:rPr>
              <a:t> 50% del territorio </a:t>
            </a:r>
            <a:r>
              <a:rPr lang="es-MX" sz="1800" dirty="0">
                <a:solidFill>
                  <a:schemeClr val="tx1"/>
                </a:solidFill>
                <a:latin typeface="Arial" panose="020B0604020202020204" pitchFamily="34" charset="0"/>
                <a:cs typeface="Arial" panose="020B0604020202020204" pitchFamily="34" charset="0"/>
              </a:rPr>
              <a:t>ha </a:t>
            </a:r>
            <a:r>
              <a:rPr lang="es-MX" sz="1800" b="1" dirty="0">
                <a:solidFill>
                  <a:schemeClr val="tx1"/>
                </a:solidFill>
                <a:latin typeface="Arial" panose="020B0604020202020204" pitchFamily="34" charset="0"/>
                <a:cs typeface="Arial" panose="020B0604020202020204" pitchFamily="34" charset="0"/>
              </a:rPr>
              <a:t>perdido </a:t>
            </a:r>
            <a:r>
              <a:rPr lang="es-MX" sz="1800" dirty="0">
                <a:solidFill>
                  <a:schemeClr val="tx1"/>
                </a:solidFill>
                <a:latin typeface="Arial" panose="020B0604020202020204" pitchFamily="34" charset="0"/>
                <a:cs typeface="Arial" panose="020B0604020202020204" pitchFamily="34" charset="0"/>
              </a:rPr>
              <a:t>su </a:t>
            </a:r>
            <a:r>
              <a:rPr lang="es-MX" sz="1800" b="1" dirty="0">
                <a:solidFill>
                  <a:schemeClr val="tx1"/>
                </a:solidFill>
                <a:latin typeface="Arial" panose="020B0604020202020204" pitchFamily="34" charset="0"/>
                <a:cs typeface="Arial" panose="020B0604020202020204" pitchFamily="34" charset="0"/>
              </a:rPr>
              <a:t>cobertura vegetal original</a:t>
            </a:r>
            <a:r>
              <a:rPr lang="es-MX" sz="1800" dirty="0">
                <a:solidFill>
                  <a:schemeClr val="tx1"/>
                </a:solidFill>
                <a:latin typeface="Arial" panose="020B0604020202020204" pitchFamily="34" charset="0"/>
                <a:cs typeface="Arial" panose="020B0604020202020204" pitchFamily="34" charset="0"/>
              </a:rPr>
              <a:t>; el porcentaje por tipo de ecosistema, (SNIARN, 2011):</a:t>
            </a:r>
          </a:p>
          <a:p>
            <a:pPr marL="912813" lvl="1" indent="-285750" algn="just">
              <a:buFont typeface="Wingdings" panose="05000000000000000000" pitchFamily="2" charset="2"/>
              <a:buChar char="§"/>
            </a:pP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En bosques 27.5%</a:t>
            </a:r>
          </a:p>
          <a:p>
            <a:pPr marL="912813" lvl="2" indent="-285750" algn="just">
              <a:buFont typeface="Wingdings" panose="05000000000000000000" pitchFamily="2" charset="2"/>
              <a:buChar char="§"/>
            </a:pP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En selvas 42.5%</a:t>
            </a:r>
          </a:p>
          <a:p>
            <a:pPr marL="912813" lvl="2" indent="-285750" algn="just">
              <a:buFont typeface="Wingdings" panose="05000000000000000000" pitchFamily="2" charset="2"/>
              <a:buChar char="§"/>
            </a:pP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Pastizales 39.8%</a:t>
            </a:r>
          </a:p>
        </p:txBody>
      </p:sp>
      <p:sp>
        <p:nvSpPr>
          <p:cNvPr id="3" name="Rectángulo 2"/>
          <p:cNvSpPr/>
          <p:nvPr/>
        </p:nvSpPr>
        <p:spPr>
          <a:xfrm>
            <a:off x="293746" y="7697213"/>
            <a:ext cx="5976664" cy="923330"/>
          </a:xfrm>
          <a:prstGeom prst="rect">
            <a:avLst/>
          </a:prstGeom>
          <a:ln>
            <a:solidFill>
              <a:srgbClr val="C12D77"/>
            </a:solidFill>
          </a:ln>
        </p:spPr>
        <p:txBody>
          <a:bodyPr wrap="square">
            <a:spAutoFit/>
          </a:bodyPr>
          <a:lstStyle/>
          <a:p>
            <a:pPr algn="ctr"/>
            <a:r>
              <a:rPr 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27%</a:t>
            </a: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 del </a:t>
            </a:r>
            <a:r>
              <a:rPr 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territorio </a:t>
            </a: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ha sido </a:t>
            </a:r>
            <a:r>
              <a:rPr 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transformado a zonas agrícolas</a:t>
            </a: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 de </a:t>
            </a:r>
            <a:r>
              <a:rPr 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pastizales</a:t>
            </a: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 para el ganado o </a:t>
            </a:r>
            <a:r>
              <a:rPr lang="es-MX" sz="1800" b="1" dirty="0">
                <a:solidFill>
                  <a:schemeClr val="tx1"/>
                </a:solidFill>
                <a:latin typeface="Arial" panose="020B0604020202020204" pitchFamily="34" charset="0"/>
                <a:ea typeface="Times New Roman" panose="02020603050405020304" pitchFamily="18" charset="0"/>
                <a:cs typeface="Arial" panose="020B0604020202020204" pitchFamily="34" charset="0"/>
              </a:rPr>
              <a:t>zonas urbanas </a:t>
            </a:r>
            <a:r>
              <a:rPr lang="es-MX" sz="1800" dirty="0">
                <a:solidFill>
                  <a:schemeClr val="tx1"/>
                </a:solidFill>
                <a:latin typeface="Arial" panose="020B0604020202020204" pitchFamily="34" charset="0"/>
                <a:ea typeface="Times New Roman" panose="02020603050405020304" pitchFamily="18" charset="0"/>
                <a:cs typeface="Arial" panose="020B0604020202020204" pitchFamily="34" charset="0"/>
              </a:rPr>
              <a:t>(Martínez-Meyer, 2014)</a:t>
            </a:r>
            <a:endParaRPr lang="es-MX" sz="1800" dirty="0">
              <a:solidFill>
                <a:schemeClr val="tx1"/>
              </a:solidFill>
            </a:endParaRPr>
          </a:p>
        </p:txBody>
      </p:sp>
      <p:sp>
        <p:nvSpPr>
          <p:cNvPr id="11" name="CuadroTexto 10">
            <a:extLst>
              <a:ext uri="{FF2B5EF4-FFF2-40B4-BE49-F238E27FC236}">
                <a16:creationId xmlns:a16="http://schemas.microsoft.com/office/drawing/2014/main" id="{322349E6-2A6C-4DDB-ABF0-5377E4056EFA}"/>
              </a:ext>
            </a:extLst>
          </p:cNvPr>
          <p:cNvSpPr txBox="1"/>
          <p:nvPr/>
        </p:nvSpPr>
        <p:spPr>
          <a:xfrm>
            <a:off x="21680" y="9125272"/>
            <a:ext cx="13004800" cy="261610"/>
          </a:xfrm>
          <a:prstGeom prst="rect">
            <a:avLst/>
          </a:prstGeom>
          <a:noFill/>
        </p:spPr>
        <p:txBody>
          <a:bodyPr wrap="square" rtlCol="0">
            <a:spAutoFit/>
          </a:bodyPr>
          <a:lstStyle/>
          <a:p>
            <a:pPr marL="228600" indent="-228600">
              <a:buAutoNum type="arabicPeriod"/>
            </a:pPr>
            <a:r>
              <a:rPr lang="es-MX" sz="1100" dirty="0">
                <a:solidFill>
                  <a:schemeClr val="bg1"/>
                </a:solidFill>
                <a:latin typeface="Arial" panose="020B0604020202020204" pitchFamily="34" charset="0"/>
                <a:cs typeface="Arial" panose="020B0604020202020204" pitchFamily="34" charset="0"/>
              </a:rPr>
              <a:t>Las Metas de Aichi para la Diversidad Biológica conforman un conjunto de 20 metas agrupadas en torno a cinco Objetivos Estratégicos, que deberían alcanzarse para 2020. </a:t>
            </a:r>
          </a:p>
        </p:txBody>
      </p:sp>
      <p:graphicFrame>
        <p:nvGraphicFramePr>
          <p:cNvPr id="13" name="Tabla 12"/>
          <p:cNvGraphicFramePr>
            <a:graphicFrameLocks noGrp="1"/>
          </p:cNvGraphicFramePr>
          <p:nvPr>
            <p:extLst>
              <p:ext uri="{D42A27DB-BD31-4B8C-83A1-F6EECF244321}">
                <p14:modId xmlns:p14="http://schemas.microsoft.com/office/powerpoint/2010/main" val="2847092710"/>
              </p:ext>
            </p:extLst>
          </p:nvPr>
        </p:nvGraphicFramePr>
        <p:xfrm>
          <a:off x="7582520" y="7094660"/>
          <a:ext cx="4320478" cy="1627052"/>
        </p:xfrm>
        <a:graphic>
          <a:graphicData uri="http://schemas.openxmlformats.org/drawingml/2006/table">
            <a:tbl>
              <a:tblPr firstRow="1" firstCol="1" bandRow="1">
                <a:tableStyleId>{5C22544A-7EE6-4342-B048-85BDC9FD1C3A}</a:tableStyleId>
              </a:tblPr>
              <a:tblGrid>
                <a:gridCol w="1018661">
                  <a:extLst>
                    <a:ext uri="{9D8B030D-6E8A-4147-A177-3AD203B41FA5}">
                      <a16:colId xmlns:a16="http://schemas.microsoft.com/office/drawing/2014/main" val="20000"/>
                    </a:ext>
                  </a:extLst>
                </a:gridCol>
                <a:gridCol w="1629857">
                  <a:extLst>
                    <a:ext uri="{9D8B030D-6E8A-4147-A177-3AD203B41FA5}">
                      <a16:colId xmlns:a16="http://schemas.microsoft.com/office/drawing/2014/main" val="20001"/>
                    </a:ext>
                  </a:extLst>
                </a:gridCol>
                <a:gridCol w="1671960">
                  <a:extLst>
                    <a:ext uri="{9D8B030D-6E8A-4147-A177-3AD203B41FA5}">
                      <a16:colId xmlns:a16="http://schemas.microsoft.com/office/drawing/2014/main" val="20002"/>
                    </a:ext>
                  </a:extLst>
                </a:gridCol>
              </a:tblGrid>
              <a:tr h="797892">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Año</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C12D77"/>
                    </a:solidFill>
                  </a:tcPr>
                </a:tc>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Número acumulado</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B w="12700" cap="flat" cmpd="sng" algn="ctr">
                      <a:solidFill>
                        <a:srgbClr val="C12D77"/>
                      </a:solidFill>
                      <a:prstDash val="solid"/>
                      <a:round/>
                      <a:headEnd type="none" w="med" len="med"/>
                      <a:tailEnd type="none" w="med" len="med"/>
                    </a:lnB>
                    <a:solidFill>
                      <a:srgbClr val="C12D77"/>
                    </a:solidFill>
                  </a:tcPr>
                </a:tc>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Superficie terrestre acumulada (ha)</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C12D77"/>
                      </a:solidFill>
                      <a:prstDash val="solid"/>
                      <a:round/>
                      <a:headEnd type="none" w="med" len="med"/>
                      <a:tailEnd type="none" w="med" len="med"/>
                    </a:lnR>
                    <a:lnB w="12700" cap="flat" cmpd="sng" algn="ctr">
                      <a:solidFill>
                        <a:srgbClr val="C12D77"/>
                      </a:solidFill>
                      <a:prstDash val="solid"/>
                      <a:round/>
                      <a:headEnd type="none" w="med" len="med"/>
                      <a:tailEnd type="none" w="med" len="med"/>
                    </a:lnB>
                    <a:solidFill>
                      <a:srgbClr val="C12D77"/>
                    </a:solidFill>
                  </a:tcPr>
                </a:tc>
                <a:extLst>
                  <a:ext uri="{0D108BD9-81ED-4DB2-BD59-A6C34878D82A}">
                    <a16:rowId xmlns:a16="http://schemas.microsoft.com/office/drawing/2014/main" val="10000"/>
                  </a:ext>
                </a:extLst>
              </a:tr>
              <a:tr h="288194">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2005</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C12D77"/>
                      </a:solidFill>
                      <a:prstDash val="solid"/>
                      <a:round/>
                      <a:headEnd type="none" w="med" len="med"/>
                      <a:tailEnd type="none" w="med" len="med"/>
                    </a:lnR>
                    <a:solidFill>
                      <a:srgbClr val="C12D77"/>
                    </a:solidFill>
                  </a:tcPr>
                </a:tc>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159</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12D77"/>
                      </a:solidFill>
                      <a:prstDash val="solid"/>
                      <a:round/>
                      <a:headEnd type="none" w="med" len="med"/>
                      <a:tailEnd type="none" w="med" len="med"/>
                    </a:lnL>
                    <a:lnR w="12700" cap="flat" cmpd="sng" algn="ctr">
                      <a:solidFill>
                        <a:srgbClr val="C12D77"/>
                      </a:solidFill>
                      <a:prstDash val="solid"/>
                      <a:round/>
                      <a:headEnd type="none" w="med" len="med"/>
                      <a:tailEnd type="none" w="med" len="med"/>
                    </a:lnR>
                    <a:lnT w="12700" cap="flat" cmpd="sng" algn="ctr">
                      <a:solidFill>
                        <a:srgbClr val="C12D77"/>
                      </a:solidFill>
                      <a:prstDash val="solid"/>
                      <a:round/>
                      <a:headEnd type="none" w="med" len="med"/>
                      <a:tailEnd type="none" w="med" len="med"/>
                    </a:lnT>
                    <a:lnB w="12700" cap="flat" cmpd="sng" algn="ctr">
                      <a:solidFill>
                        <a:srgbClr val="C12D77"/>
                      </a:solidFill>
                      <a:prstDash val="solid"/>
                      <a:round/>
                      <a:headEnd type="none" w="med" len="med"/>
                      <a:tailEnd type="none" w="med" len="med"/>
                    </a:lnB>
                    <a:noFill/>
                  </a:tcPr>
                </a:tc>
                <a:tc>
                  <a:txBody>
                    <a:bodyPr/>
                    <a:lstStyle/>
                    <a:p>
                      <a:pPr algn="r">
                        <a:lnSpc>
                          <a:spcPct val="107000"/>
                        </a:lnSpc>
                        <a:spcAft>
                          <a:spcPts val="0"/>
                        </a:spcAft>
                      </a:pPr>
                      <a:r>
                        <a:rPr lang="es-MX" sz="1400" dirty="0">
                          <a:effectLst/>
                          <a:latin typeface="Arial" panose="020B0604020202020204" pitchFamily="34" charset="0"/>
                          <a:ea typeface="Calibri" panose="020F0502020204030204" pitchFamily="34" charset="0"/>
                          <a:cs typeface="Arial" panose="020B0604020202020204" pitchFamily="34" charset="0"/>
                        </a:rPr>
                        <a:t>23,193,810</a:t>
                      </a:r>
                    </a:p>
                  </a:txBody>
                  <a:tcPr marL="68580" marR="68580" marT="0" marB="0">
                    <a:lnL w="12700" cap="flat" cmpd="sng" algn="ctr">
                      <a:solidFill>
                        <a:srgbClr val="C12D77"/>
                      </a:solidFill>
                      <a:prstDash val="solid"/>
                      <a:round/>
                      <a:headEnd type="none" w="med" len="med"/>
                      <a:tailEnd type="none" w="med" len="med"/>
                    </a:lnL>
                    <a:lnR w="12700" cap="flat" cmpd="sng" algn="ctr">
                      <a:solidFill>
                        <a:srgbClr val="C12D77"/>
                      </a:solidFill>
                      <a:prstDash val="solid"/>
                      <a:round/>
                      <a:headEnd type="none" w="med" len="med"/>
                      <a:tailEnd type="none" w="med" len="med"/>
                    </a:lnR>
                    <a:lnT w="12700" cap="flat" cmpd="sng" algn="ctr">
                      <a:solidFill>
                        <a:srgbClr val="C12D77"/>
                      </a:solidFill>
                      <a:prstDash val="solid"/>
                      <a:round/>
                      <a:headEnd type="none" w="med" len="med"/>
                      <a:tailEnd type="none" w="med" len="med"/>
                    </a:lnT>
                    <a:lnB w="12700" cap="flat" cmpd="sng" algn="ctr">
                      <a:solidFill>
                        <a:srgbClr val="C12D77"/>
                      </a:solidFill>
                      <a:prstDash val="solid"/>
                      <a:round/>
                      <a:headEnd type="none" w="med" len="med"/>
                      <a:tailEnd type="none" w="med" len="med"/>
                    </a:lnB>
                    <a:noFill/>
                  </a:tcPr>
                </a:tc>
                <a:extLst>
                  <a:ext uri="{0D108BD9-81ED-4DB2-BD59-A6C34878D82A}">
                    <a16:rowId xmlns:a16="http://schemas.microsoft.com/office/drawing/2014/main" val="10003"/>
                  </a:ext>
                </a:extLst>
              </a:tr>
              <a:tr h="288194">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2010</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C12D77"/>
                      </a:solidFill>
                      <a:prstDash val="solid"/>
                      <a:round/>
                      <a:headEnd type="none" w="med" len="med"/>
                      <a:tailEnd type="none" w="med" len="med"/>
                    </a:lnR>
                    <a:solidFill>
                      <a:srgbClr val="C12D77"/>
                    </a:solidFill>
                  </a:tcPr>
                </a:tc>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169</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12D77"/>
                      </a:solidFill>
                      <a:prstDash val="solid"/>
                      <a:round/>
                      <a:headEnd type="none" w="med" len="med"/>
                      <a:tailEnd type="none" w="med" len="med"/>
                    </a:lnL>
                    <a:lnR w="12700" cap="flat" cmpd="sng" algn="ctr">
                      <a:solidFill>
                        <a:srgbClr val="C12D77"/>
                      </a:solidFill>
                      <a:prstDash val="solid"/>
                      <a:round/>
                      <a:headEnd type="none" w="med" len="med"/>
                      <a:tailEnd type="none" w="med" len="med"/>
                    </a:lnR>
                    <a:lnT w="12700" cap="flat" cmpd="sng" algn="ctr">
                      <a:solidFill>
                        <a:srgbClr val="C12D77"/>
                      </a:solidFill>
                      <a:prstDash val="solid"/>
                      <a:round/>
                      <a:headEnd type="none" w="med" len="med"/>
                      <a:tailEnd type="none" w="med" len="med"/>
                    </a:lnT>
                    <a:lnB w="12700" cap="flat" cmpd="sng" algn="ctr">
                      <a:solidFill>
                        <a:srgbClr val="C12D77"/>
                      </a:solidFill>
                      <a:prstDash val="solid"/>
                      <a:round/>
                      <a:headEnd type="none" w="med" len="med"/>
                      <a:tailEnd type="none" w="med" len="med"/>
                    </a:lnB>
                    <a:noFill/>
                  </a:tcPr>
                </a:tc>
                <a:tc>
                  <a:txBody>
                    <a:bodyPr/>
                    <a:lstStyle/>
                    <a:p>
                      <a:pPr algn="r">
                        <a:lnSpc>
                          <a:spcPct val="107000"/>
                        </a:lnSpc>
                        <a:spcAft>
                          <a:spcPts val="0"/>
                        </a:spcAft>
                      </a:pPr>
                      <a:r>
                        <a:rPr lang="es-MX" sz="1400" dirty="0">
                          <a:effectLst/>
                          <a:latin typeface="Arial" panose="020B0604020202020204" pitchFamily="34" charset="0"/>
                          <a:cs typeface="Arial" panose="020B0604020202020204" pitchFamily="34" charset="0"/>
                        </a:rPr>
                        <a:t>25,578,770</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12D77"/>
                      </a:solidFill>
                      <a:prstDash val="solid"/>
                      <a:round/>
                      <a:headEnd type="none" w="med" len="med"/>
                      <a:tailEnd type="none" w="med" len="med"/>
                    </a:lnL>
                    <a:lnR w="12700" cap="flat" cmpd="sng" algn="ctr">
                      <a:solidFill>
                        <a:srgbClr val="C12D77"/>
                      </a:solidFill>
                      <a:prstDash val="solid"/>
                      <a:round/>
                      <a:headEnd type="none" w="med" len="med"/>
                      <a:tailEnd type="none" w="med" len="med"/>
                    </a:lnR>
                    <a:lnT w="12700" cap="flat" cmpd="sng" algn="ctr">
                      <a:solidFill>
                        <a:srgbClr val="C12D77"/>
                      </a:solidFill>
                      <a:prstDash val="solid"/>
                      <a:round/>
                      <a:headEnd type="none" w="med" len="med"/>
                      <a:tailEnd type="none" w="med" len="med"/>
                    </a:lnT>
                    <a:lnB w="12700" cap="flat" cmpd="sng" algn="ctr">
                      <a:solidFill>
                        <a:srgbClr val="C12D77"/>
                      </a:solidFill>
                      <a:prstDash val="solid"/>
                      <a:round/>
                      <a:headEnd type="none" w="med" len="med"/>
                      <a:tailEnd type="none" w="med" len="med"/>
                    </a:lnB>
                    <a:noFill/>
                  </a:tcPr>
                </a:tc>
                <a:extLst>
                  <a:ext uri="{0D108BD9-81ED-4DB2-BD59-A6C34878D82A}">
                    <a16:rowId xmlns:a16="http://schemas.microsoft.com/office/drawing/2014/main" val="10004"/>
                  </a:ext>
                </a:extLst>
              </a:tr>
              <a:tr h="252772">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2015</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R w="12700" cap="flat" cmpd="sng" algn="ctr">
                      <a:solidFill>
                        <a:srgbClr val="C12D77"/>
                      </a:solidFill>
                      <a:prstDash val="solid"/>
                      <a:round/>
                      <a:headEnd type="none" w="med" len="med"/>
                      <a:tailEnd type="none" w="med" len="med"/>
                    </a:lnR>
                    <a:lnB w="12700" cap="flat" cmpd="sng" algn="ctr">
                      <a:solidFill>
                        <a:srgbClr val="C12D77"/>
                      </a:solidFill>
                      <a:prstDash val="solid"/>
                      <a:round/>
                      <a:headEnd type="none" w="med" len="med"/>
                      <a:tailEnd type="none" w="med" len="med"/>
                    </a:lnB>
                    <a:solidFill>
                      <a:srgbClr val="C12D77"/>
                    </a:solidFill>
                  </a:tcPr>
                </a:tc>
                <a:tc>
                  <a:txBody>
                    <a:bodyPr/>
                    <a:lstStyle/>
                    <a:p>
                      <a:pPr algn="ctr">
                        <a:lnSpc>
                          <a:spcPct val="107000"/>
                        </a:lnSpc>
                        <a:spcAft>
                          <a:spcPts val="0"/>
                        </a:spcAft>
                      </a:pPr>
                      <a:r>
                        <a:rPr lang="es-MX" sz="1400" b="1" dirty="0">
                          <a:effectLst/>
                          <a:latin typeface="Arial" panose="020B0604020202020204" pitchFamily="34" charset="0"/>
                          <a:cs typeface="Arial" panose="020B0604020202020204" pitchFamily="34" charset="0"/>
                        </a:rPr>
                        <a:t>177</a:t>
                      </a:r>
                      <a:endParaRPr lang="es-MX"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12D77"/>
                      </a:solidFill>
                      <a:prstDash val="solid"/>
                      <a:round/>
                      <a:headEnd type="none" w="med" len="med"/>
                      <a:tailEnd type="none" w="med" len="med"/>
                    </a:lnL>
                    <a:lnR w="12700" cap="flat" cmpd="sng" algn="ctr">
                      <a:solidFill>
                        <a:srgbClr val="C12D77"/>
                      </a:solidFill>
                      <a:prstDash val="solid"/>
                      <a:round/>
                      <a:headEnd type="none" w="med" len="med"/>
                      <a:tailEnd type="none" w="med" len="med"/>
                    </a:lnR>
                    <a:lnT w="12700" cap="flat" cmpd="sng" algn="ctr">
                      <a:solidFill>
                        <a:srgbClr val="C12D77"/>
                      </a:solidFill>
                      <a:prstDash val="solid"/>
                      <a:round/>
                      <a:headEnd type="none" w="med" len="med"/>
                      <a:tailEnd type="none" w="med" len="med"/>
                    </a:lnT>
                    <a:lnB w="12700" cap="flat" cmpd="sng" algn="ctr">
                      <a:solidFill>
                        <a:srgbClr val="C12D77"/>
                      </a:solidFill>
                      <a:prstDash val="solid"/>
                      <a:round/>
                      <a:headEnd type="none" w="med" len="med"/>
                      <a:tailEnd type="none" w="med" len="med"/>
                    </a:lnB>
                    <a:noFill/>
                  </a:tcPr>
                </a:tc>
                <a:tc>
                  <a:txBody>
                    <a:bodyPr/>
                    <a:lstStyle/>
                    <a:p>
                      <a:pPr algn="r">
                        <a:lnSpc>
                          <a:spcPct val="107000"/>
                        </a:lnSpc>
                        <a:spcAft>
                          <a:spcPts val="0"/>
                        </a:spcAft>
                      </a:pPr>
                      <a:r>
                        <a:rPr lang="es-MX" sz="1400" b="1" dirty="0">
                          <a:effectLst/>
                          <a:latin typeface="Arial" panose="020B0604020202020204" pitchFamily="34" charset="0"/>
                          <a:cs typeface="Arial" panose="020B0604020202020204" pitchFamily="34" charset="0"/>
                        </a:rPr>
                        <a:t>25,628,239</a:t>
                      </a:r>
                      <a:endParaRPr lang="es-MX"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C12D77"/>
                      </a:solidFill>
                      <a:prstDash val="solid"/>
                      <a:round/>
                      <a:headEnd type="none" w="med" len="med"/>
                      <a:tailEnd type="none" w="med" len="med"/>
                    </a:lnL>
                    <a:lnR w="12700" cap="flat" cmpd="sng" algn="ctr">
                      <a:solidFill>
                        <a:srgbClr val="C12D77"/>
                      </a:solidFill>
                      <a:prstDash val="solid"/>
                      <a:round/>
                      <a:headEnd type="none" w="med" len="med"/>
                      <a:tailEnd type="none" w="med" len="med"/>
                    </a:lnR>
                    <a:lnT w="12700" cap="flat" cmpd="sng" algn="ctr">
                      <a:solidFill>
                        <a:srgbClr val="C12D77"/>
                      </a:solidFill>
                      <a:prstDash val="solid"/>
                      <a:round/>
                      <a:headEnd type="none" w="med" len="med"/>
                      <a:tailEnd type="none" w="med" len="med"/>
                    </a:lnT>
                    <a:lnB w="12700" cap="flat" cmpd="sng" algn="ctr">
                      <a:solidFill>
                        <a:srgbClr val="C12D77"/>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16" name="Rectangle 1"/>
          <p:cNvSpPr>
            <a:spLocks noChangeArrowheads="1"/>
          </p:cNvSpPr>
          <p:nvPr/>
        </p:nvSpPr>
        <p:spPr bwMode="auto">
          <a:xfrm>
            <a:off x="7006455" y="6555050"/>
            <a:ext cx="547260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s-MX" sz="1500" b="1" dirty="0">
                <a:solidFill>
                  <a:schemeClr val="tx1"/>
                </a:solidFill>
                <a:latin typeface="Arial" panose="020B0604020202020204" pitchFamily="34" charset="0"/>
                <a:ea typeface="Calibri" panose="020F0502020204030204" pitchFamily="34" charset="0"/>
                <a:cs typeface="Arial" panose="020B0604020202020204" pitchFamily="34" charset="0"/>
              </a:rPr>
              <a:t>Ár</a:t>
            </a:r>
            <a:r>
              <a:rPr kumimoji="0" lang="es-MX" altLang="es-MX" sz="15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eas naturales protegidas federales terrestres, 1992-2015 (número y hectáreas)</a:t>
            </a:r>
            <a:endParaRPr kumimoji="0" lang="es-MX" altLang="es-MX"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7" name="Rectángulo 16"/>
          <p:cNvSpPr/>
          <p:nvPr/>
        </p:nvSpPr>
        <p:spPr>
          <a:xfrm>
            <a:off x="6550543" y="5148741"/>
            <a:ext cx="6288561" cy="1323439"/>
          </a:xfrm>
          <a:prstGeom prst="rect">
            <a:avLst/>
          </a:prstGeom>
        </p:spPr>
        <p:txBody>
          <a:bodyPr wrap="square">
            <a:spAutoFit/>
          </a:bodyPr>
          <a:lstStyle/>
          <a:p>
            <a:pPr algn="just"/>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Respecto de las Áreas Naturales Protegidas (ANP):</a:t>
            </a:r>
          </a:p>
          <a:p>
            <a:pPr marL="342900" indent="-342900" algn="just">
              <a:buFont typeface="Wingdings" panose="05000000000000000000" pitchFamily="2" charset="2"/>
              <a:buChar char="ü"/>
            </a:pP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Del total de la superficie continental e insular nacional, está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protegido en ANP</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10.6%</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del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territorio nacional</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En el caso de la superficie marítima, está protegida en ANP,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1.5%</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del territorio marítimo (</a:t>
            </a:r>
            <a:r>
              <a:rPr lang="es-MX" sz="1600" dirty="0" err="1">
                <a:solidFill>
                  <a:schemeClr val="tx1"/>
                </a:solidFill>
                <a:latin typeface="Arial" panose="020B0604020202020204" pitchFamily="34" charset="0"/>
                <a:ea typeface="Times New Roman" panose="02020603050405020304" pitchFamily="18" charset="0"/>
                <a:cs typeface="Arial" panose="020B0604020202020204" pitchFamily="34" charset="0"/>
              </a:rPr>
              <a:t>Conanp</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2016)</a:t>
            </a:r>
            <a:endParaRPr lang="es-MX" sz="1600" dirty="0"/>
          </a:p>
        </p:txBody>
      </p:sp>
      <p:sp>
        <p:nvSpPr>
          <p:cNvPr id="19" name="Rectángulo 18"/>
          <p:cNvSpPr/>
          <p:nvPr/>
        </p:nvSpPr>
        <p:spPr>
          <a:xfrm>
            <a:off x="6513118" y="1707870"/>
            <a:ext cx="6101077" cy="2800767"/>
          </a:xfrm>
          <a:prstGeom prst="rect">
            <a:avLst/>
          </a:prstGeom>
        </p:spPr>
        <p:txBody>
          <a:bodyPr wrap="square">
            <a:spAutoFit/>
          </a:bodyPr>
          <a:lstStyle/>
          <a:p>
            <a:pPr marL="285750" indent="-285750" algn="just">
              <a:buFont typeface="Arial" panose="020B0604020202020204" pitchFamily="34" charset="0"/>
              <a:buChar char="•"/>
            </a:pPr>
            <a:r>
              <a:rPr lang="es-MX" sz="1600" dirty="0">
                <a:solidFill>
                  <a:schemeClr val="accent5"/>
                </a:solidFill>
                <a:latin typeface="Arial" panose="020B0604020202020204" pitchFamily="34" charset="0"/>
                <a:ea typeface="Times New Roman" panose="02020603050405020304" pitchFamily="18" charset="0"/>
                <a:cs typeface="Arial" panose="020B0604020202020204" pitchFamily="34" charset="0"/>
              </a:rPr>
              <a:t>Como resultado del </a:t>
            </a:r>
            <a:r>
              <a:rPr lang="es-MX" sz="1600" b="1" dirty="0">
                <a:solidFill>
                  <a:schemeClr val="accent5"/>
                </a:solidFill>
                <a:latin typeface="Arial" panose="020B0604020202020204" pitchFamily="34" charset="0"/>
                <a:ea typeface="Times New Roman" panose="02020603050405020304" pitchFamily="18" charset="0"/>
                <a:cs typeface="Arial" panose="020B0604020202020204" pitchFamily="34" charset="0"/>
              </a:rPr>
              <a:t>crecimiento urbano acelerado, desordenado y desequilibrado</a:t>
            </a:r>
            <a:r>
              <a:rPr lang="es-MX" sz="1600" dirty="0">
                <a:solidFill>
                  <a:schemeClr val="accent5"/>
                </a:solidFill>
                <a:latin typeface="Arial" panose="020B0604020202020204" pitchFamily="34" charset="0"/>
                <a:ea typeface="Times New Roman" panose="02020603050405020304" pitchFamily="18" charset="0"/>
                <a:cs typeface="Arial" panose="020B0604020202020204" pitchFamily="34" charset="0"/>
              </a:rPr>
              <a:t>:</a:t>
            </a:r>
            <a:endParaRPr lang="es-MX" sz="1600" dirty="0">
              <a:solidFill>
                <a:schemeClr val="accent5"/>
              </a:solidFill>
              <a:latin typeface="Arial" panose="020B0604020202020204" pitchFamily="34" charset="0"/>
              <a:ea typeface="Times New Roman" panose="02020603050405020304" pitchFamily="18" charset="0"/>
              <a:cs typeface="Times New Roman" panose="02020603050405020304" pitchFamily="18" charset="0"/>
            </a:endParaRPr>
          </a:p>
          <a:p>
            <a:pPr algn="just"/>
            <a:endPar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800100" lvl="1" indent="-342900" algn="just">
              <a:buFont typeface="Wingdings" panose="05000000000000000000" pitchFamily="2" charset="2"/>
              <a:buChar char="§"/>
            </a:pP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78% de la población </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vive en localidades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urbanas</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a:t>
            </a:r>
          </a:p>
          <a:p>
            <a:pPr marL="800100" lvl="1" indent="-342900" algn="just">
              <a:buFont typeface="Wingdings" panose="05000000000000000000" pitchFamily="2" charset="2"/>
              <a:buChar char="§"/>
            </a:pP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28% de la población total </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se ubica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en las zonas metropolitanas </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del Valle de México, Guadalajara, Monterrey y Puebla- Tlaxcala.</a:t>
            </a:r>
          </a:p>
          <a:p>
            <a:pPr marL="800100" lvl="1" indent="-342900" algn="just">
              <a:buFont typeface="Wingdings" panose="05000000000000000000" pitchFamily="2" charset="2"/>
              <a:buChar char="§"/>
            </a:pP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11 localidades </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cuentan con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1 millón o más de habitantes</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Iztapalapa, Ecatepec, Tijuana, Puebla, Guadalajara, León, Juárez, Zapopan, Gustavo A. Madero, Monterrey y Nezahualcóyotl (INEGI, 2010).</a:t>
            </a:r>
            <a:endParaRPr lang="es-MX" sz="16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Rectángulo 11"/>
          <p:cNvSpPr/>
          <p:nvPr/>
        </p:nvSpPr>
        <p:spPr>
          <a:xfrm>
            <a:off x="7006456" y="8721712"/>
            <a:ext cx="5007022" cy="259544"/>
          </a:xfrm>
          <a:prstGeom prst="rect">
            <a:avLst/>
          </a:prstGeom>
        </p:spPr>
        <p:txBody>
          <a:bodyPr wrap="square">
            <a:spAutoFit/>
          </a:bodyPr>
          <a:lstStyle/>
          <a:p>
            <a:r>
              <a:rPr lang="es-MX" sz="1050" dirty="0">
                <a:latin typeface="Arial" panose="020B0604020202020204" pitchFamily="34" charset="0"/>
                <a:ea typeface="Calibri" panose="020F0502020204030204" pitchFamily="34" charset="0"/>
                <a:cs typeface="Arial" panose="020B0604020202020204" pitchFamily="34" charset="0"/>
              </a:rPr>
              <a:t>Fuente: </a:t>
            </a:r>
            <a:r>
              <a:rPr lang="es-MX" sz="1050" dirty="0" err="1">
                <a:latin typeface="Arial" panose="020B0604020202020204" pitchFamily="34" charset="0"/>
                <a:ea typeface="Calibri" panose="020F0502020204030204" pitchFamily="34" charset="0"/>
                <a:cs typeface="Arial" panose="020B0604020202020204" pitchFamily="34" charset="0"/>
              </a:rPr>
              <a:t>Conanp</a:t>
            </a:r>
            <a:r>
              <a:rPr lang="es-MX" sz="1050" dirty="0">
                <a:latin typeface="Arial" panose="020B0604020202020204" pitchFamily="34" charset="0"/>
                <a:ea typeface="Calibri" panose="020F0502020204030204" pitchFamily="34" charset="0"/>
                <a:cs typeface="Arial" panose="020B0604020202020204" pitchFamily="34" charset="0"/>
              </a:rPr>
              <a:t>, 2016</a:t>
            </a:r>
            <a:endParaRPr lang="es-MX" sz="1050" dirty="0">
              <a:latin typeface="Arial" panose="020B0604020202020204" pitchFamily="34" charset="0"/>
              <a:cs typeface="Arial" panose="020B0604020202020204" pitchFamily="34" charset="0"/>
            </a:endParaRPr>
          </a:p>
        </p:txBody>
      </p:sp>
      <p:sp>
        <p:nvSpPr>
          <p:cNvPr id="14" name="Rectangle 6"/>
          <p:cNvSpPr>
            <a:spLocks/>
          </p:cNvSpPr>
          <p:nvPr/>
        </p:nvSpPr>
        <p:spPr bwMode="auto">
          <a:xfrm>
            <a:off x="263610" y="807389"/>
            <a:ext cx="179856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Biodiversidad</a:t>
            </a:r>
            <a:endParaRPr lang="es-MX" altLang="es-MX" sz="2000" b="1" dirty="0">
              <a:solidFill>
                <a:srgbClr val="53585F"/>
              </a:solidFill>
              <a:latin typeface="Arial" charset="0"/>
              <a:ea typeface="Arial" charset="0"/>
              <a:cs typeface="Arial" charset="0"/>
              <a:sym typeface="Arial" charset="0"/>
            </a:endParaRPr>
          </a:p>
        </p:txBody>
      </p:sp>
      <p:graphicFrame>
        <p:nvGraphicFramePr>
          <p:cNvPr id="5" name="Diagrama 4"/>
          <p:cNvGraphicFramePr/>
          <p:nvPr>
            <p:extLst>
              <p:ext uri="{D42A27DB-BD31-4B8C-83A1-F6EECF244321}">
                <p14:modId xmlns:p14="http://schemas.microsoft.com/office/powerpoint/2010/main" val="3362329240"/>
              </p:ext>
            </p:extLst>
          </p:nvPr>
        </p:nvGraphicFramePr>
        <p:xfrm>
          <a:off x="1071307" y="5236840"/>
          <a:ext cx="4536504" cy="2266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tangle 1"/>
          <p:cNvSpPr>
            <a:spLocks noChangeArrowheads="1"/>
          </p:cNvSpPr>
          <p:nvPr/>
        </p:nvSpPr>
        <p:spPr bwMode="auto">
          <a:xfrm>
            <a:off x="548787" y="4651585"/>
            <a:ext cx="561662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MX" altLang="es-MX" sz="1600" b="1" dirty="0">
                <a:solidFill>
                  <a:schemeClr val="tx1"/>
                </a:solidFill>
                <a:latin typeface="Arial" panose="020B0604020202020204" pitchFamily="34" charset="0"/>
                <a:ea typeface="Calibri" panose="020F0502020204030204" pitchFamily="34" charset="0"/>
                <a:cs typeface="Arial" panose="020B0604020202020204" pitchFamily="34" charset="0"/>
              </a:rPr>
              <a:t>Entidades con mayor o menor aumento de suelo con cobertura vegetal</a:t>
            </a:r>
            <a:endParaRPr kumimoji="0" lang="es-MX" altLang="es-MX" sz="1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5" name="Rectángulo 14"/>
          <p:cNvSpPr/>
          <p:nvPr/>
        </p:nvSpPr>
        <p:spPr>
          <a:xfrm>
            <a:off x="562162" y="3549724"/>
            <a:ext cx="5603249" cy="1077218"/>
          </a:xfrm>
          <a:prstGeom prst="rect">
            <a:avLst/>
          </a:prstGeom>
        </p:spPr>
        <p:txBody>
          <a:bodyPr wrap="square">
            <a:spAutoFit/>
          </a:bodyPr>
          <a:lstStyle/>
          <a:p>
            <a:pPr marL="285750" indent="-285750" algn="just">
              <a:buFont typeface="Arial" panose="020B0604020202020204" pitchFamily="34" charset="0"/>
              <a:buChar char="•"/>
            </a:pP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Al respecto, mientras algunas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entidades</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presentan altos niveles de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pérdida de uso de suelo </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con cobertura vegetal, otras han </a:t>
            </a:r>
            <a:r>
              <a:rPr lang="es-MX" sz="1600" b="1" dirty="0">
                <a:solidFill>
                  <a:schemeClr val="tx1"/>
                </a:solidFill>
                <a:latin typeface="Arial" panose="020B0604020202020204" pitchFamily="34" charset="0"/>
                <a:ea typeface="Times New Roman" panose="02020603050405020304" pitchFamily="18" charset="0"/>
                <a:cs typeface="Arial" panose="020B0604020202020204" pitchFamily="34" charset="0"/>
              </a:rPr>
              <a:t>aumentado</a:t>
            </a:r>
            <a:r>
              <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rPr>
              <a:t> su proporción de vegetación original:</a:t>
            </a:r>
            <a:endParaRPr lang="es-MX" sz="1600" dirty="0"/>
          </a:p>
        </p:txBody>
      </p:sp>
    </p:spTree>
    <p:extLst>
      <p:ext uri="{BB962C8B-B14F-4D97-AF65-F5344CB8AC3E}">
        <p14:creationId xmlns:p14="http://schemas.microsoft.com/office/powerpoint/2010/main" val="338615396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165820377"/>
              </p:ext>
            </p:extLst>
          </p:nvPr>
        </p:nvGraphicFramePr>
        <p:xfrm>
          <a:off x="936159" y="5102414"/>
          <a:ext cx="4753367" cy="3800475"/>
        </p:xfrm>
        <a:graphic>
          <a:graphicData uri="http://schemas.openxmlformats.org/drawingml/2006/table">
            <a:tbl>
              <a:tblPr/>
              <a:tblGrid>
                <a:gridCol w="3707264">
                  <a:extLst>
                    <a:ext uri="{9D8B030D-6E8A-4147-A177-3AD203B41FA5}">
                      <a16:colId xmlns:a16="http://schemas.microsoft.com/office/drawing/2014/main" val="20000"/>
                    </a:ext>
                  </a:extLst>
                </a:gridCol>
                <a:gridCol w="1046103">
                  <a:extLst>
                    <a:ext uri="{9D8B030D-6E8A-4147-A177-3AD203B41FA5}">
                      <a16:colId xmlns:a16="http://schemas.microsoft.com/office/drawing/2014/main" val="20001"/>
                    </a:ext>
                  </a:extLst>
                </a:gridCol>
              </a:tblGrid>
              <a:tr h="381000">
                <a:tc grid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MX" sz="1500" b="1" i="0" u="none" strike="noStrike" dirty="0">
                          <a:solidFill>
                            <a:srgbClr val="000000"/>
                          </a:solidFill>
                          <a:effectLst/>
                          <a:latin typeface="Calibri" panose="020F0502020204030204" pitchFamily="34" charset="0"/>
                        </a:rPr>
                        <a:t>Conocimiento sobre el cambio climático por tipo de información que reportó, 2011 (Porcentaje)*</a:t>
                      </a:r>
                    </a:p>
                  </a:txBody>
                  <a:tcPr marL="9525" marR="9525" marT="9525" marB="0">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9E8"/>
                    </a:solidFill>
                  </a:tcPr>
                </a:tc>
                <a:tc hMerge="1">
                  <a:txBody>
                    <a:bodyPr/>
                    <a:lstStyle/>
                    <a:p>
                      <a:pPr algn="r" fontAlgn="b"/>
                      <a:endParaRPr lang="es-MX"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0500">
                <a:tc>
                  <a:txBody>
                    <a:bodyPr/>
                    <a:lstStyle/>
                    <a:p>
                      <a:pPr algn="l" fontAlgn="t"/>
                      <a:r>
                        <a:rPr lang="es-MX" sz="1500" b="1" i="0" u="none" strike="noStrike" dirty="0">
                          <a:solidFill>
                            <a:srgbClr val="000000"/>
                          </a:solidFill>
                          <a:effectLst/>
                          <a:latin typeface="Calibri" panose="020F0502020204030204" pitchFamily="34" charset="0"/>
                        </a:rPr>
                        <a:t>   Conocimiento sobre el cambio climático</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500" b="1" i="0" u="none" strike="noStrike" dirty="0">
                          <a:solidFill>
                            <a:srgbClr val="000000"/>
                          </a:solidFill>
                          <a:effectLst/>
                          <a:latin typeface="Calibri" panose="020F0502020204030204" pitchFamily="34" charset="0"/>
                        </a:rPr>
                        <a:t>57.8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l" fontAlgn="t"/>
                      <a:r>
                        <a:rPr lang="es-MX" sz="1500" b="0" i="0" u="none" strike="noStrike" dirty="0">
                          <a:solidFill>
                            <a:srgbClr val="000000"/>
                          </a:solidFill>
                          <a:effectLst/>
                          <a:latin typeface="Calibri" panose="020F0502020204030204" pitchFamily="34" charset="0"/>
                        </a:rPr>
                        <a:t>      Aumento de la temperatura</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65.0</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l" fontAlgn="t"/>
                      <a:r>
                        <a:rPr lang="es-MX" sz="1500" b="0" i="0" u="none" strike="noStrike" dirty="0">
                          <a:solidFill>
                            <a:srgbClr val="000000"/>
                          </a:solidFill>
                          <a:effectLst/>
                          <a:latin typeface="Calibri" panose="020F0502020204030204" pitchFamily="34" charset="0"/>
                        </a:rPr>
                        <a:t>      Contaminación del agua, suelo y aire</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51.4</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l" fontAlgn="t"/>
                      <a:r>
                        <a:rPr lang="es-MX" sz="1500" b="0" i="0" u="none" strike="noStrike" dirty="0">
                          <a:solidFill>
                            <a:srgbClr val="000000"/>
                          </a:solidFill>
                          <a:effectLst/>
                          <a:latin typeface="Calibri" panose="020F0502020204030204" pitchFamily="34" charset="0"/>
                        </a:rPr>
                        <a:t>      Incremento en las lluvias</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24.7</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0500">
                <a:tc>
                  <a:txBody>
                    <a:bodyPr/>
                    <a:lstStyle/>
                    <a:p>
                      <a:pPr algn="l" fontAlgn="t"/>
                      <a:r>
                        <a:rPr lang="es-MX" sz="1500" b="0" i="0" u="none" strike="noStrike" dirty="0">
                          <a:solidFill>
                            <a:srgbClr val="000000"/>
                          </a:solidFill>
                          <a:effectLst/>
                          <a:latin typeface="Calibri" panose="020F0502020204030204" pitchFamily="34" charset="0"/>
                        </a:rPr>
                        <a:t>      Sequías</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23.8</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0500">
                <a:tc>
                  <a:txBody>
                    <a:bodyPr/>
                    <a:lstStyle/>
                    <a:p>
                      <a:pPr algn="l" fontAlgn="t"/>
                      <a:r>
                        <a:rPr lang="es-MX" sz="1500" b="0" i="0" u="none" strike="noStrike" dirty="0">
                          <a:solidFill>
                            <a:srgbClr val="000000"/>
                          </a:solidFill>
                          <a:effectLst/>
                          <a:latin typeface="Calibri" panose="020F0502020204030204" pitchFamily="34" charset="0"/>
                        </a:rPr>
                        <a:t>      Derretimiento de glaciares</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23.2</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0500">
                <a:tc>
                  <a:txBody>
                    <a:bodyPr/>
                    <a:lstStyle/>
                    <a:p>
                      <a:pPr algn="l" fontAlgn="t"/>
                      <a:r>
                        <a:rPr lang="es-MX" sz="1500" b="0" i="0" u="none" strike="noStrike" dirty="0">
                          <a:solidFill>
                            <a:srgbClr val="000000"/>
                          </a:solidFill>
                          <a:effectLst/>
                          <a:latin typeface="Calibri" panose="020F0502020204030204" pitchFamily="34" charset="0"/>
                        </a:rPr>
                        <a:t>      Gases de efecto invernadero</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21</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90500">
                <a:tc>
                  <a:txBody>
                    <a:bodyPr/>
                    <a:lstStyle/>
                    <a:p>
                      <a:pPr algn="l" fontAlgn="t"/>
                      <a:r>
                        <a:rPr lang="es-MX" sz="1500" b="0" i="0" u="none" strike="noStrike" dirty="0">
                          <a:solidFill>
                            <a:srgbClr val="000000"/>
                          </a:solidFill>
                          <a:effectLst/>
                          <a:latin typeface="Calibri" panose="020F0502020204030204" pitchFamily="34" charset="0"/>
                        </a:rPr>
                        <a:t>      Inundaciones</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17.9</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90500">
                <a:tc>
                  <a:txBody>
                    <a:bodyPr/>
                    <a:lstStyle/>
                    <a:p>
                      <a:pPr algn="l" fontAlgn="t"/>
                      <a:r>
                        <a:rPr lang="es-MX" sz="1500" b="0" i="0" u="none" strike="noStrike" dirty="0">
                          <a:solidFill>
                            <a:srgbClr val="000000"/>
                          </a:solidFill>
                          <a:effectLst/>
                          <a:latin typeface="Calibri" panose="020F0502020204030204" pitchFamily="34" charset="0"/>
                        </a:rPr>
                        <a:t>      Deforestación</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16.9</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90500">
                <a:tc>
                  <a:txBody>
                    <a:bodyPr/>
                    <a:lstStyle/>
                    <a:p>
                      <a:pPr algn="l" fontAlgn="t"/>
                      <a:r>
                        <a:rPr lang="es-MX" sz="1500" b="0" i="0" u="none" strike="noStrike" dirty="0">
                          <a:solidFill>
                            <a:srgbClr val="000000"/>
                          </a:solidFill>
                          <a:effectLst/>
                          <a:latin typeface="Calibri" panose="020F0502020204030204" pitchFamily="34" charset="0"/>
                        </a:rPr>
                        <a:t>      Aumento del nivel del mar</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11.7</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90500">
                <a:tc>
                  <a:txBody>
                    <a:bodyPr/>
                    <a:lstStyle/>
                    <a:p>
                      <a:pPr algn="l" fontAlgn="t"/>
                      <a:r>
                        <a:rPr lang="es-MX" sz="1500" b="0" i="0" u="none" strike="noStrike" dirty="0">
                          <a:solidFill>
                            <a:srgbClr val="000000"/>
                          </a:solidFill>
                          <a:effectLst/>
                          <a:latin typeface="Calibri" panose="020F0502020204030204" pitchFamily="34" charset="0"/>
                        </a:rPr>
                        <a:t>      Extinción de especies</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8.5</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90500">
                <a:tc>
                  <a:txBody>
                    <a:bodyPr/>
                    <a:lstStyle/>
                    <a:p>
                      <a:pPr algn="l" fontAlgn="t"/>
                      <a:r>
                        <a:rPr lang="es-MX" sz="1500" b="0" i="0" u="none" strike="noStrike" dirty="0">
                          <a:solidFill>
                            <a:srgbClr val="000000"/>
                          </a:solidFill>
                          <a:effectLst/>
                          <a:latin typeface="Calibri" panose="020F0502020204030204" pitchFamily="34" charset="0"/>
                        </a:rPr>
                        <a:t>      Problemas en la producción de alimentos</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5.2</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19075">
                <a:tc>
                  <a:txBody>
                    <a:bodyPr/>
                    <a:lstStyle/>
                    <a:p>
                      <a:pPr algn="l" fontAlgn="t"/>
                      <a:r>
                        <a:rPr lang="es-MX" sz="1500" b="0" i="0" u="none" strike="noStrike" dirty="0">
                          <a:solidFill>
                            <a:srgbClr val="000000"/>
                          </a:solidFill>
                          <a:effectLst/>
                          <a:latin typeface="Calibri" panose="020F0502020204030204" pitchFamily="34" charset="0"/>
                        </a:rPr>
                        <a:t>      Otros </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500" b="0" i="0" u="none" strike="noStrike" dirty="0">
                          <a:solidFill>
                            <a:srgbClr val="000000"/>
                          </a:solidFill>
                          <a:effectLst/>
                          <a:latin typeface="Calibri" panose="020F0502020204030204" pitchFamily="34" charset="0"/>
                        </a:rPr>
                        <a:t>3.6</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0025">
                <a:tc>
                  <a:txBody>
                    <a:bodyPr/>
                    <a:lstStyle/>
                    <a:p>
                      <a:pPr algn="l" fontAlgn="t"/>
                      <a:r>
                        <a:rPr lang="es-MX" sz="1500" b="1" i="0" u="none" strike="noStrike" dirty="0">
                          <a:solidFill>
                            <a:srgbClr val="000000"/>
                          </a:solidFill>
                          <a:effectLst/>
                          <a:latin typeface="Calibri" panose="020F0502020204030204" pitchFamily="34" charset="0"/>
                        </a:rPr>
                        <a:t>   Sin Conocimiento sobre el cambio climático</a:t>
                      </a:r>
                    </a:p>
                  </a:txBody>
                  <a:tcPr marL="9525" marR="9525" marT="9525" marB="0">
                    <a:lnL w="12700" cap="flat" cmpd="sng" algn="ctr">
                      <a:solidFill>
                        <a:srgbClr val="888888"/>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c>
                  <a:txBody>
                    <a:bodyPr/>
                    <a:lstStyle/>
                    <a:p>
                      <a:pPr algn="ctr" fontAlgn="b"/>
                      <a:r>
                        <a:rPr lang="es-MX" sz="1500" b="1" i="0" u="none" strike="noStrike" dirty="0">
                          <a:solidFill>
                            <a:srgbClr val="000000"/>
                          </a:solidFill>
                          <a:effectLst/>
                          <a:latin typeface="Calibri" panose="020F0502020204030204" pitchFamily="34" charset="0"/>
                        </a:rPr>
                        <a:t>42.1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888888"/>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18" name="CuadroTexto 17"/>
          <p:cNvSpPr txBox="1"/>
          <p:nvPr/>
        </p:nvSpPr>
        <p:spPr>
          <a:xfrm>
            <a:off x="6561559" y="7541096"/>
            <a:ext cx="4900054" cy="400110"/>
          </a:xfrm>
          <a:prstGeom prst="rect">
            <a:avLst/>
          </a:prstGeom>
          <a:noFill/>
        </p:spPr>
        <p:txBody>
          <a:bodyPr wrap="square" rtlCol="0">
            <a:spAutoFit/>
          </a:bodyPr>
          <a:lstStyle/>
          <a:p>
            <a:r>
              <a:rPr lang="es-MX" sz="1000" dirty="0">
                <a:solidFill>
                  <a:schemeClr val="tx1"/>
                </a:solidFill>
              </a:rPr>
              <a:t>Fuente: INEGI. Sistema de Cuentas Nacionales de México. Cuentas económicas y ecológicas de México. 2016. </a:t>
            </a:r>
          </a:p>
        </p:txBody>
      </p:sp>
      <p:sp>
        <p:nvSpPr>
          <p:cNvPr id="11" name="CuadroTexto 10"/>
          <p:cNvSpPr txBox="1"/>
          <p:nvPr/>
        </p:nvSpPr>
        <p:spPr>
          <a:xfrm>
            <a:off x="237703" y="4404682"/>
            <a:ext cx="6087751" cy="400110"/>
          </a:xfrm>
          <a:prstGeom prst="rect">
            <a:avLst/>
          </a:prstGeom>
          <a:noFill/>
        </p:spPr>
        <p:txBody>
          <a:bodyPr wrap="square" rtlCol="0">
            <a:spAutoFit/>
          </a:bodyPr>
          <a:lstStyle/>
          <a:p>
            <a:r>
              <a:rPr lang="es-MX" sz="1000" dirty="0">
                <a:solidFill>
                  <a:schemeClr val="tx1"/>
                </a:solidFill>
              </a:rPr>
              <a:t>Fuente: INEGI. Sistema de Cuentas Nacionales de México. Cuentas económicas y ecológicas de México. 2016.  </a:t>
            </a:r>
          </a:p>
        </p:txBody>
      </p:sp>
      <p:graphicFrame>
        <p:nvGraphicFramePr>
          <p:cNvPr id="12" name="Gráfico 11"/>
          <p:cNvGraphicFramePr>
            <a:graphicFrameLocks/>
          </p:cNvGraphicFramePr>
          <p:nvPr>
            <p:extLst>
              <p:ext uri="{D42A27DB-BD31-4B8C-83A1-F6EECF244321}">
                <p14:modId xmlns:p14="http://schemas.microsoft.com/office/powerpoint/2010/main" val="831672301"/>
              </p:ext>
            </p:extLst>
          </p:nvPr>
        </p:nvGraphicFramePr>
        <p:xfrm>
          <a:off x="6679346" y="2140496"/>
          <a:ext cx="6086475" cy="5400600"/>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6"/>
          <p:cNvSpPr>
            <a:spLocks/>
          </p:cNvSpPr>
          <p:nvPr/>
        </p:nvSpPr>
        <p:spPr bwMode="auto">
          <a:xfrm>
            <a:off x="263610" y="807389"/>
            <a:ext cx="2223366"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Cambio climático</a:t>
            </a:r>
            <a:endParaRPr lang="es-MX" altLang="es-MX" sz="2000" b="1" dirty="0">
              <a:solidFill>
                <a:srgbClr val="53585F"/>
              </a:solidFill>
              <a:latin typeface="Arial" charset="0"/>
              <a:ea typeface="Arial" charset="0"/>
              <a:cs typeface="Arial" charset="0"/>
              <a:sym typeface="Arial" charset="0"/>
            </a:endParaRPr>
          </a:p>
        </p:txBody>
      </p:sp>
      <p:sp>
        <p:nvSpPr>
          <p:cNvPr id="19" name="Rectangle 6"/>
          <p:cNvSpPr>
            <a:spLocks/>
          </p:cNvSpPr>
          <p:nvPr/>
        </p:nvSpPr>
        <p:spPr bwMode="auto">
          <a:xfrm>
            <a:off x="6646416" y="846287"/>
            <a:ext cx="4918013"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Presupuesto para protección ambiental</a:t>
            </a:r>
            <a:endParaRPr lang="es-MX" altLang="es-MX" sz="2000" b="1" dirty="0">
              <a:solidFill>
                <a:srgbClr val="53585F"/>
              </a:solidFill>
              <a:latin typeface="Arial" charset="0"/>
              <a:ea typeface="Arial" charset="0"/>
              <a:cs typeface="Arial" charset="0"/>
              <a:sym typeface="Arial" charset="0"/>
            </a:endParaRPr>
          </a:p>
        </p:txBody>
      </p:sp>
      <p:cxnSp>
        <p:nvCxnSpPr>
          <p:cNvPr id="4" name="Conector recto 3"/>
          <p:cNvCxnSpPr/>
          <p:nvPr/>
        </p:nvCxnSpPr>
        <p:spPr>
          <a:xfrm>
            <a:off x="6502400" y="807389"/>
            <a:ext cx="0" cy="8029851"/>
          </a:xfrm>
          <a:prstGeom prst="line">
            <a:avLst/>
          </a:prstGeom>
          <a:ln w="3175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10" name="Rectángulo 9">
            <a:extLst>
              <a:ext uri="{FF2B5EF4-FFF2-40B4-BE49-F238E27FC236}">
                <a16:creationId xmlns:a16="http://schemas.microsoft.com/office/drawing/2014/main" id="{6904DA87-53D7-4A61-83DD-677CA0D1AC78}"/>
              </a:ext>
            </a:extLst>
          </p:cNvPr>
          <p:cNvSpPr/>
          <p:nvPr/>
        </p:nvSpPr>
        <p:spPr>
          <a:xfrm>
            <a:off x="958166" y="8691927"/>
            <a:ext cx="4753366" cy="25428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3" name="Gráfico 12">
            <a:extLst>
              <a:ext uri="{FF2B5EF4-FFF2-40B4-BE49-F238E27FC236}">
                <a16:creationId xmlns:a16="http://schemas.microsoft.com/office/drawing/2014/main" id="{93281882-43E5-7245-8162-DA6CBF0162A4}"/>
              </a:ext>
            </a:extLst>
          </p:cNvPr>
          <p:cNvGraphicFramePr/>
          <p:nvPr>
            <p:extLst>
              <p:ext uri="{D42A27DB-BD31-4B8C-83A1-F6EECF244321}">
                <p14:modId xmlns:p14="http://schemas.microsoft.com/office/powerpoint/2010/main" val="2345232881"/>
              </p:ext>
            </p:extLst>
          </p:nvPr>
        </p:nvGraphicFramePr>
        <p:xfrm>
          <a:off x="263610" y="1575678"/>
          <a:ext cx="6061844" cy="28194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1802536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p:cNvSpPr>
          <p:nvPr/>
        </p:nvSpPr>
        <p:spPr bwMode="auto">
          <a:xfrm>
            <a:off x="355600" y="1308100"/>
            <a:ext cx="1622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Contenido</a:t>
            </a:r>
          </a:p>
        </p:txBody>
      </p:sp>
      <p:sp>
        <p:nvSpPr>
          <p:cNvPr id="5124" name="Rectángulo 1"/>
          <p:cNvSpPr>
            <a:spLocks noChangeArrowheads="1"/>
          </p:cNvSpPr>
          <p:nvPr/>
        </p:nvSpPr>
        <p:spPr bwMode="auto">
          <a:xfrm>
            <a:off x="2181920" y="3233822"/>
            <a:ext cx="8640960"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marL="914400" indent="-457200">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spcBef>
                <a:spcPts val="600"/>
              </a:spcBef>
              <a:spcAft>
                <a:spcPts val="600"/>
              </a:spcAft>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Fundamento normativo y definición del derecho</a:t>
            </a:r>
          </a:p>
          <a:p>
            <a:pPr defTabSz="914400" eaLnBrk="1">
              <a:spcBef>
                <a:spcPts val="600"/>
              </a:spcBef>
              <a:spcAft>
                <a:spcPts val="600"/>
              </a:spcAft>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Dimensiones de análisis</a:t>
            </a:r>
          </a:p>
          <a:p>
            <a:pPr defTabSz="914400" eaLnBrk="1">
              <a:spcBef>
                <a:spcPts val="600"/>
              </a:spcBef>
              <a:spcAft>
                <a:spcPts val="600"/>
              </a:spcAft>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Diagnóstico del estado actual del derecho</a:t>
            </a:r>
          </a:p>
          <a:p>
            <a:pPr defTabSz="914400" eaLnBrk="1">
              <a:spcBef>
                <a:spcPts val="600"/>
              </a:spcBef>
              <a:spcAft>
                <a:spcPts val="600"/>
              </a:spcAft>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Conclusiones</a:t>
            </a:r>
          </a:p>
          <a:p>
            <a:pPr defTabSz="914400" eaLnBrk="1">
              <a:spcBef>
                <a:spcPts val="600"/>
              </a:spcBef>
              <a:spcAft>
                <a:spcPts val="600"/>
              </a:spcAft>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Referencias</a:t>
            </a:r>
          </a:p>
          <a:p>
            <a:pPr marL="0" indent="0" defTabSz="914400" eaLnBrk="1"/>
            <a:endPar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7054471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descr="tile_paper_medgray"/>
          <p:cNvSpPr>
            <a:spLocks/>
          </p:cNvSpPr>
          <p:nvPr/>
        </p:nvSpPr>
        <p:spPr bwMode="auto">
          <a:xfrm>
            <a:off x="4198938" y="2463800"/>
            <a:ext cx="13004800" cy="0"/>
          </a:xfrm>
          <a:prstGeom prst="rect">
            <a:avLst/>
          </a:prstGeom>
          <a:noFill/>
          <a:ln>
            <a:noFill/>
          </a:ln>
          <a:effectLst>
            <a:outerShdw blurRad="38100" dist="25400" dir="5400000" algn="ctr" rotWithShape="0">
              <a:srgbClr val="808080">
                <a:alpha val="50000"/>
              </a:srgbClr>
            </a:outer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rgbClr val="000000"/>
                </a:solidFill>
                <a:miter lim="400000"/>
                <a:headEnd/>
                <a:tailEnd/>
              </a14:hiddenLine>
            </a:ext>
          </a:extLst>
        </p:spPr>
        <p:txBody>
          <a:bodyPr wrap="none" lIns="50800" tIns="50800" rIns="50800" bIns="50800" anchor="ctr">
            <a:spAutoFit/>
          </a:bodyPr>
          <a:lstStyle/>
          <a:p>
            <a:pPr>
              <a:defRPr/>
            </a:pPr>
            <a:br>
              <a:rPr lang="es-MX" altLang="es-MX" dirty="0"/>
            </a:br>
            <a:endParaRPr lang="es-MX" altLang="es-MX" dirty="0"/>
          </a:p>
        </p:txBody>
      </p:sp>
      <p:sp>
        <p:nvSpPr>
          <p:cNvPr id="13316" name="Rectángulo 1"/>
          <p:cNvSpPr>
            <a:spLocks noChangeArrowheads="1"/>
          </p:cNvSpPr>
          <p:nvPr/>
        </p:nvSpPr>
        <p:spPr bwMode="auto">
          <a:xfrm>
            <a:off x="352275" y="1296456"/>
            <a:ext cx="12025336" cy="7417415"/>
          </a:xfrm>
          <a:prstGeom prst="rect">
            <a:avLst/>
          </a:prstGeom>
          <a:noFill/>
          <a:ln w="19050">
            <a:solidFill>
              <a:srgbClr val="4699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285750" indent="-285750" algn="just">
              <a:spcBef>
                <a:spcPts val="0"/>
              </a:spcBef>
              <a:spcAft>
                <a:spcPts val="600"/>
              </a:spcAft>
              <a:buFont typeface="Arial" panose="020B0604020202020204" pitchFamily="34" charset="0"/>
              <a:buChar char="•"/>
            </a:pPr>
            <a:r>
              <a:rPr lang="es-MX" altLang="es-MX" sz="2000" dirty="0">
                <a:latin typeface="Arial" panose="020B0604020202020204" pitchFamily="34" charset="0"/>
                <a:cs typeface="Arial" panose="020B0604020202020204" pitchFamily="34" charset="0"/>
              </a:rPr>
              <a:t>México ha </a:t>
            </a:r>
            <a:r>
              <a:rPr lang="es-MX" altLang="es-MX" sz="2000" b="1" dirty="0">
                <a:latin typeface="Arial" panose="020B0604020202020204" pitchFamily="34" charset="0"/>
                <a:cs typeface="Arial" panose="020B0604020202020204" pitchFamily="34" charset="0"/>
              </a:rPr>
              <a:t>avanzado</a:t>
            </a:r>
            <a:r>
              <a:rPr lang="es-MX" altLang="es-MX" sz="2000" dirty="0">
                <a:latin typeface="Arial" panose="020B0604020202020204" pitchFamily="34" charset="0"/>
                <a:cs typeface="Arial" panose="020B0604020202020204" pitchFamily="34" charset="0"/>
              </a:rPr>
              <a:t> en la </a:t>
            </a:r>
            <a:r>
              <a:rPr lang="es-MX" altLang="es-MX" sz="2000" b="1" dirty="0">
                <a:latin typeface="Arial" panose="020B0604020202020204" pitchFamily="34" charset="0"/>
                <a:cs typeface="Arial" panose="020B0604020202020204" pitchFamily="34" charset="0"/>
              </a:rPr>
              <a:t>cobertura de agua potable y drenaje</a:t>
            </a:r>
            <a:r>
              <a:rPr lang="es-MX" altLang="es-MX" sz="2000" dirty="0">
                <a:latin typeface="Arial" panose="020B0604020202020204" pitchFamily="34" charset="0"/>
                <a:cs typeface="Arial" panose="020B0604020202020204" pitchFamily="34" charset="0"/>
              </a:rPr>
              <a:t>. En cuanto al agua entubada se tiene una cobertura de 97.2% en localidades urbanas, 85% en localidades rurales, 87.2% en comunidades indígenas; la de drenaje es 96.6%, 74.2% y 79.2%, respectivamente. No obstante es necesario avanzar en lo siguiente:</a:t>
            </a:r>
          </a:p>
          <a:p>
            <a:pPr marL="285750" indent="-285750" algn="just">
              <a:spcBef>
                <a:spcPts val="0"/>
              </a:spcBef>
              <a:spcAft>
                <a:spcPts val="600"/>
              </a:spcAft>
              <a:buFont typeface="Arial" panose="020B0604020202020204" pitchFamily="34" charset="0"/>
              <a:buChar char="•"/>
            </a:pPr>
            <a:endParaRPr lang="es-MX" altLang="es-MX" sz="1000" dirty="0">
              <a:latin typeface="Arial" panose="020B0604020202020204" pitchFamily="34" charset="0"/>
              <a:cs typeface="Arial" panose="020B0604020202020204" pitchFamily="34" charset="0"/>
            </a:endParaRPr>
          </a:p>
          <a:p>
            <a:pPr marL="342900" indent="-342900" algn="just">
              <a:spcBef>
                <a:spcPts val="0"/>
              </a:spcBef>
              <a:spcAft>
                <a:spcPts val="600"/>
              </a:spcAft>
              <a:buFont typeface="+mj-lt"/>
              <a:buAutoNum type="arabicPeriod"/>
            </a:pPr>
            <a:r>
              <a:rPr lang="es-MX" altLang="es-MX" sz="2000" dirty="0">
                <a:latin typeface="Arial" panose="020B0604020202020204" pitchFamily="34" charset="0"/>
                <a:cs typeface="Arial" panose="020B0604020202020204" pitchFamily="34" charset="0"/>
              </a:rPr>
              <a:t>Ampliar la </a:t>
            </a:r>
            <a:r>
              <a:rPr lang="es-MX" altLang="es-MX" sz="2000" b="1" dirty="0">
                <a:latin typeface="Arial" panose="020B0604020202020204" pitchFamily="34" charset="0"/>
                <a:cs typeface="Arial" panose="020B0604020202020204" pitchFamily="34" charset="0"/>
              </a:rPr>
              <a:t>infraestructura de agua potable </a:t>
            </a:r>
            <a:r>
              <a:rPr lang="es-MX" altLang="es-MX" sz="2000" dirty="0">
                <a:latin typeface="Arial" panose="020B0604020202020204" pitchFamily="34" charset="0"/>
                <a:cs typeface="Arial" panose="020B0604020202020204" pitchFamily="34" charset="0"/>
              </a:rPr>
              <a:t>y </a:t>
            </a:r>
            <a:r>
              <a:rPr lang="es-MX" altLang="es-MX" sz="2000" b="1" dirty="0">
                <a:latin typeface="Arial" panose="020B0604020202020204" pitchFamily="34" charset="0"/>
                <a:cs typeface="Arial" panose="020B0604020202020204" pitchFamily="34" charset="0"/>
              </a:rPr>
              <a:t>servicios de saneamiento </a:t>
            </a:r>
            <a:r>
              <a:rPr lang="es-MX" altLang="es-MX" sz="2000" dirty="0">
                <a:latin typeface="Arial" panose="020B0604020202020204" pitchFamily="34" charset="0"/>
                <a:cs typeface="Arial" panose="020B0604020202020204" pitchFamily="34" charset="0"/>
              </a:rPr>
              <a:t>(drenaje) en </a:t>
            </a:r>
            <a:r>
              <a:rPr lang="es-MX" altLang="es-MX" sz="2000" b="1" dirty="0">
                <a:latin typeface="Arial" panose="020B0604020202020204" pitchFamily="34" charset="0"/>
                <a:cs typeface="Arial" panose="020B0604020202020204" pitchFamily="34" charset="0"/>
              </a:rPr>
              <a:t>localidades rurales </a:t>
            </a:r>
            <a:r>
              <a:rPr lang="es-MX" altLang="es-MX" sz="2000" dirty="0">
                <a:latin typeface="Arial" panose="020B0604020202020204" pitchFamily="34" charset="0"/>
                <a:cs typeface="Arial" panose="020B0604020202020204" pitchFamily="34" charset="0"/>
              </a:rPr>
              <a:t>y </a:t>
            </a:r>
            <a:r>
              <a:rPr lang="es-MX" altLang="es-MX" sz="2000" b="1" dirty="0">
                <a:latin typeface="Arial" panose="020B0604020202020204" pitchFamily="34" charset="0"/>
                <a:cs typeface="Arial" panose="020B0604020202020204" pitchFamily="34" charset="0"/>
              </a:rPr>
              <a:t>comunidades indígenas.</a:t>
            </a:r>
          </a:p>
          <a:p>
            <a:pPr marL="342900" indent="-342900" algn="just">
              <a:spcBef>
                <a:spcPts val="0"/>
              </a:spcBef>
              <a:spcAft>
                <a:spcPts val="600"/>
              </a:spcAft>
              <a:buFont typeface="+mj-lt"/>
              <a:buAutoNum type="arabicPeriod"/>
            </a:pPr>
            <a:r>
              <a:rPr lang="es-MX" altLang="es-MX" sz="2000" dirty="0">
                <a:latin typeface="Arial" panose="020B0604020202020204" pitchFamily="34" charset="0"/>
                <a:cs typeface="Arial" panose="020B0604020202020204" pitchFamily="34" charset="0"/>
              </a:rPr>
              <a:t>Garantizar la </a:t>
            </a:r>
            <a:r>
              <a:rPr lang="es-MX" altLang="es-MX" sz="2000" b="1" dirty="0">
                <a:latin typeface="Arial" panose="020B0604020202020204" pitchFamily="34" charset="0"/>
                <a:cs typeface="Arial" panose="020B0604020202020204" pitchFamily="34" charset="0"/>
              </a:rPr>
              <a:t>disponibilidad efectiva </a:t>
            </a:r>
            <a:r>
              <a:rPr lang="es-MX" altLang="es-MX" sz="2000" dirty="0">
                <a:latin typeface="Arial" panose="020B0604020202020204" pitchFamily="34" charset="0"/>
                <a:cs typeface="Arial" panose="020B0604020202020204" pitchFamily="34" charset="0"/>
              </a:rPr>
              <a:t>(frecuencia de suministro) y de </a:t>
            </a:r>
            <a:r>
              <a:rPr lang="es-MX" altLang="es-MX" sz="2000" b="1" dirty="0">
                <a:latin typeface="Arial" panose="020B0604020202020204" pitchFamily="34" charset="0"/>
                <a:cs typeface="Arial" panose="020B0604020202020204" pitchFamily="34" charset="0"/>
              </a:rPr>
              <a:t>calidad </a:t>
            </a:r>
            <a:r>
              <a:rPr lang="es-MX" altLang="es-MX" sz="2000" dirty="0">
                <a:latin typeface="Arial" panose="020B0604020202020204" pitchFamily="34" charset="0"/>
                <a:cs typeface="Arial" panose="020B0604020202020204" pitchFamily="34" charset="0"/>
              </a:rPr>
              <a:t>(potable) de </a:t>
            </a:r>
            <a:r>
              <a:rPr lang="es-MX" altLang="es-MX" sz="2000" b="1" dirty="0">
                <a:latin typeface="Arial" panose="020B0604020202020204" pitchFamily="34" charset="0"/>
                <a:cs typeface="Arial" panose="020B0604020202020204" pitchFamily="34" charset="0"/>
              </a:rPr>
              <a:t>agua</a:t>
            </a:r>
            <a:r>
              <a:rPr lang="es-MX" altLang="es-MX" sz="2000" dirty="0">
                <a:latin typeface="Arial" panose="020B0604020202020204" pitchFamily="34" charset="0"/>
                <a:cs typeface="Arial" panose="020B0604020202020204" pitchFamily="34" charset="0"/>
              </a:rPr>
              <a:t> en las viviendas </a:t>
            </a:r>
            <a:endParaRPr lang="es-MX" altLang="es-MX" sz="1000" dirty="0">
              <a:latin typeface="Arial" panose="020B0604020202020204" pitchFamily="34" charset="0"/>
              <a:cs typeface="Arial" panose="020B0604020202020204" pitchFamily="34" charset="0"/>
            </a:endParaRPr>
          </a:p>
          <a:p>
            <a:pPr marL="342900" indent="-342900" algn="just">
              <a:spcBef>
                <a:spcPts val="0"/>
              </a:spcBef>
              <a:spcAft>
                <a:spcPts val="600"/>
              </a:spcAft>
              <a:buFont typeface="+mj-lt"/>
              <a:buAutoNum type="arabicPeriod"/>
            </a:pPr>
            <a:r>
              <a:rPr lang="es-MX" altLang="es-MX" sz="2000" dirty="0">
                <a:latin typeface="Arial" panose="020B0604020202020204" pitchFamily="34" charset="0"/>
                <a:cs typeface="Arial" panose="020B0604020202020204" pitchFamily="34" charset="0"/>
              </a:rPr>
              <a:t>Implementar estrategias para </a:t>
            </a:r>
            <a:r>
              <a:rPr lang="es-MX" altLang="es-MX" sz="2000" b="1" dirty="0">
                <a:latin typeface="Arial" panose="020B0604020202020204" pitchFamily="34" charset="0"/>
                <a:cs typeface="Arial" panose="020B0604020202020204" pitchFamily="34" charset="0"/>
              </a:rPr>
              <a:t>mejorar el uso del agua</a:t>
            </a:r>
            <a:r>
              <a:rPr lang="es-MX" altLang="es-MX" sz="2000" dirty="0">
                <a:latin typeface="Arial" panose="020B0604020202020204" pitchFamily="34" charset="0"/>
                <a:cs typeface="Arial" panose="020B0604020202020204" pitchFamily="34" charset="0"/>
              </a:rPr>
              <a:t>, especialmente en el sector agropecuario y a consecuencia de fugas, para </a:t>
            </a:r>
            <a:r>
              <a:rPr lang="es-MX" altLang="es-MX" sz="2000" b="1" dirty="0">
                <a:latin typeface="Arial" panose="020B0604020202020204" pitchFamily="34" charset="0"/>
                <a:cs typeface="Arial" panose="020B0604020202020204" pitchFamily="34" charset="0"/>
              </a:rPr>
              <a:t>reducir la sobreexplotación de acuíferos</a:t>
            </a:r>
            <a:r>
              <a:rPr lang="es-MX" altLang="es-MX" sz="2000" dirty="0">
                <a:latin typeface="Arial" panose="020B0604020202020204" pitchFamily="34" charset="0"/>
                <a:cs typeface="Arial" panose="020B0604020202020204" pitchFamily="34" charset="0"/>
              </a:rPr>
              <a:t>.</a:t>
            </a:r>
          </a:p>
          <a:p>
            <a:pPr marL="342900" indent="-342900" algn="just">
              <a:spcBef>
                <a:spcPts val="0"/>
              </a:spcBef>
              <a:spcAft>
                <a:spcPts val="600"/>
              </a:spcAft>
              <a:buFont typeface="+mj-lt"/>
              <a:buAutoNum type="arabicPeriod"/>
            </a:pPr>
            <a:r>
              <a:rPr lang="es-MX" sz="2000" dirty="0">
                <a:latin typeface="Arial" panose="020B0604020202020204" pitchFamily="34" charset="0"/>
                <a:cs typeface="Arial" panose="020B0604020202020204" pitchFamily="34" charset="0"/>
              </a:rPr>
              <a:t>Mejorar la </a:t>
            </a:r>
            <a:r>
              <a:rPr lang="es-MX" sz="2000" b="1" dirty="0">
                <a:latin typeface="Arial" panose="020B0604020202020204" pitchFamily="34" charset="0"/>
                <a:cs typeface="Arial" panose="020B0604020202020204" pitchFamily="34" charset="0"/>
              </a:rPr>
              <a:t>calidad del aire </a:t>
            </a:r>
            <a:r>
              <a:rPr lang="es-MX" sz="2000" dirty="0">
                <a:latin typeface="Arial" panose="020B0604020202020204" pitchFamily="34" charset="0"/>
                <a:cs typeface="Arial" panose="020B0604020202020204" pitchFamily="34" charset="0"/>
              </a:rPr>
              <a:t>e </a:t>
            </a:r>
            <a:r>
              <a:rPr lang="es-MX" sz="2000" b="1" dirty="0">
                <a:latin typeface="Arial" panose="020B0604020202020204" pitchFamily="34" charset="0"/>
                <a:cs typeface="Arial" panose="020B0604020202020204" pitchFamily="34" charset="0"/>
              </a:rPr>
              <a:t>incrementar </a:t>
            </a:r>
            <a:r>
              <a:rPr lang="es-MX" sz="2000" dirty="0">
                <a:latin typeface="Arial" panose="020B0604020202020204" pitchFamily="34" charset="0"/>
                <a:cs typeface="Arial" panose="020B0604020202020204" pitchFamily="34" charset="0"/>
              </a:rPr>
              <a:t>la </a:t>
            </a:r>
            <a:r>
              <a:rPr lang="es-MX" sz="2000" b="1" dirty="0">
                <a:latin typeface="Arial" panose="020B0604020202020204" pitchFamily="34" charset="0"/>
                <a:cs typeface="Arial" panose="020B0604020202020204" pitchFamily="34" charset="0"/>
              </a:rPr>
              <a:t>inversión </a:t>
            </a:r>
            <a:r>
              <a:rPr lang="es-MX" sz="2000" dirty="0">
                <a:latin typeface="Arial" panose="020B0604020202020204" pitchFamily="34" charset="0"/>
                <a:cs typeface="Arial" panose="020B0604020202020204" pitchFamily="34" charset="0"/>
              </a:rPr>
              <a:t>y </a:t>
            </a:r>
            <a:r>
              <a:rPr lang="es-MX" sz="2000" b="1" dirty="0">
                <a:latin typeface="Arial" panose="020B0604020202020204" pitchFamily="34" charset="0"/>
                <a:cs typeface="Arial" panose="020B0604020202020204" pitchFamily="34" charset="0"/>
              </a:rPr>
              <a:t>corresponsabilidad </a:t>
            </a:r>
            <a:r>
              <a:rPr lang="es-MX" sz="2000" dirty="0">
                <a:latin typeface="Arial" panose="020B0604020202020204" pitchFamily="34" charset="0"/>
                <a:cs typeface="Arial" panose="020B0604020202020204" pitchFamily="34" charset="0"/>
              </a:rPr>
              <a:t>de las entidades para la generación de </a:t>
            </a:r>
            <a:r>
              <a:rPr lang="es-MX" sz="2000" b="1" dirty="0">
                <a:latin typeface="Arial" panose="020B0604020202020204" pitchFamily="34" charset="0"/>
                <a:cs typeface="Arial" panose="020B0604020202020204" pitchFamily="34" charset="0"/>
              </a:rPr>
              <a:t>energías limpias.</a:t>
            </a:r>
          </a:p>
          <a:p>
            <a:pPr marL="342900" indent="-342900" algn="just">
              <a:spcBef>
                <a:spcPts val="0"/>
              </a:spcBef>
              <a:spcAft>
                <a:spcPts val="600"/>
              </a:spcAft>
              <a:buFont typeface="+mj-lt"/>
              <a:buAutoNum type="arabicPeriod"/>
            </a:pPr>
            <a:r>
              <a:rPr lang="es-MX" altLang="es-MX" sz="2000" dirty="0">
                <a:latin typeface="Arial" panose="020B0604020202020204" pitchFamily="34" charset="0"/>
                <a:cs typeface="Arial" panose="020B0604020202020204" pitchFamily="34" charset="0"/>
              </a:rPr>
              <a:t>Contar con un </a:t>
            </a:r>
            <a:r>
              <a:rPr lang="es-MX" altLang="es-MX" sz="2000" b="1" dirty="0">
                <a:latin typeface="Arial" panose="020B0604020202020204" pitchFamily="34" charset="0"/>
                <a:cs typeface="Arial" panose="020B0604020202020204" pitchFamily="34" charset="0"/>
              </a:rPr>
              <a:t>sistema de recolección y manejo adecuado de residuos sólidos urbanos </a:t>
            </a:r>
            <a:r>
              <a:rPr lang="es-MX" altLang="es-MX" sz="2000" dirty="0">
                <a:latin typeface="Arial" panose="020B0604020202020204" pitchFamily="34" charset="0"/>
                <a:cs typeface="Arial" panose="020B0604020202020204" pitchFamily="34" charset="0"/>
              </a:rPr>
              <a:t>para evitar la contaminación de mantos acuíferos, suelos y aire, y </a:t>
            </a:r>
            <a:r>
              <a:rPr lang="es-MX" altLang="es-MX" sz="2000" b="1" dirty="0">
                <a:latin typeface="Arial" panose="020B0604020202020204" pitchFamily="34" charset="0"/>
                <a:cs typeface="Arial" panose="020B0604020202020204" pitchFamily="34" charset="0"/>
              </a:rPr>
              <a:t>ampliar</a:t>
            </a:r>
            <a:r>
              <a:rPr lang="es-MX" altLang="es-MX" sz="2000" dirty="0">
                <a:latin typeface="Arial" panose="020B0604020202020204" pitchFamily="34" charset="0"/>
                <a:cs typeface="Arial" panose="020B0604020202020204" pitchFamily="34" charset="0"/>
              </a:rPr>
              <a:t> el nivel de </a:t>
            </a:r>
            <a:r>
              <a:rPr lang="es-MX" altLang="es-MX" sz="2000" b="1" dirty="0">
                <a:latin typeface="Arial" panose="020B0604020202020204" pitchFamily="34" charset="0"/>
                <a:cs typeface="Arial" panose="020B0604020202020204" pitchFamily="34" charset="0"/>
              </a:rPr>
              <a:t>reutilización </a:t>
            </a:r>
            <a:r>
              <a:rPr lang="es-MX" altLang="es-MX" sz="2000" dirty="0">
                <a:latin typeface="Arial" panose="020B0604020202020204" pitchFamily="34" charset="0"/>
                <a:cs typeface="Arial" panose="020B0604020202020204" pitchFamily="34" charset="0"/>
              </a:rPr>
              <a:t>y </a:t>
            </a:r>
            <a:r>
              <a:rPr lang="es-MX" altLang="es-MX" sz="2000" b="1" dirty="0">
                <a:latin typeface="Arial" panose="020B0604020202020204" pitchFamily="34" charset="0"/>
                <a:cs typeface="Arial" panose="020B0604020202020204" pitchFamily="34" charset="0"/>
              </a:rPr>
              <a:t>valoración </a:t>
            </a:r>
            <a:r>
              <a:rPr lang="es-MX" altLang="es-MX" sz="2000" dirty="0">
                <a:latin typeface="Arial" panose="020B0604020202020204" pitchFamily="34" charset="0"/>
                <a:cs typeface="Arial" panose="020B0604020202020204" pitchFamily="34" charset="0"/>
              </a:rPr>
              <a:t>de los desechos.</a:t>
            </a:r>
            <a:endParaRPr lang="es-MX" altLang="es-MX" sz="1000" dirty="0">
              <a:latin typeface="Arial" panose="020B0604020202020204" pitchFamily="34" charset="0"/>
              <a:cs typeface="Arial" panose="020B0604020202020204" pitchFamily="34" charset="0"/>
            </a:endParaRPr>
          </a:p>
          <a:p>
            <a:pPr marL="342900" indent="-342900" algn="just">
              <a:spcBef>
                <a:spcPts val="0"/>
              </a:spcBef>
              <a:spcAft>
                <a:spcPts val="600"/>
              </a:spcAft>
              <a:buFont typeface="+mj-lt"/>
              <a:buAutoNum type="arabicPeriod"/>
            </a:pPr>
            <a:r>
              <a:rPr lang="es-MX" altLang="es-MX" sz="2000" dirty="0">
                <a:latin typeface="Arial" panose="020B0604020202020204" pitchFamily="34" charset="0"/>
                <a:cs typeface="Arial" panose="020B0604020202020204" pitchFamily="34" charset="0"/>
              </a:rPr>
              <a:t>Mejorar el </a:t>
            </a:r>
            <a:r>
              <a:rPr lang="es-MX" altLang="es-MX" sz="2000" b="1" dirty="0">
                <a:latin typeface="Arial" panose="020B0604020202020204" pitchFamily="34" charset="0"/>
                <a:cs typeface="Arial" panose="020B0604020202020204" pitchFamily="34" charset="0"/>
              </a:rPr>
              <a:t>control </a:t>
            </a:r>
            <a:r>
              <a:rPr lang="es-MX" altLang="es-MX" sz="2000" dirty="0">
                <a:latin typeface="Arial" panose="020B0604020202020204" pitchFamily="34" charset="0"/>
                <a:cs typeface="Arial" panose="020B0604020202020204" pitchFamily="34" charset="0"/>
              </a:rPr>
              <a:t>de </a:t>
            </a:r>
            <a:r>
              <a:rPr lang="es-MX" altLang="es-MX" sz="2000" b="1" dirty="0">
                <a:latin typeface="Arial" panose="020B0604020202020204" pitchFamily="34" charset="0"/>
                <a:cs typeface="Arial" panose="020B0604020202020204" pitchFamily="34" charset="0"/>
              </a:rPr>
              <a:t>generadores</a:t>
            </a:r>
            <a:r>
              <a:rPr lang="es-MX" altLang="es-MX" sz="2000" dirty="0">
                <a:latin typeface="Arial" panose="020B0604020202020204" pitchFamily="34" charset="0"/>
                <a:cs typeface="Arial" panose="020B0604020202020204" pitchFamily="34" charset="0"/>
              </a:rPr>
              <a:t> de </a:t>
            </a:r>
            <a:r>
              <a:rPr lang="es-MX" altLang="es-MX" sz="2000" b="1" dirty="0">
                <a:latin typeface="Arial" panose="020B0604020202020204" pitchFamily="34" charset="0"/>
                <a:cs typeface="Arial" panose="020B0604020202020204" pitchFamily="34" charset="0"/>
              </a:rPr>
              <a:t>residuos peligrosos</a:t>
            </a:r>
            <a:r>
              <a:rPr lang="es-MX" altLang="es-MX" sz="2000" dirty="0">
                <a:latin typeface="Arial" panose="020B0604020202020204" pitchFamily="34" charset="0"/>
                <a:cs typeface="Arial" panose="020B0604020202020204" pitchFamily="34" charset="0"/>
              </a:rPr>
              <a:t> para garantizar su manejo adecuado .</a:t>
            </a:r>
            <a:endParaRPr lang="es-MX" altLang="es-MX" sz="1000" dirty="0">
              <a:latin typeface="Arial" panose="020B0604020202020204" pitchFamily="34" charset="0"/>
              <a:cs typeface="Arial" panose="020B0604020202020204" pitchFamily="34" charset="0"/>
            </a:endParaRPr>
          </a:p>
          <a:p>
            <a:pPr marL="342900" indent="-342900" algn="just">
              <a:spcBef>
                <a:spcPts val="0"/>
              </a:spcBef>
              <a:spcAft>
                <a:spcPts val="600"/>
              </a:spcAft>
              <a:buFont typeface="+mj-lt"/>
              <a:buAutoNum type="arabicPeriod"/>
            </a:pPr>
            <a:r>
              <a:rPr lang="es-MX" sz="2000" b="1" dirty="0">
                <a:latin typeface="Arial" panose="020B0604020202020204" pitchFamily="34" charset="0"/>
                <a:cs typeface="Arial" panose="020B0604020202020204" pitchFamily="34" charset="0"/>
              </a:rPr>
              <a:t>Reducir </a:t>
            </a:r>
            <a:r>
              <a:rPr lang="es-MX" sz="2000" dirty="0">
                <a:latin typeface="Arial" panose="020B0604020202020204" pitchFamily="34" charset="0"/>
                <a:cs typeface="Arial" panose="020B0604020202020204" pitchFamily="34" charset="0"/>
              </a:rPr>
              <a:t>la</a:t>
            </a:r>
            <a:r>
              <a:rPr lang="es-MX" sz="2000" b="1" dirty="0">
                <a:latin typeface="Arial" panose="020B0604020202020204" pitchFamily="34" charset="0"/>
                <a:cs typeface="Arial" panose="020B0604020202020204" pitchFamily="34" charset="0"/>
              </a:rPr>
              <a:t> pérdida </a:t>
            </a:r>
            <a:r>
              <a:rPr lang="es-MX" sz="2000" dirty="0">
                <a:latin typeface="Arial" panose="020B0604020202020204" pitchFamily="34" charset="0"/>
                <a:cs typeface="Arial" panose="020B0604020202020204" pitchFamily="34" charset="0"/>
              </a:rPr>
              <a:t>de </a:t>
            </a:r>
            <a:r>
              <a:rPr lang="es-MX" sz="2000" b="1" dirty="0">
                <a:latin typeface="Arial" panose="020B0604020202020204" pitchFamily="34" charset="0"/>
                <a:cs typeface="Arial" panose="020B0604020202020204" pitchFamily="34" charset="0"/>
              </a:rPr>
              <a:t>cobertura vegetal </a:t>
            </a:r>
            <a:r>
              <a:rPr lang="es-MX" sz="2000" dirty="0">
                <a:latin typeface="Arial" panose="020B0604020202020204" pitchFamily="34" charset="0"/>
                <a:cs typeface="Arial" panose="020B0604020202020204" pitchFamily="34" charset="0"/>
              </a:rPr>
              <a:t>y</a:t>
            </a:r>
            <a:r>
              <a:rPr lang="es-MX" sz="2000" b="1" dirty="0">
                <a:latin typeface="Arial" panose="020B0604020202020204" pitchFamily="34" charset="0"/>
                <a:cs typeface="Arial" panose="020B0604020202020204" pitchFamily="34" charset="0"/>
              </a:rPr>
              <a:t> degradación del suelo </a:t>
            </a:r>
            <a:r>
              <a:rPr lang="es-MX" sz="2000" dirty="0">
                <a:latin typeface="Arial" panose="020B0604020202020204" pitchFamily="34" charset="0"/>
                <a:cs typeface="Arial" panose="020B0604020202020204" pitchFamily="34" charset="0"/>
              </a:rPr>
              <a:t>en el país</a:t>
            </a:r>
            <a:r>
              <a:rPr lang="es-MX" altLang="es-MX" sz="2000" dirty="0">
                <a:latin typeface="Arial" panose="020B0604020202020204" pitchFamily="34" charset="0"/>
                <a:cs typeface="Arial" panose="020B0604020202020204" pitchFamily="34" charset="0"/>
              </a:rPr>
              <a:t>.</a:t>
            </a:r>
          </a:p>
          <a:p>
            <a:pPr marL="342900" indent="-342900" algn="just">
              <a:spcBef>
                <a:spcPts val="0"/>
              </a:spcBef>
              <a:spcAft>
                <a:spcPts val="600"/>
              </a:spcAft>
              <a:buFont typeface="+mj-lt"/>
              <a:buAutoNum type="arabicPeriod"/>
            </a:pPr>
            <a:r>
              <a:rPr lang="es-MX" sz="2000" b="1" dirty="0">
                <a:latin typeface="Arial" panose="020B0604020202020204" pitchFamily="34" charset="0"/>
                <a:cs typeface="Arial" panose="020B0604020202020204" pitchFamily="34" charset="0"/>
              </a:rPr>
              <a:t>Reducir </a:t>
            </a:r>
            <a:r>
              <a:rPr lang="es-MX" sz="2000" dirty="0">
                <a:latin typeface="Arial" panose="020B0604020202020204" pitchFamily="34" charset="0"/>
                <a:cs typeface="Arial" panose="020B0604020202020204" pitchFamily="34" charset="0"/>
              </a:rPr>
              <a:t>la </a:t>
            </a:r>
            <a:r>
              <a:rPr lang="es-MX" sz="2000" b="1" dirty="0">
                <a:latin typeface="Arial" panose="020B0604020202020204" pitchFamily="34" charset="0"/>
                <a:cs typeface="Arial" panose="020B0604020202020204" pitchFamily="34" charset="0"/>
              </a:rPr>
              <a:t>vulnerabilidad </a:t>
            </a:r>
            <a:r>
              <a:rPr lang="es-MX" sz="2000" dirty="0">
                <a:latin typeface="Arial" panose="020B0604020202020204" pitchFamily="34" charset="0"/>
                <a:cs typeface="Arial" panose="020B0604020202020204" pitchFamily="34" charset="0"/>
              </a:rPr>
              <a:t>de la población a </a:t>
            </a:r>
            <a:r>
              <a:rPr lang="es-MX" sz="2000" b="1" dirty="0">
                <a:latin typeface="Arial" panose="020B0604020202020204" pitchFamily="34" charset="0"/>
                <a:cs typeface="Arial" panose="020B0604020202020204" pitchFamily="34" charset="0"/>
              </a:rPr>
              <a:t>eventos catastróficos </a:t>
            </a:r>
            <a:r>
              <a:rPr lang="es-MX" sz="2000" dirty="0">
                <a:latin typeface="Arial" panose="020B0604020202020204" pitchFamily="34" charset="0"/>
                <a:cs typeface="Arial" panose="020B0604020202020204" pitchFamily="34" charset="0"/>
              </a:rPr>
              <a:t>como sequías y lluvias torrenciales producto del </a:t>
            </a:r>
            <a:r>
              <a:rPr lang="es-MX" sz="2000" b="1" dirty="0">
                <a:latin typeface="Arial" panose="020B0604020202020204" pitchFamily="34" charset="0"/>
                <a:cs typeface="Arial" panose="020B0604020202020204" pitchFamily="34" charset="0"/>
              </a:rPr>
              <a:t>cambio climático.</a:t>
            </a:r>
            <a:endParaRPr lang="es-MX" sz="1000" dirty="0">
              <a:latin typeface="Arial" panose="020B0604020202020204" pitchFamily="34" charset="0"/>
              <a:cs typeface="Arial" panose="020B0604020202020204" pitchFamily="34" charset="0"/>
            </a:endParaRPr>
          </a:p>
          <a:p>
            <a:pPr marL="342900" indent="-342900" algn="just">
              <a:spcBef>
                <a:spcPts val="0"/>
              </a:spcBef>
              <a:spcAft>
                <a:spcPts val="600"/>
              </a:spcAft>
              <a:buFont typeface="+mj-lt"/>
              <a:buAutoNum type="arabicPeriod"/>
            </a:pPr>
            <a:r>
              <a:rPr lang="es-MX" sz="2000" dirty="0">
                <a:latin typeface="Arial" panose="020B0604020202020204" pitchFamily="34" charset="0"/>
                <a:cs typeface="Arial" panose="020B0604020202020204" pitchFamily="34" charset="0"/>
              </a:rPr>
              <a:t>Incluir un </a:t>
            </a:r>
            <a:r>
              <a:rPr lang="es-MX" sz="2000" b="1" dirty="0">
                <a:latin typeface="Arial" panose="020B0604020202020204" pitchFamily="34" charset="0"/>
                <a:cs typeface="Arial" panose="020B0604020202020204" pitchFamily="34" charset="0"/>
              </a:rPr>
              <a:t>enfoque transversal </a:t>
            </a:r>
            <a:r>
              <a:rPr lang="es-MX" sz="2000" dirty="0">
                <a:latin typeface="Arial" panose="020B0604020202020204" pitchFamily="34" charset="0"/>
                <a:cs typeface="Arial" panose="020B0604020202020204" pitchFamily="34" charset="0"/>
              </a:rPr>
              <a:t>en el abordaje del </a:t>
            </a:r>
            <a:r>
              <a:rPr lang="es-MX" sz="2000" b="1" dirty="0">
                <a:latin typeface="Arial" panose="020B0604020202020204" pitchFamily="34" charset="0"/>
                <a:cs typeface="Arial" panose="020B0604020202020204" pitchFamily="34" charset="0"/>
              </a:rPr>
              <a:t>derecho al medio ambiente </a:t>
            </a:r>
            <a:r>
              <a:rPr lang="es-MX" sz="2000" dirty="0">
                <a:latin typeface="Arial" panose="020B0604020202020204" pitchFamily="34" charset="0"/>
                <a:cs typeface="Arial" panose="020B0604020202020204" pitchFamily="34" charset="0"/>
              </a:rPr>
              <a:t>para establecer </a:t>
            </a:r>
            <a:r>
              <a:rPr lang="es-MX" sz="2000" b="1" dirty="0">
                <a:latin typeface="Arial" panose="020B0604020202020204" pitchFamily="34" charset="0"/>
                <a:cs typeface="Arial" panose="020B0604020202020204" pitchFamily="34" charset="0"/>
              </a:rPr>
              <a:t>estrategias conjuntas </a:t>
            </a:r>
            <a:r>
              <a:rPr lang="es-MX" sz="2000" dirty="0">
                <a:latin typeface="Arial" panose="020B0604020202020204" pitchFamily="34" charset="0"/>
                <a:cs typeface="Arial" panose="020B0604020202020204" pitchFamily="34" charset="0"/>
              </a:rPr>
              <a:t>en la materia (políticas de movilidad, de vivienda, de salud, entre otras).</a:t>
            </a:r>
          </a:p>
        </p:txBody>
      </p:sp>
      <p:sp>
        <p:nvSpPr>
          <p:cNvPr id="30726" name="Rectangle 6"/>
          <p:cNvSpPr>
            <a:spLocks/>
          </p:cNvSpPr>
          <p:nvPr/>
        </p:nvSpPr>
        <p:spPr bwMode="auto">
          <a:xfrm>
            <a:off x="352275" y="772344"/>
            <a:ext cx="123428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Conclusiones</a:t>
            </a:r>
            <a:endParaRPr lang="es-MX" altLang="es-MX" sz="2400" b="1" dirty="0">
              <a:solidFill>
                <a:srgbClr val="53585F"/>
              </a:solidFill>
              <a:latin typeface="Arial" panose="020B0604020202020204" pitchFamily="34" charset="0"/>
              <a:cs typeface="Arial" panose="020B0604020202020204" pitchFamily="34" charset="0"/>
              <a:sym typeface="Arial" charset="0"/>
            </a:endParaRPr>
          </a:p>
        </p:txBody>
      </p:sp>
    </p:spTree>
    <p:extLst>
      <p:ext uri="{BB962C8B-B14F-4D97-AF65-F5344CB8AC3E}">
        <p14:creationId xmlns:p14="http://schemas.microsoft.com/office/powerpoint/2010/main" val="363065819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669752" y="772344"/>
            <a:ext cx="1627048" cy="4103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Referencias </a:t>
            </a:r>
          </a:p>
        </p:txBody>
      </p:sp>
      <p:sp>
        <p:nvSpPr>
          <p:cNvPr id="27" name="Rectángulo 26">
            <a:extLst>
              <a:ext uri="{FF2B5EF4-FFF2-40B4-BE49-F238E27FC236}">
                <a16:creationId xmlns:a16="http://schemas.microsoft.com/office/drawing/2014/main" id="{11BDF655-4C1B-4971-ABC0-C29348739ECF}"/>
              </a:ext>
            </a:extLst>
          </p:cNvPr>
          <p:cNvSpPr/>
          <p:nvPr/>
        </p:nvSpPr>
        <p:spPr>
          <a:xfrm>
            <a:off x="381720" y="1182713"/>
            <a:ext cx="12623080" cy="7469481"/>
          </a:xfrm>
          <a:prstGeom prst="rect">
            <a:avLst/>
          </a:prstGeom>
        </p:spPr>
        <p:txBody>
          <a:bodyPr wrap="square">
            <a:spAutoFit/>
          </a:bodyPr>
          <a:lstStyle/>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Cabañas Vargas, Dulce; Reza Bacelis, Gabriela; Sauri </a:t>
            </a:r>
            <a:r>
              <a:rPr lang="es-MX" sz="1600" dirty="0" err="1">
                <a:solidFill>
                  <a:schemeClr val="tx1"/>
                </a:solidFill>
                <a:latin typeface="Arial" panose="020B0604020202020204" pitchFamily="34" charset="0"/>
                <a:cs typeface="Arial" panose="020B0604020202020204" pitchFamily="34" charset="0"/>
              </a:rPr>
              <a:t>Riancho</a:t>
            </a:r>
            <a:r>
              <a:rPr lang="es-MX" sz="1600" dirty="0">
                <a:solidFill>
                  <a:schemeClr val="tx1"/>
                </a:solidFill>
                <a:latin typeface="Arial" panose="020B0604020202020204" pitchFamily="34" charset="0"/>
                <a:cs typeface="Arial" panose="020B0604020202020204" pitchFamily="34" charset="0"/>
              </a:rPr>
              <a:t>, Rosa, (2010). Inventario de fuentes potenciales de residuos peligrosos en el estado de Yucatán, México, en: Revista Internacional de Contaminación Ambiental, vol. 26, núm. 4, págs. 269-277.</a:t>
            </a:r>
          </a:p>
          <a:p>
            <a:pPr marL="28575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Comisión Nacional del  Agua (2017a), Situación del Subsector Agua Potable, Alcantarillado y Saneamiento.</a:t>
            </a:r>
          </a:p>
          <a:p>
            <a:pPr algn="just">
              <a:lnSpc>
                <a:spcPct val="107000"/>
              </a:lnSpc>
              <a:spcAft>
                <a:spcPts val="0"/>
              </a:spcAft>
            </a:pPr>
            <a:r>
              <a:rPr lang="es-MX" sz="1600" dirty="0">
                <a:solidFill>
                  <a:schemeClr val="tx1"/>
                </a:solidFill>
                <a:latin typeface="Arial" panose="020B0604020202020204" pitchFamily="34" charset="0"/>
                <a:cs typeface="Arial" panose="020B0604020202020204" pitchFamily="34" charset="0"/>
              </a:rPr>
              <a:t>     ____(2017b). Estadísticas del Agua en México edición 2017. </a:t>
            </a:r>
          </a:p>
          <a:p>
            <a:pPr marL="28575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Comisión Nacional de Áreas Naturales Protegidas (2016), Prontuario Estadístico y Geográfico de las Áreas Naturales Protegidas de México.</a:t>
            </a:r>
          </a:p>
          <a:p>
            <a:pPr marL="28575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Comisión Nacional para el Desarrollo de los Pueblos Indígenas. Indicadores Socioeconómicos de los Pueblos Indígenas de México, 2015. Recuperado el 2 0de abril de 2018, de https://www.gob.mx/cdi/articulos/indicadores-socioeconomicos-de-los-pueblos-indigenas-de-mexico-2015-116128?idiom=es</a:t>
            </a:r>
          </a:p>
          <a:p>
            <a:pPr marL="285750" indent="-285750" algn="just">
              <a:lnSpc>
                <a:spcPct val="107000"/>
              </a:lnSpc>
              <a:spcAft>
                <a:spcPts val="0"/>
              </a:spcAft>
              <a:buFont typeface="Wingdings" panose="05000000000000000000" pitchFamily="2" charset="2"/>
              <a:buChar char="§"/>
            </a:pPr>
            <a:r>
              <a:rPr lang="es-MX" altLang="es-MX" sz="1600" dirty="0">
                <a:solidFill>
                  <a:schemeClr val="tx1"/>
                </a:solidFill>
                <a:latin typeface="Arial" panose="020B0604020202020204" pitchFamily="34" charset="0"/>
                <a:cs typeface="Arial" panose="020B0604020202020204" pitchFamily="34" charset="0"/>
              </a:rPr>
              <a:t>Consejo Nacional de Evaluación de la Política de Desarrollo Social (CONEVAL) (2018). Estudio Diagnóstico del Derecho a la Educación. [Documento inédito]. México: CONEVAL </a:t>
            </a:r>
            <a:endParaRPr lang="es-MX" sz="1600" dirty="0">
              <a:solidFill>
                <a:schemeClr val="tx1"/>
              </a:solidFill>
              <a:latin typeface="Arial" panose="020B0604020202020204" pitchFamily="34" charset="0"/>
              <a:cs typeface="Arial" panose="020B0604020202020204" pitchFamily="34" charset="0"/>
            </a:endParaRPr>
          </a:p>
          <a:p>
            <a:pPr marL="285750" indent="-285750" algn="just">
              <a:lnSpc>
                <a:spcPct val="107000"/>
              </a:lnSpc>
              <a:spcAft>
                <a:spcPts val="0"/>
              </a:spcAft>
              <a:buFont typeface="Wingdings" panose="05000000000000000000" pitchFamily="2" charset="2"/>
              <a:buChar char="§"/>
            </a:pPr>
            <a:r>
              <a:rPr lang="es-MX" sz="1600" dirty="0" err="1">
                <a:solidFill>
                  <a:schemeClr val="tx1"/>
                </a:solidFill>
                <a:latin typeface="Arial" panose="020B0604020202020204" pitchFamily="34" charset="0"/>
                <a:cs typeface="Arial" panose="020B0604020202020204" pitchFamily="34" charset="0"/>
              </a:rPr>
              <a:t>Institute</a:t>
            </a:r>
            <a:r>
              <a:rPr lang="es-MX" sz="1600" dirty="0">
                <a:solidFill>
                  <a:schemeClr val="tx1"/>
                </a:solidFill>
                <a:latin typeface="Arial" panose="020B0604020202020204" pitchFamily="34" charset="0"/>
                <a:cs typeface="Arial" panose="020B0604020202020204" pitchFamily="34" charset="0"/>
              </a:rPr>
              <a:t> </a:t>
            </a:r>
            <a:r>
              <a:rPr lang="es-MX" sz="1600" dirty="0" err="1">
                <a:solidFill>
                  <a:schemeClr val="tx1"/>
                </a:solidFill>
                <a:latin typeface="Arial" panose="020B0604020202020204" pitchFamily="34" charset="0"/>
                <a:cs typeface="Arial" panose="020B0604020202020204" pitchFamily="34" charset="0"/>
              </a:rPr>
              <a:t>for</a:t>
            </a:r>
            <a:r>
              <a:rPr lang="es-MX" sz="1600" dirty="0">
                <a:solidFill>
                  <a:schemeClr val="tx1"/>
                </a:solidFill>
                <a:latin typeface="Arial" panose="020B0604020202020204" pitchFamily="34" charset="0"/>
                <a:cs typeface="Arial" panose="020B0604020202020204" pitchFamily="34" charset="0"/>
              </a:rPr>
              <a:t> </a:t>
            </a:r>
            <a:r>
              <a:rPr lang="es-MX" sz="1600" dirty="0" err="1">
                <a:solidFill>
                  <a:schemeClr val="tx1"/>
                </a:solidFill>
                <a:latin typeface="Arial" panose="020B0604020202020204" pitchFamily="34" charset="0"/>
                <a:cs typeface="Arial" panose="020B0604020202020204" pitchFamily="34" charset="0"/>
              </a:rPr>
              <a:t>Health</a:t>
            </a:r>
            <a:r>
              <a:rPr lang="es-MX" sz="1600" dirty="0">
                <a:solidFill>
                  <a:schemeClr val="tx1"/>
                </a:solidFill>
                <a:latin typeface="Arial" panose="020B0604020202020204" pitchFamily="34" charset="0"/>
                <a:cs typeface="Arial" panose="020B0604020202020204" pitchFamily="34" charset="0"/>
              </a:rPr>
              <a:t> </a:t>
            </a:r>
            <a:r>
              <a:rPr lang="es-MX" sz="1600" dirty="0" err="1">
                <a:solidFill>
                  <a:schemeClr val="tx1"/>
                </a:solidFill>
                <a:latin typeface="Arial" panose="020B0604020202020204" pitchFamily="34" charset="0"/>
                <a:cs typeface="Arial" panose="020B0604020202020204" pitchFamily="34" charset="0"/>
              </a:rPr>
              <a:t>Metrics</a:t>
            </a:r>
            <a:r>
              <a:rPr lang="es-MX" sz="1600" dirty="0">
                <a:solidFill>
                  <a:schemeClr val="tx1"/>
                </a:solidFill>
                <a:latin typeface="Arial" panose="020B0604020202020204" pitchFamily="34" charset="0"/>
                <a:cs typeface="Arial" panose="020B0604020202020204" pitchFamily="34" charset="0"/>
              </a:rPr>
              <a:t> and </a:t>
            </a:r>
            <a:r>
              <a:rPr lang="es-MX" sz="1600" dirty="0" err="1">
                <a:solidFill>
                  <a:schemeClr val="tx1"/>
                </a:solidFill>
                <a:latin typeface="Arial" panose="020B0604020202020204" pitchFamily="34" charset="0"/>
                <a:cs typeface="Arial" panose="020B0604020202020204" pitchFamily="34" charset="0"/>
              </a:rPr>
              <a:t>Evaluation</a:t>
            </a:r>
            <a:r>
              <a:rPr lang="es-MX" sz="1600" dirty="0">
                <a:solidFill>
                  <a:schemeClr val="tx1"/>
                </a:solidFill>
                <a:latin typeface="Arial" panose="020B0604020202020204" pitchFamily="34" charset="0"/>
                <a:cs typeface="Arial" panose="020B0604020202020204" pitchFamily="34" charset="0"/>
              </a:rPr>
              <a:t> (</a:t>
            </a:r>
            <a:r>
              <a:rPr lang="es-MX" sz="1600" dirty="0" err="1">
                <a:solidFill>
                  <a:schemeClr val="tx1"/>
                </a:solidFill>
                <a:latin typeface="Arial" panose="020B0604020202020204" pitchFamily="34" charset="0"/>
                <a:cs typeface="Arial" panose="020B0604020202020204" pitchFamily="34" charset="0"/>
              </a:rPr>
              <a:t>IHME</a:t>
            </a:r>
            <a:r>
              <a:rPr lang="es-MX" sz="1600" dirty="0">
                <a:solidFill>
                  <a:schemeClr val="tx1"/>
                </a:solidFill>
                <a:latin typeface="Arial" panose="020B0604020202020204" pitchFamily="34" charset="0"/>
                <a:cs typeface="Arial" panose="020B0604020202020204" pitchFamily="34" charset="0"/>
              </a:rPr>
              <a:t>) (2017). Compare Data </a:t>
            </a:r>
            <a:r>
              <a:rPr lang="es-MX" sz="1600" dirty="0" err="1">
                <a:solidFill>
                  <a:schemeClr val="tx1"/>
                </a:solidFill>
                <a:latin typeface="Arial" panose="020B0604020202020204" pitchFamily="34" charset="0"/>
                <a:cs typeface="Arial" panose="020B0604020202020204" pitchFamily="34" charset="0"/>
              </a:rPr>
              <a:t>Visualization</a:t>
            </a:r>
            <a:r>
              <a:rPr lang="es-MX" sz="1600" dirty="0">
                <a:solidFill>
                  <a:schemeClr val="tx1"/>
                </a:solidFill>
                <a:latin typeface="Arial" panose="020B0604020202020204" pitchFamily="34" charset="0"/>
                <a:cs typeface="Arial" panose="020B0604020202020204" pitchFamily="34" charset="0"/>
              </a:rPr>
              <a:t>. Seattle, WA: IHME, </a:t>
            </a:r>
            <a:r>
              <a:rPr lang="es-MX" sz="1600" dirty="0" err="1">
                <a:solidFill>
                  <a:schemeClr val="tx1"/>
                </a:solidFill>
                <a:latin typeface="Arial" panose="020B0604020202020204" pitchFamily="34" charset="0"/>
                <a:cs typeface="Arial" panose="020B0604020202020204" pitchFamily="34" charset="0"/>
              </a:rPr>
              <a:t>University</a:t>
            </a:r>
            <a:r>
              <a:rPr lang="es-MX" sz="1600" dirty="0">
                <a:solidFill>
                  <a:schemeClr val="tx1"/>
                </a:solidFill>
                <a:latin typeface="Arial" panose="020B0604020202020204" pitchFamily="34" charset="0"/>
                <a:cs typeface="Arial" panose="020B0604020202020204" pitchFamily="34" charset="0"/>
              </a:rPr>
              <a:t> </a:t>
            </a:r>
            <a:r>
              <a:rPr lang="es-MX" sz="1600" dirty="0" err="1">
                <a:solidFill>
                  <a:schemeClr val="tx1"/>
                </a:solidFill>
                <a:latin typeface="Arial" panose="020B0604020202020204" pitchFamily="34" charset="0"/>
                <a:cs typeface="Arial" panose="020B0604020202020204" pitchFamily="34" charset="0"/>
              </a:rPr>
              <a:t>of</a:t>
            </a:r>
            <a:r>
              <a:rPr lang="es-MX" sz="1600" dirty="0">
                <a:solidFill>
                  <a:schemeClr val="tx1"/>
                </a:solidFill>
                <a:latin typeface="Arial" panose="020B0604020202020204" pitchFamily="34" charset="0"/>
                <a:cs typeface="Arial" panose="020B0604020202020204" pitchFamily="34" charset="0"/>
              </a:rPr>
              <a:t> Washington, 2017. Recuperado el 20 de abril de 2018, de Disponible en: http://vizhub.healthdata.org/gbd-compare. </a:t>
            </a:r>
          </a:p>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Instituto Nacional de Estadística y Geografía. Encuesta Nacional de los Hogares, 2015; 2017. </a:t>
            </a:r>
          </a:p>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Instituto Nacional de Ecología y Cambio Climático (2016), Informe Nacional del aire, 2015, México.</a:t>
            </a:r>
          </a:p>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Martínez-Meyer, Enrique, Javier Enrique Sosa-Escalante y Fernando Álvarez (2014). Revista Mexicana de Biodiversidad, Suplemento. Vol. 85: S1-S9.</a:t>
            </a:r>
          </a:p>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Organización Mundial de la Salud. El empobrecimiento de las tierras y la desertificación. Recuperado el 20 de abril de 2018, de http://www.who.int/globalchange/ecosystems/desert/es/.</a:t>
            </a:r>
          </a:p>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Secretaría de Agricultura, Ganadería, Desarrollo Rural y Pesca. Sistema Integral de Información Agroalimentaria y Pesquera, Sistema de Información Agroalimentaria de Consulta (SIACON), 1980-2014.</a:t>
            </a:r>
          </a:p>
          <a:p>
            <a:pPr marL="285750" lvl="0" indent="-285750" algn="just">
              <a:lnSpc>
                <a:spcPct val="107000"/>
              </a:lnSpc>
              <a:spcAft>
                <a:spcPts val="0"/>
              </a:spcAft>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Secretaría de Medio Ambiente y Recursos Naturales (2011) Sistema Nacional de Información Ambiental y de Recursos Naturales. </a:t>
            </a:r>
          </a:p>
          <a:p>
            <a:pPr marL="285750" indent="-285750" algn="just">
              <a:lnSpc>
                <a:spcPct val="107000"/>
              </a:lnSpc>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Secretaría de Medio Ambiente y Recursos Naturales (s.f.). Sistema Nacional de Información Ambiental y de Recursos Naturales. Recuperado el 22 de mayo de 2018 de </a:t>
            </a:r>
            <a:r>
              <a:rPr lang="es-MX" sz="1600" dirty="0">
                <a:solidFill>
                  <a:schemeClr val="tx1"/>
                </a:solidFill>
                <a:latin typeface="Arial" panose="020B0604020202020204" pitchFamily="34" charset="0"/>
                <a:cs typeface="Arial" panose="020B0604020202020204" pitchFamily="34" charset="0"/>
                <a:hlinkClick r:id="rId3"/>
              </a:rPr>
              <a:t>https://www.gob.mx/semarnat/acciones-y-programas/sistema-nacional-de-informacion-ambiental-y-de-recursos-naturales</a:t>
            </a:r>
            <a:endParaRPr lang="es-MX" sz="1600" dirty="0">
              <a:solidFill>
                <a:schemeClr val="tx1"/>
              </a:solidFill>
              <a:latin typeface="Arial" panose="020B0604020202020204" pitchFamily="34" charset="0"/>
              <a:cs typeface="Arial" panose="020B0604020202020204" pitchFamily="34" charset="0"/>
            </a:endParaRPr>
          </a:p>
          <a:p>
            <a:pPr marL="285750" indent="-285750" algn="just">
              <a:lnSpc>
                <a:spcPct val="107000"/>
              </a:lnSpc>
              <a:buFont typeface="Wingdings" panose="05000000000000000000" pitchFamily="2" charset="2"/>
              <a:buChar char="§"/>
            </a:pPr>
            <a:r>
              <a:rPr lang="es-MX" sz="1600" dirty="0"/>
              <a:t>_____ (2011). </a:t>
            </a:r>
            <a:r>
              <a:rPr lang="es-MX" sz="1600" i="1" dirty="0"/>
              <a:t>Condición de los suelos dedicados a las actividades de agricultura, ganadería y plantaciones forestales</a:t>
            </a:r>
            <a:r>
              <a:rPr lang="es-MX" sz="1600" dirty="0"/>
              <a:t>. Recuperado el 6 de junio de 2018, de apps1.semarnat.gob.mx/</a:t>
            </a:r>
            <a:r>
              <a:rPr lang="es-MX" sz="1600" dirty="0" err="1"/>
              <a:t>dgeia</a:t>
            </a:r>
            <a:r>
              <a:rPr lang="es-MX" sz="1600" dirty="0"/>
              <a:t>/informe_12/...8.../suelos/.../IC%203-1%20A.xlsx </a:t>
            </a:r>
            <a:endParaRPr lang="es-MX" sz="1600" dirty="0">
              <a:solidFill>
                <a:schemeClr val="tx1"/>
              </a:solidFill>
              <a:latin typeface="Arial" panose="020B0604020202020204" pitchFamily="34" charset="0"/>
              <a:cs typeface="Arial" panose="020B0604020202020204" pitchFamily="34" charset="0"/>
            </a:endParaRPr>
          </a:p>
          <a:p>
            <a:pPr marL="285750" indent="-285750" algn="just">
              <a:lnSpc>
                <a:spcPct val="107000"/>
              </a:lnSpc>
              <a:buFont typeface="Wingdings" panose="05000000000000000000" pitchFamily="2" charset="2"/>
              <a:buChar char="§"/>
            </a:pPr>
            <a:r>
              <a:rPr lang="es-MX" sz="1600" dirty="0">
                <a:solidFill>
                  <a:schemeClr val="tx1"/>
                </a:solidFill>
                <a:latin typeface="Arial" panose="020B0604020202020204" pitchFamily="34" charset="0"/>
                <a:cs typeface="Arial" panose="020B0604020202020204" pitchFamily="34" charset="0"/>
              </a:rPr>
              <a:t>_____ (2017), Dirección General de Gestión Integral de Materiales y Actividades Riesgosas.</a:t>
            </a:r>
          </a:p>
        </p:txBody>
      </p:sp>
    </p:spTree>
    <p:extLst>
      <p:ext uri="{BB962C8B-B14F-4D97-AF65-F5344CB8AC3E}">
        <p14:creationId xmlns:p14="http://schemas.microsoft.com/office/powerpoint/2010/main" val="120405683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p:cNvSpPr>
          <p:nvPr/>
        </p:nvSpPr>
        <p:spPr bwMode="auto">
          <a:xfrm>
            <a:off x="165696" y="8993188"/>
            <a:ext cx="12673408" cy="83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defTabSz="914400" eaLnBrk="1">
              <a:defRPr/>
            </a:pPr>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*Se señalan sólo los instrumentos normativos más relevantes; el derecho al medio ambiente sano está plasmado también en otros documentos como son la Ley General de Equilibrio Ecológico y Protección al Ambiente (LGEEPA)  que, en su art. 1° estipula que la ley establece las bases para “Garantizar el derecho de toda persona a vivir en un medio ambiente sano para su desarrollo, salud y bienestar”, entre otros objetivos</a:t>
            </a:r>
            <a:r>
              <a:rPr lang="es-ES"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a:t>
            </a:r>
            <a:endPar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endParaRPr>
          </a:p>
          <a:p>
            <a:pPr algn="just" defTabSz="914400" eaLnBrk="1">
              <a:defRPr/>
            </a:pPr>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 </a:t>
            </a:r>
          </a:p>
        </p:txBody>
      </p:sp>
      <p:graphicFrame>
        <p:nvGraphicFramePr>
          <p:cNvPr id="2" name="Diagrama 1"/>
          <p:cNvGraphicFramePr/>
          <p:nvPr>
            <p:extLst>
              <p:ext uri="{D42A27DB-BD31-4B8C-83A1-F6EECF244321}">
                <p14:modId xmlns:p14="http://schemas.microsoft.com/office/powerpoint/2010/main" val="2292724478"/>
              </p:ext>
            </p:extLst>
          </p:nvPr>
        </p:nvGraphicFramePr>
        <p:xfrm>
          <a:off x="336158" y="628328"/>
          <a:ext cx="12267480" cy="3230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02" name="Rectangle 2"/>
          <p:cNvSpPr>
            <a:spLocks/>
          </p:cNvSpPr>
          <p:nvPr/>
        </p:nvSpPr>
        <p:spPr bwMode="auto">
          <a:xfrm>
            <a:off x="355600" y="1010893"/>
            <a:ext cx="10906640"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Fundamento</a:t>
            </a:r>
            <a:r>
              <a:rPr lang="es-MX" altLang="es-MX" sz="2400" b="1" dirty="0">
                <a:solidFill>
                  <a:schemeClr val="bg1">
                    <a:lumMod val="50000"/>
                  </a:schemeClr>
                </a:solidFill>
                <a:latin typeface="Arial" panose="020B0604020202020204" pitchFamily="34" charset="0"/>
                <a:cs typeface="Arial" panose="020B0604020202020204" pitchFamily="34" charset="0"/>
                <a:sym typeface="Arial" panose="020B0604020202020204" pitchFamily="34" charset="0"/>
              </a:rPr>
              <a:t> </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normativo* y definición del Derecho al Medio Ambiente Sano</a:t>
            </a:r>
          </a:p>
        </p:txBody>
      </p:sp>
      <p:sp>
        <p:nvSpPr>
          <p:cNvPr id="5" name="Flecha abajo 4"/>
          <p:cNvSpPr>
            <a:spLocks noChangeArrowheads="1"/>
          </p:cNvSpPr>
          <p:nvPr/>
        </p:nvSpPr>
        <p:spPr bwMode="auto">
          <a:xfrm>
            <a:off x="2803492" y="3393707"/>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16" name="Flecha abajo 15"/>
          <p:cNvSpPr>
            <a:spLocks noChangeArrowheads="1"/>
          </p:cNvSpPr>
          <p:nvPr/>
        </p:nvSpPr>
        <p:spPr bwMode="auto">
          <a:xfrm>
            <a:off x="7367952" y="3426890"/>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21" name="Rectángulo 20"/>
          <p:cNvSpPr/>
          <p:nvPr/>
        </p:nvSpPr>
        <p:spPr>
          <a:xfrm>
            <a:off x="5926336" y="3911734"/>
            <a:ext cx="3240360" cy="1613138"/>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266700">
              <a:defRPr sz="3600">
                <a:solidFill>
                  <a:srgbClr val="000000"/>
                </a:solidFill>
                <a:latin typeface="Helvetica Light" charset="0"/>
                <a:ea typeface="Helvetica Light" charset="0"/>
                <a:cs typeface="Helvetica Light" charset="0"/>
                <a:sym typeface="Helvetica Light" charset="0"/>
              </a:defRPr>
            </a:lvl1pPr>
            <a:lvl2pPr defTabSz="266700">
              <a:defRPr sz="3600">
                <a:solidFill>
                  <a:srgbClr val="000000"/>
                </a:solidFill>
                <a:latin typeface="Helvetica Light" charset="0"/>
                <a:ea typeface="Helvetica Light" charset="0"/>
                <a:cs typeface="Helvetica Light" charset="0"/>
                <a:sym typeface="Helvetica Light" charset="0"/>
              </a:defRPr>
            </a:lvl2pPr>
            <a:lvl3pPr defTabSz="266700">
              <a:defRPr sz="3600">
                <a:solidFill>
                  <a:srgbClr val="000000"/>
                </a:solidFill>
                <a:latin typeface="Helvetica Light" charset="0"/>
                <a:ea typeface="Helvetica Light" charset="0"/>
                <a:cs typeface="Helvetica Light" charset="0"/>
                <a:sym typeface="Helvetica Light" charset="0"/>
              </a:defRPr>
            </a:lvl3pPr>
            <a:lvl4pPr defTabSz="266700">
              <a:defRPr sz="3600">
                <a:solidFill>
                  <a:srgbClr val="000000"/>
                </a:solidFill>
                <a:latin typeface="Helvetica Light" charset="0"/>
                <a:ea typeface="Helvetica Light" charset="0"/>
                <a:cs typeface="Helvetica Light" charset="0"/>
                <a:sym typeface="Helvetica Light" charset="0"/>
              </a:defRPr>
            </a:lvl4pPr>
            <a:lvl5pPr defTabSz="266700">
              <a:defRPr sz="36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Art. 4</a:t>
            </a:r>
          </a:p>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 “</a:t>
            </a:r>
            <a:r>
              <a:rPr lang="es-MX" sz="1800" dirty="0"/>
              <a:t>Toda persona tiene derecho a un medio ambiente sano para su desarrollo y bienestar.</a:t>
            </a:r>
            <a:r>
              <a:rPr lang="es-MX" altLang="es-MX" sz="1800" dirty="0">
                <a:solidFill>
                  <a:schemeClr val="tx1"/>
                </a:solidFill>
                <a:latin typeface="Arial" panose="020B0604020202020204" pitchFamily="34" charset="0"/>
                <a:cs typeface="Arial" panose="020B0604020202020204" pitchFamily="34" charset="0"/>
              </a:rPr>
              <a:t>”</a:t>
            </a:r>
          </a:p>
        </p:txBody>
      </p:sp>
      <p:sp>
        <p:nvSpPr>
          <p:cNvPr id="17" name="Rectángulo 16"/>
          <p:cNvSpPr/>
          <p:nvPr/>
        </p:nvSpPr>
        <p:spPr>
          <a:xfrm>
            <a:off x="355601" y="3898650"/>
            <a:ext cx="5327583" cy="1626222"/>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266700">
              <a:defRPr sz="3600">
                <a:solidFill>
                  <a:srgbClr val="000000"/>
                </a:solidFill>
                <a:latin typeface="Helvetica Light" charset="0"/>
                <a:ea typeface="Helvetica Light" charset="0"/>
                <a:cs typeface="Helvetica Light" charset="0"/>
                <a:sym typeface="Helvetica Light" charset="0"/>
              </a:defRPr>
            </a:lvl1pPr>
            <a:lvl2pPr defTabSz="266700">
              <a:defRPr sz="3600">
                <a:solidFill>
                  <a:srgbClr val="000000"/>
                </a:solidFill>
                <a:latin typeface="Helvetica Light" charset="0"/>
                <a:ea typeface="Helvetica Light" charset="0"/>
                <a:cs typeface="Helvetica Light" charset="0"/>
                <a:sym typeface="Helvetica Light" charset="0"/>
              </a:defRPr>
            </a:lvl2pPr>
            <a:lvl3pPr defTabSz="266700">
              <a:defRPr sz="3600">
                <a:solidFill>
                  <a:srgbClr val="000000"/>
                </a:solidFill>
                <a:latin typeface="Helvetica Light" charset="0"/>
                <a:ea typeface="Helvetica Light" charset="0"/>
                <a:cs typeface="Helvetica Light" charset="0"/>
                <a:sym typeface="Helvetica Light" charset="0"/>
              </a:defRPr>
            </a:lvl3pPr>
            <a:lvl4pPr defTabSz="266700">
              <a:defRPr sz="3600">
                <a:solidFill>
                  <a:srgbClr val="000000"/>
                </a:solidFill>
                <a:latin typeface="Helvetica Light" charset="0"/>
                <a:ea typeface="Helvetica Light" charset="0"/>
                <a:cs typeface="Helvetica Light" charset="0"/>
                <a:sym typeface="Helvetica Light" charset="0"/>
              </a:defRPr>
            </a:lvl4pPr>
            <a:lvl5pPr defTabSz="266700">
              <a:defRPr sz="36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Art. 12</a:t>
            </a:r>
          </a:p>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“1. (…) el derecho de toda persona al disfrute del más alto nivel posible de salud física y mental.</a:t>
            </a:r>
          </a:p>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2. (…) b) El mejoramiento en todos sus aspectos de la higiene del trabajo y del medio ambiente;"</a:t>
            </a:r>
          </a:p>
        </p:txBody>
      </p:sp>
      <p:sp>
        <p:nvSpPr>
          <p:cNvPr id="18" name="Rectángulo 17"/>
          <p:cNvSpPr/>
          <p:nvPr/>
        </p:nvSpPr>
        <p:spPr>
          <a:xfrm>
            <a:off x="9310712" y="3930945"/>
            <a:ext cx="3292926" cy="1593928"/>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p>
            <a:pPr algn="ctr">
              <a:defRPr/>
            </a:pPr>
            <a:r>
              <a:rPr lang="es-MX" altLang="es-MX" sz="1800" dirty="0">
                <a:solidFill>
                  <a:schemeClr val="tx1"/>
                </a:solidFill>
                <a:latin typeface="Arial" panose="020B0604020202020204" pitchFamily="34" charset="0"/>
                <a:cs typeface="Arial" panose="020B0604020202020204" pitchFamily="34" charset="0"/>
              </a:rPr>
              <a:t>Art. 6</a:t>
            </a:r>
          </a:p>
          <a:p>
            <a:pPr algn="ctr">
              <a:defRPr/>
            </a:pPr>
            <a:r>
              <a:rPr lang="es-MX" altLang="es-MX" sz="1800" dirty="0">
                <a:solidFill>
                  <a:schemeClr val="tx1"/>
                </a:solidFill>
                <a:latin typeface="Arial" panose="020B0604020202020204" pitchFamily="34" charset="0"/>
                <a:cs typeface="Arial" panose="020B0604020202020204" pitchFamily="34" charset="0"/>
              </a:rPr>
              <a:t> “Son derechos para el desarrollo social (</a:t>
            </a:r>
            <a:r>
              <a:rPr lang="mr-IN" altLang="es-MX" sz="1800" dirty="0">
                <a:solidFill>
                  <a:schemeClr val="tx1"/>
                </a:solidFill>
                <a:latin typeface="Arial" panose="020B0604020202020204" pitchFamily="34" charset="0"/>
                <a:cs typeface="Arial" panose="020B0604020202020204" pitchFamily="34" charset="0"/>
              </a:rPr>
              <a:t>…</a:t>
            </a:r>
            <a:r>
              <a:rPr lang="es-ES" altLang="es-MX" sz="1800" dirty="0">
                <a:solidFill>
                  <a:schemeClr val="tx1"/>
                </a:solidFill>
                <a:latin typeface="Arial" panose="020B0604020202020204" pitchFamily="34" charset="0"/>
                <a:cs typeface="Arial" panose="020B0604020202020204" pitchFamily="34" charset="0"/>
              </a:rPr>
              <a:t>) el disfrute de un medio ambiente sano”</a:t>
            </a:r>
            <a:endParaRPr lang="es-MX" altLang="es-MX" sz="1800" dirty="0">
              <a:solidFill>
                <a:schemeClr val="tx1"/>
              </a:solidFill>
              <a:latin typeface="Arial" panose="020B0604020202020204" pitchFamily="34" charset="0"/>
              <a:cs typeface="Arial" panose="020B0604020202020204" pitchFamily="34" charset="0"/>
            </a:endParaRPr>
          </a:p>
        </p:txBody>
      </p:sp>
      <p:sp>
        <p:nvSpPr>
          <p:cNvPr id="19" name="Flecha abajo 18"/>
          <p:cNvSpPr>
            <a:spLocks noChangeArrowheads="1"/>
          </p:cNvSpPr>
          <p:nvPr/>
        </p:nvSpPr>
        <p:spPr bwMode="auto">
          <a:xfrm>
            <a:off x="10738645" y="3392025"/>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13" name="Rectangle 6"/>
          <p:cNvSpPr>
            <a:spLocks/>
          </p:cNvSpPr>
          <p:nvPr/>
        </p:nvSpPr>
        <p:spPr bwMode="auto">
          <a:xfrm>
            <a:off x="355600" y="5524872"/>
            <a:ext cx="3400425"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Definición del derecho</a:t>
            </a:r>
          </a:p>
        </p:txBody>
      </p:sp>
      <p:sp>
        <p:nvSpPr>
          <p:cNvPr id="14" name="CuadroTexto 1"/>
          <p:cNvSpPr txBox="1">
            <a:spLocks noChangeArrowheads="1"/>
          </p:cNvSpPr>
          <p:nvPr/>
        </p:nvSpPr>
        <p:spPr bwMode="auto">
          <a:xfrm>
            <a:off x="390152" y="6254561"/>
            <a:ext cx="8632528" cy="2308324"/>
          </a:xfrm>
          <a:prstGeom prst="rect">
            <a:avLst/>
          </a:prstGeom>
          <a:solidFill>
            <a:srgbClr val="B4DEDD"/>
          </a:solidFill>
          <a:ln w="57150">
            <a:solidFill>
              <a:srgbClr val="469999"/>
            </a:solidFill>
            <a:prstDash val="dash"/>
            <a:miter lim="800000"/>
            <a:headEnd/>
            <a:tailEnd/>
          </a:ln>
        </p:spPr>
        <p:txBody>
          <a:bodyPr wrap="square">
            <a:spAutoFit/>
          </a:bodyPr>
          <a:lstStyle/>
          <a:p>
            <a:pPr algn="just"/>
            <a:r>
              <a:rPr lang="es-MX" altLang="es-MX" sz="2400" dirty="0">
                <a:latin typeface="Arial" panose="020B0604020202020204" pitchFamily="34" charset="0"/>
                <a:cs typeface="Arial" panose="020B0604020202020204" pitchFamily="34" charset="0"/>
              </a:rPr>
              <a:t>Toda persona tiene </a:t>
            </a:r>
            <a:r>
              <a:rPr lang="es-MX" altLang="es-MX" sz="2400" b="1" dirty="0">
                <a:latin typeface="Arial" panose="020B0604020202020204" pitchFamily="34" charset="0"/>
                <a:cs typeface="Arial" panose="020B0604020202020204" pitchFamily="34" charset="0"/>
              </a:rPr>
              <a:t>Derecho a un Medio Ambiente Sano </a:t>
            </a:r>
            <a:r>
              <a:rPr lang="es-MX" altLang="es-MX" sz="2400" dirty="0">
                <a:latin typeface="Arial" panose="020B0604020202020204" pitchFamily="34" charset="0"/>
                <a:cs typeface="Arial" panose="020B0604020202020204" pitchFamily="34" charset="0"/>
              </a:rPr>
              <a:t>para su desarrollo y bienestar. El Estado garantizará el respeto a este derecho (CPEUM, art. 4). Las dimensiones de un medio ambiente sano son aire, agua, manejo de residuos y recursos forestales, así como suelos (Muñoz Piña, s/f, en CONEVAL 2017). </a:t>
            </a:r>
            <a:endParaRPr lang="es-MX" altLang="es-MX" sz="2400" dirty="0">
              <a:solidFill>
                <a:srgbClr val="FF0000"/>
              </a:solidFill>
              <a:latin typeface="Arial" panose="020B0604020202020204" pitchFamily="34" charset="0"/>
              <a:cs typeface="Arial" panose="020B0604020202020204" pitchFamily="34" charset="0"/>
            </a:endParaRPr>
          </a:p>
        </p:txBody>
      </p:sp>
      <p:sp>
        <p:nvSpPr>
          <p:cNvPr id="3" name="Rectángulo redondeado 2"/>
          <p:cNvSpPr/>
          <p:nvPr/>
        </p:nvSpPr>
        <p:spPr>
          <a:xfrm>
            <a:off x="9579937" y="6642180"/>
            <a:ext cx="2520430" cy="504000"/>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Disponibilidad</a:t>
            </a:r>
          </a:p>
        </p:txBody>
      </p:sp>
      <p:sp>
        <p:nvSpPr>
          <p:cNvPr id="23" name="Rectángulo redondeado 22"/>
          <p:cNvSpPr/>
          <p:nvPr/>
        </p:nvSpPr>
        <p:spPr>
          <a:xfrm>
            <a:off x="9579937" y="7218188"/>
            <a:ext cx="2520430" cy="504000"/>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Accesibilidad</a:t>
            </a:r>
          </a:p>
        </p:txBody>
      </p:sp>
      <p:sp>
        <p:nvSpPr>
          <p:cNvPr id="24" name="Rectángulo redondeado 23"/>
          <p:cNvSpPr/>
          <p:nvPr/>
        </p:nvSpPr>
        <p:spPr>
          <a:xfrm>
            <a:off x="9579937" y="7794308"/>
            <a:ext cx="2520430" cy="504000"/>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Calidad</a:t>
            </a:r>
          </a:p>
        </p:txBody>
      </p:sp>
      <p:sp>
        <p:nvSpPr>
          <p:cNvPr id="4" name="CuadroTexto 3"/>
          <p:cNvSpPr txBox="1"/>
          <p:nvPr/>
        </p:nvSpPr>
        <p:spPr>
          <a:xfrm>
            <a:off x="9310712" y="5884912"/>
            <a:ext cx="3096344" cy="400110"/>
          </a:xfrm>
          <a:prstGeom prst="rect">
            <a:avLst/>
          </a:prstGeom>
          <a:noFill/>
        </p:spPr>
        <p:txBody>
          <a:bodyPr wrap="square" rtlCol="0">
            <a:spAutoFit/>
          </a:bodyPr>
          <a:lstStyle/>
          <a:p>
            <a:pPr algn="ctr"/>
            <a:r>
              <a:rPr lang="es-MX" sz="2000" dirty="0">
                <a:latin typeface="Arial" panose="020B0604020202020204" pitchFamily="34" charset="0"/>
                <a:cs typeface="Arial" panose="020B0604020202020204" pitchFamily="34" charset="0"/>
              </a:rPr>
              <a:t>Dimensiones de análisis</a:t>
            </a:r>
          </a:p>
        </p:txBody>
      </p:sp>
      <p:sp>
        <p:nvSpPr>
          <p:cNvPr id="6" name="Abrir llave 5"/>
          <p:cNvSpPr/>
          <p:nvPr/>
        </p:nvSpPr>
        <p:spPr>
          <a:xfrm rot="5400000">
            <a:off x="10650145" y="5049533"/>
            <a:ext cx="345465" cy="2880319"/>
          </a:xfrm>
          <a:prstGeom prst="leftBrace">
            <a:avLst>
              <a:gd name="adj1" fmla="val 8333"/>
              <a:gd name="adj2" fmla="val 50529"/>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spTree>
    <p:extLst>
      <p:ext uri="{BB962C8B-B14F-4D97-AF65-F5344CB8AC3E}">
        <p14:creationId xmlns:p14="http://schemas.microsoft.com/office/powerpoint/2010/main" val="112045087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381720" y="1051858"/>
            <a:ext cx="3880871"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Consideraciones iniciales</a:t>
            </a:r>
          </a:p>
        </p:txBody>
      </p:sp>
      <p:graphicFrame>
        <p:nvGraphicFramePr>
          <p:cNvPr id="19" name="Diagrama 18"/>
          <p:cNvGraphicFramePr/>
          <p:nvPr>
            <p:extLst>
              <p:ext uri="{D42A27DB-BD31-4B8C-83A1-F6EECF244321}">
                <p14:modId xmlns:p14="http://schemas.microsoft.com/office/powerpoint/2010/main" val="1675241082"/>
              </p:ext>
            </p:extLst>
          </p:nvPr>
        </p:nvGraphicFramePr>
        <p:xfrm>
          <a:off x="3478635" y="1996480"/>
          <a:ext cx="5904656" cy="57799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Flecha derecha 19"/>
          <p:cNvSpPr/>
          <p:nvPr/>
        </p:nvSpPr>
        <p:spPr>
          <a:xfrm>
            <a:off x="9383291" y="2510172"/>
            <a:ext cx="720080" cy="864096"/>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CuadroTexto 20"/>
          <p:cNvSpPr txBox="1"/>
          <p:nvPr/>
        </p:nvSpPr>
        <p:spPr>
          <a:xfrm>
            <a:off x="10246816" y="1818835"/>
            <a:ext cx="2376264" cy="2554545"/>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Por lo que hubo dificultades en el análisis a nivel individuo o grupos sociales en desventaja (se parte de la idea de bienes comunes).</a:t>
            </a:r>
          </a:p>
        </p:txBody>
      </p:sp>
      <p:sp>
        <p:nvSpPr>
          <p:cNvPr id="23" name="Flecha derecha 22"/>
          <p:cNvSpPr/>
          <p:nvPr/>
        </p:nvSpPr>
        <p:spPr>
          <a:xfrm rot="10800000">
            <a:off x="2730947" y="4454388"/>
            <a:ext cx="720080" cy="864096"/>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CuadroTexto 23"/>
          <p:cNvSpPr txBox="1"/>
          <p:nvPr/>
        </p:nvSpPr>
        <p:spPr>
          <a:xfrm>
            <a:off x="526307" y="3455275"/>
            <a:ext cx="2376264" cy="2862322"/>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Se adoptó el enfoque antropocéntrico, que considera al ser humano como sujeto del disfrute al derecho a un medio ambiente sano.</a:t>
            </a:r>
          </a:p>
        </p:txBody>
      </p:sp>
      <p:sp>
        <p:nvSpPr>
          <p:cNvPr id="25" name="Flecha derecha 24"/>
          <p:cNvSpPr/>
          <p:nvPr/>
        </p:nvSpPr>
        <p:spPr>
          <a:xfrm>
            <a:off x="9364353" y="6542620"/>
            <a:ext cx="720080" cy="864096"/>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CuadroTexto 25"/>
          <p:cNvSpPr txBox="1"/>
          <p:nvPr/>
        </p:nvSpPr>
        <p:spPr>
          <a:xfrm>
            <a:off x="10107014" y="5697395"/>
            <a:ext cx="2376264" cy="2554545"/>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El Derecho al Medio Ambiente Sano permea en otros derechos como el derecho a la Vivienda, a la Salud, a la Alimentación, etc. </a:t>
            </a:r>
          </a:p>
        </p:txBody>
      </p:sp>
    </p:spTree>
    <p:extLst>
      <p:ext uri="{BB962C8B-B14F-4D97-AF65-F5344CB8AC3E}">
        <p14:creationId xmlns:p14="http://schemas.microsoft.com/office/powerpoint/2010/main" val="205211243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2">
            <a:extLst>
              <a:ext uri="{FF2B5EF4-FFF2-40B4-BE49-F238E27FC236}">
                <a16:creationId xmlns:a16="http://schemas.microsoft.com/office/drawing/2014/main" id="{349B77FE-6769-4886-9B2D-291159F6C06E}"/>
              </a:ext>
            </a:extLst>
          </p:cNvPr>
          <p:cNvSpPr>
            <a:spLocks/>
          </p:cNvSpPr>
          <p:nvPr/>
        </p:nvSpPr>
        <p:spPr bwMode="auto">
          <a:xfrm>
            <a:off x="429861" y="876484"/>
            <a:ext cx="37606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Dimensiones del análisis</a:t>
            </a:r>
          </a:p>
        </p:txBody>
      </p:sp>
      <p:grpSp>
        <p:nvGrpSpPr>
          <p:cNvPr id="18" name="Grupo 17"/>
          <p:cNvGrpSpPr/>
          <p:nvPr/>
        </p:nvGrpSpPr>
        <p:grpSpPr>
          <a:xfrm>
            <a:off x="501869" y="1738539"/>
            <a:ext cx="11089232" cy="7386733"/>
            <a:chOff x="474730" y="1522515"/>
            <a:chExt cx="11089232" cy="7386733"/>
          </a:xfrm>
        </p:grpSpPr>
        <p:sp>
          <p:nvSpPr>
            <p:cNvPr id="50" name="Rectángulo redondeado 49"/>
            <p:cNvSpPr/>
            <p:nvPr/>
          </p:nvSpPr>
          <p:spPr>
            <a:xfrm>
              <a:off x="2158905" y="8333184"/>
              <a:ext cx="9315300" cy="506264"/>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Corresponsabilidad de la sociedad para la protección del medio ambiente</a:t>
              </a:r>
            </a:p>
          </p:txBody>
        </p:sp>
        <p:grpSp>
          <p:nvGrpSpPr>
            <p:cNvPr id="17" name="Grupo 16"/>
            <p:cNvGrpSpPr/>
            <p:nvPr/>
          </p:nvGrpSpPr>
          <p:grpSpPr>
            <a:xfrm>
              <a:off x="474730" y="1522515"/>
              <a:ext cx="11089232" cy="7386733"/>
              <a:chOff x="474730" y="1522515"/>
              <a:chExt cx="11089232" cy="7386733"/>
            </a:xfrm>
          </p:grpSpPr>
          <p:grpSp>
            <p:nvGrpSpPr>
              <p:cNvPr id="16" name="Grupo 15"/>
              <p:cNvGrpSpPr/>
              <p:nvPr/>
            </p:nvGrpSpPr>
            <p:grpSpPr>
              <a:xfrm>
                <a:off x="474730" y="1522515"/>
                <a:ext cx="11089232" cy="7386733"/>
                <a:chOff x="474730" y="1522515"/>
                <a:chExt cx="11089232" cy="7386733"/>
              </a:xfrm>
            </p:grpSpPr>
            <p:grpSp>
              <p:nvGrpSpPr>
                <p:cNvPr id="15" name="Grupo 14"/>
                <p:cNvGrpSpPr/>
                <p:nvPr/>
              </p:nvGrpSpPr>
              <p:grpSpPr>
                <a:xfrm>
                  <a:off x="474730" y="1522515"/>
                  <a:ext cx="11089232" cy="7386733"/>
                  <a:chOff x="474730" y="1522515"/>
                  <a:chExt cx="11089232" cy="7386733"/>
                </a:xfrm>
              </p:grpSpPr>
              <p:grpSp>
                <p:nvGrpSpPr>
                  <p:cNvPr id="14" name="Grupo 13"/>
                  <p:cNvGrpSpPr/>
                  <p:nvPr/>
                </p:nvGrpSpPr>
                <p:grpSpPr>
                  <a:xfrm>
                    <a:off x="474730" y="1522515"/>
                    <a:ext cx="11089232" cy="7386733"/>
                    <a:chOff x="474730" y="1522515"/>
                    <a:chExt cx="11089232" cy="7386733"/>
                  </a:xfrm>
                </p:grpSpPr>
                <p:grpSp>
                  <p:nvGrpSpPr>
                    <p:cNvPr id="13" name="Grupo 12"/>
                    <p:cNvGrpSpPr/>
                    <p:nvPr/>
                  </p:nvGrpSpPr>
                  <p:grpSpPr>
                    <a:xfrm>
                      <a:off x="474730" y="1522515"/>
                      <a:ext cx="11089232" cy="7386733"/>
                      <a:chOff x="474730" y="1522515"/>
                      <a:chExt cx="11089232" cy="7386733"/>
                    </a:xfrm>
                  </p:grpSpPr>
                  <p:sp>
                    <p:nvSpPr>
                      <p:cNvPr id="40" name="Rectángulo redondeado 39"/>
                      <p:cNvSpPr/>
                      <p:nvPr/>
                    </p:nvSpPr>
                    <p:spPr>
                      <a:xfrm>
                        <a:off x="2158905" y="4333039"/>
                        <a:ext cx="2276265" cy="606356"/>
                      </a:xfrm>
                      <a:prstGeom prst="round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Consumo Humano</a:t>
                        </a:r>
                      </a:p>
                    </p:txBody>
                  </p:sp>
                  <p:sp>
                    <p:nvSpPr>
                      <p:cNvPr id="41" name="Rectángulo redondeado 40"/>
                      <p:cNvSpPr/>
                      <p:nvPr/>
                    </p:nvSpPr>
                    <p:spPr>
                      <a:xfrm>
                        <a:off x="2158905" y="5009553"/>
                        <a:ext cx="2276265" cy="606356"/>
                      </a:xfrm>
                      <a:prstGeom prst="round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Actividades productivas</a:t>
                        </a:r>
                      </a:p>
                    </p:txBody>
                  </p:sp>
                  <p:grpSp>
                    <p:nvGrpSpPr>
                      <p:cNvPr id="11" name="Grupo 10"/>
                      <p:cNvGrpSpPr/>
                      <p:nvPr/>
                    </p:nvGrpSpPr>
                    <p:grpSpPr>
                      <a:xfrm>
                        <a:off x="474730" y="1522515"/>
                        <a:ext cx="11089232" cy="7386733"/>
                        <a:chOff x="474730" y="1522515"/>
                        <a:chExt cx="11089232" cy="7386733"/>
                      </a:xfrm>
                    </p:grpSpPr>
                    <p:sp>
                      <p:nvSpPr>
                        <p:cNvPr id="42" name="Rectángulo redondeado 41"/>
                        <p:cNvSpPr/>
                        <p:nvPr/>
                      </p:nvSpPr>
                      <p:spPr>
                        <a:xfrm>
                          <a:off x="2158905" y="5653532"/>
                          <a:ext cx="2276265" cy="861325"/>
                        </a:xfrm>
                        <a:prstGeom prst="round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Tratamiento de aguas residuales</a:t>
                          </a:r>
                        </a:p>
                      </p:txBody>
                    </p:sp>
                    <p:grpSp>
                      <p:nvGrpSpPr>
                        <p:cNvPr id="10" name="Grupo 9"/>
                        <p:cNvGrpSpPr/>
                        <p:nvPr/>
                      </p:nvGrpSpPr>
                      <p:grpSpPr>
                        <a:xfrm>
                          <a:off x="474730" y="1522515"/>
                          <a:ext cx="11089232" cy="7386733"/>
                          <a:chOff x="453728" y="1522515"/>
                          <a:chExt cx="11089232" cy="7386733"/>
                        </a:xfrm>
                      </p:grpSpPr>
                      <p:grpSp>
                        <p:nvGrpSpPr>
                          <p:cNvPr id="5" name="Grupo 4"/>
                          <p:cNvGrpSpPr/>
                          <p:nvPr/>
                        </p:nvGrpSpPr>
                        <p:grpSpPr>
                          <a:xfrm>
                            <a:off x="453728" y="1522515"/>
                            <a:ext cx="11089232" cy="7386733"/>
                            <a:chOff x="447724" y="1545128"/>
                            <a:chExt cx="11089232" cy="7386733"/>
                          </a:xfrm>
                        </p:grpSpPr>
                        <p:grpSp>
                          <p:nvGrpSpPr>
                            <p:cNvPr id="2" name="Grupo 1"/>
                            <p:cNvGrpSpPr/>
                            <p:nvPr/>
                          </p:nvGrpSpPr>
                          <p:grpSpPr>
                            <a:xfrm>
                              <a:off x="447724" y="2379133"/>
                              <a:ext cx="11089230" cy="6552728"/>
                              <a:chOff x="-272421" y="2154641"/>
                              <a:chExt cx="11209087" cy="6552728"/>
                            </a:xfrm>
                          </p:grpSpPr>
                          <p:grpSp>
                            <p:nvGrpSpPr>
                              <p:cNvPr id="9" name="Grupo 8"/>
                              <p:cNvGrpSpPr/>
                              <p:nvPr/>
                            </p:nvGrpSpPr>
                            <p:grpSpPr>
                              <a:xfrm>
                                <a:off x="-272421" y="2252601"/>
                                <a:ext cx="11118362" cy="5878704"/>
                                <a:chOff x="103106" y="1866709"/>
                                <a:chExt cx="11734492" cy="6597969"/>
                              </a:xfrm>
                            </p:grpSpPr>
                            <p:sp>
                              <p:nvSpPr>
                                <p:cNvPr id="7" name="Rectángulo redondeado 6"/>
                                <p:cNvSpPr/>
                                <p:nvPr/>
                              </p:nvSpPr>
                              <p:spPr>
                                <a:xfrm>
                                  <a:off x="109511" y="1866709"/>
                                  <a:ext cx="1653017" cy="1989941"/>
                                </a:xfrm>
                                <a:prstGeom prst="roundRect">
                                  <a:avLst/>
                                </a:prstGeom>
                                <a:solidFill>
                                  <a:srgbClr val="C12D77"/>
                                </a:solidFill>
                                <a:ln>
                                  <a:solidFill>
                                    <a:srgbClr val="C12D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latin typeface="Arial" panose="020B0604020202020204" pitchFamily="34" charset="0"/>
                                      <a:cs typeface="Arial" panose="020B0604020202020204" pitchFamily="34" charset="0"/>
                                    </a:rPr>
                                    <a:t>Accesibilidad</a:t>
                                  </a:r>
                                </a:p>
                              </p:txBody>
                            </p:sp>
                            <p:sp>
                              <p:nvSpPr>
                                <p:cNvPr id="27" name="Rectángulo redondeado 26"/>
                                <p:cNvSpPr/>
                                <p:nvPr/>
                              </p:nvSpPr>
                              <p:spPr>
                                <a:xfrm>
                                  <a:off x="103106" y="3938856"/>
                                  <a:ext cx="1657608" cy="2474760"/>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dirty="0">
                                      <a:latin typeface="Arial" panose="020B0604020202020204" pitchFamily="34" charset="0"/>
                                      <a:cs typeface="Arial" panose="020B0604020202020204" pitchFamily="34" charset="0"/>
                                    </a:rPr>
                                    <a:t>Disponibilidad</a:t>
                                  </a:r>
                                </a:p>
                              </p:txBody>
                            </p:sp>
                            <p:sp>
                              <p:nvSpPr>
                                <p:cNvPr id="28" name="Rectángulo redondeado 27"/>
                                <p:cNvSpPr/>
                                <p:nvPr/>
                              </p:nvSpPr>
                              <p:spPr>
                                <a:xfrm>
                                  <a:off x="109511" y="6457588"/>
                                  <a:ext cx="1653017" cy="2007090"/>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Arial" panose="020B0604020202020204" pitchFamily="34" charset="0"/>
                                      <a:cs typeface="Arial" panose="020B0604020202020204" pitchFamily="34" charset="0"/>
                                    </a:rPr>
                                    <a:t>Calidad</a:t>
                                  </a:r>
                                </a:p>
                              </p:txBody>
                            </p:sp>
                            <p:sp>
                              <p:nvSpPr>
                                <p:cNvPr id="8" name="Rectángulo redondeado 7"/>
                                <p:cNvSpPr/>
                                <p:nvPr/>
                              </p:nvSpPr>
                              <p:spPr>
                                <a:xfrm>
                                  <a:off x="1899823" y="1866709"/>
                                  <a:ext cx="2428371" cy="680544"/>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Física</a:t>
                                  </a:r>
                                </a:p>
                              </p:txBody>
                            </p:sp>
                            <p:sp>
                              <p:nvSpPr>
                                <p:cNvPr id="29" name="Rectángulo redondeado 28"/>
                                <p:cNvSpPr/>
                                <p:nvPr/>
                              </p:nvSpPr>
                              <p:spPr>
                                <a:xfrm>
                                  <a:off x="1899823" y="2654070"/>
                                  <a:ext cx="2428371" cy="565104"/>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Económica</a:t>
                                  </a:r>
                                </a:p>
                              </p:txBody>
                            </p:sp>
                            <p:sp>
                              <p:nvSpPr>
                                <p:cNvPr id="32" name="Rectángulo redondeado 31"/>
                                <p:cNvSpPr/>
                                <p:nvPr/>
                              </p:nvSpPr>
                              <p:spPr>
                                <a:xfrm>
                                  <a:off x="1899822" y="3302380"/>
                                  <a:ext cx="9937776" cy="56820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tx1"/>
                                      </a:solidFill>
                                      <a:latin typeface="Arial" panose="020B0604020202020204" pitchFamily="34" charset="0"/>
                                      <a:cs typeface="Arial" panose="020B0604020202020204" pitchFamily="34" charset="0"/>
                                    </a:rPr>
                                    <a:t>Acceso a la información</a:t>
                                  </a:r>
                                </a:p>
                              </p:txBody>
                            </p:sp>
                            <p:sp>
                              <p:nvSpPr>
                                <p:cNvPr id="36" name="Rectángulo redondeado 35"/>
                                <p:cNvSpPr/>
                                <p:nvPr/>
                              </p:nvSpPr>
                              <p:spPr>
                                <a:xfrm>
                                  <a:off x="1899822" y="6549265"/>
                                  <a:ext cx="2432020" cy="966550"/>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a:latin typeface="Arial" panose="020B0604020202020204" pitchFamily="34" charset="0"/>
                                      <a:cs typeface="Arial" panose="020B0604020202020204" pitchFamily="34" charset="0"/>
                                    </a:rPr>
                                    <a:t>Calidad del agua para consumo humano</a:t>
                                  </a:r>
                                </a:p>
                              </p:txBody>
                            </p:sp>
                            <p:sp>
                              <p:nvSpPr>
                                <p:cNvPr id="37" name="Rectángulo redondeado 36"/>
                                <p:cNvSpPr/>
                                <p:nvPr/>
                              </p:nvSpPr>
                              <p:spPr>
                                <a:xfrm>
                                  <a:off x="4386083" y="6539504"/>
                                  <a:ext cx="2477164" cy="904774"/>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Arial" panose="020B0604020202020204" pitchFamily="34" charset="0"/>
                                      <a:cs typeface="Arial" panose="020B0604020202020204" pitchFamily="34" charset="0"/>
                                    </a:rPr>
                                    <a:t>Calidad del aire en las ciudades</a:t>
                                  </a:r>
                                </a:p>
                              </p:txBody>
                            </p:sp>
                          </p:grpSp>
                          <p:sp>
                            <p:nvSpPr>
                              <p:cNvPr id="12" name="Rectángulo 11"/>
                              <p:cNvSpPr/>
                              <p:nvPr/>
                            </p:nvSpPr>
                            <p:spPr>
                              <a:xfrm>
                                <a:off x="1359602" y="2154641"/>
                                <a:ext cx="9577064" cy="6552728"/>
                              </a:xfrm>
                              <a:prstGeom prst="rect">
                                <a:avLst/>
                              </a:prstGeom>
                              <a:noFill/>
                              <a:ln w="38100">
                                <a:solidFill>
                                  <a:srgbClr val="C12D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4" name="Rectángulo redondeado 3"/>
                            <p:cNvSpPr/>
                            <p:nvPr/>
                          </p:nvSpPr>
                          <p:spPr>
                            <a:xfrm>
                              <a:off x="2086164" y="1550352"/>
                              <a:ext cx="2322000" cy="732589"/>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100" b="1" dirty="0">
                                  <a:solidFill>
                                    <a:schemeClr val="tx1"/>
                                  </a:solidFill>
                                </a:rPr>
                                <a:t>Agua y Saneamiento</a:t>
                              </a:r>
                            </a:p>
                          </p:txBody>
                        </p:sp>
                        <p:sp>
                          <p:nvSpPr>
                            <p:cNvPr id="23" name="Rectángulo redondeado 22"/>
                            <p:cNvSpPr/>
                            <p:nvPr/>
                          </p:nvSpPr>
                          <p:spPr>
                            <a:xfrm>
                              <a:off x="4462428" y="1545128"/>
                              <a:ext cx="2322000" cy="732589"/>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100" b="1" dirty="0">
                                  <a:solidFill>
                                    <a:schemeClr val="tx1"/>
                                  </a:solidFill>
                                </a:rPr>
                                <a:t>Aire</a:t>
                              </a:r>
                            </a:p>
                          </p:txBody>
                        </p:sp>
                        <p:sp>
                          <p:nvSpPr>
                            <p:cNvPr id="24" name="Rectángulo redondeado 23"/>
                            <p:cNvSpPr/>
                            <p:nvPr/>
                          </p:nvSpPr>
                          <p:spPr>
                            <a:xfrm>
                              <a:off x="6838692" y="1551958"/>
                              <a:ext cx="2322000" cy="732589"/>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100" b="1" dirty="0">
                                  <a:solidFill>
                                    <a:schemeClr val="tx1"/>
                                  </a:solidFill>
                                </a:rPr>
                                <a:t>Residuos Sólidos y peligrosos</a:t>
                              </a:r>
                            </a:p>
                          </p:txBody>
                        </p:sp>
                        <p:sp>
                          <p:nvSpPr>
                            <p:cNvPr id="30" name="Rectángulo redondeado 29"/>
                            <p:cNvSpPr/>
                            <p:nvPr/>
                          </p:nvSpPr>
                          <p:spPr>
                            <a:xfrm>
                              <a:off x="9214956" y="1545128"/>
                              <a:ext cx="2322000" cy="732589"/>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100" b="1" dirty="0">
                                  <a:solidFill>
                                    <a:schemeClr val="tx1"/>
                                  </a:solidFill>
                                </a:rPr>
                                <a:t>Suelos y Biodiversidad</a:t>
                              </a:r>
                            </a:p>
                          </p:txBody>
                        </p:sp>
                        <p:sp>
                          <p:nvSpPr>
                            <p:cNvPr id="31" name="Rectángulo redondeado 30"/>
                            <p:cNvSpPr/>
                            <p:nvPr/>
                          </p:nvSpPr>
                          <p:spPr>
                            <a:xfrm>
                              <a:off x="6838692" y="2472877"/>
                              <a:ext cx="2322000" cy="606356"/>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Física</a:t>
                              </a:r>
                            </a:p>
                          </p:txBody>
                        </p:sp>
                      </p:grpSp>
                      <p:sp>
                        <p:nvSpPr>
                          <p:cNvPr id="43" name="Rectángulo redondeado 42"/>
                          <p:cNvSpPr/>
                          <p:nvPr/>
                        </p:nvSpPr>
                        <p:spPr>
                          <a:xfrm>
                            <a:off x="2137903" y="7555523"/>
                            <a:ext cx="2264488" cy="732715"/>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a:latin typeface="Arial" panose="020B0604020202020204" pitchFamily="34" charset="0"/>
                                <a:cs typeface="Arial" panose="020B0604020202020204" pitchFamily="34" charset="0"/>
                              </a:rPr>
                              <a:t>Contaminación de mantos acuíferos</a:t>
                            </a:r>
                          </a:p>
                        </p:txBody>
                      </p:sp>
                    </p:grpSp>
                    <p:sp>
                      <p:nvSpPr>
                        <p:cNvPr id="44" name="Rectángulo redondeado 43"/>
                        <p:cNvSpPr/>
                        <p:nvPr/>
                      </p:nvSpPr>
                      <p:spPr>
                        <a:xfrm>
                          <a:off x="4497683" y="7493273"/>
                          <a:ext cx="2313752" cy="784826"/>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a:latin typeface="Arial" panose="020B0604020202020204" pitchFamily="34" charset="0"/>
                              <a:cs typeface="Arial" panose="020B0604020202020204" pitchFamily="34" charset="0"/>
                            </a:rPr>
                            <a:t>Calidad del aire al interior de la vivienda</a:t>
                          </a:r>
                        </a:p>
                      </p:txBody>
                    </p:sp>
                  </p:grpSp>
                </p:grpSp>
                <p:sp>
                  <p:nvSpPr>
                    <p:cNvPr id="45" name="Rectángulo redondeado 44"/>
                    <p:cNvSpPr/>
                    <p:nvPr/>
                  </p:nvSpPr>
                  <p:spPr>
                    <a:xfrm>
                      <a:off x="6865698" y="4339400"/>
                      <a:ext cx="2322000" cy="2188928"/>
                    </a:xfrm>
                    <a:prstGeom prst="round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Infraestructura</a:t>
                      </a:r>
                    </a:p>
                  </p:txBody>
                </p:sp>
              </p:grpSp>
              <p:sp>
                <p:nvSpPr>
                  <p:cNvPr id="46" name="Rectángulo redondeado 45"/>
                  <p:cNvSpPr/>
                  <p:nvPr/>
                </p:nvSpPr>
                <p:spPr>
                  <a:xfrm>
                    <a:off x="9248490" y="4339400"/>
                    <a:ext cx="2240471" cy="1128144"/>
                  </a:xfrm>
                  <a:prstGeom prst="round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Ecosistemas originales</a:t>
                    </a:r>
                  </a:p>
                </p:txBody>
              </p:sp>
            </p:grpSp>
            <p:sp>
              <p:nvSpPr>
                <p:cNvPr id="47" name="Rectángulo redondeado 46"/>
                <p:cNvSpPr/>
                <p:nvPr/>
              </p:nvSpPr>
              <p:spPr>
                <a:xfrm>
                  <a:off x="9241962" y="5528720"/>
                  <a:ext cx="2250666" cy="979706"/>
                </a:xfrm>
                <a:prstGeom prst="round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latin typeface="Arial" panose="020B0604020202020204" pitchFamily="34" charset="0"/>
                      <a:cs typeface="Arial" panose="020B0604020202020204" pitchFamily="34" charset="0"/>
                    </a:rPr>
                    <a:t>Áreas Naturales Protegidas</a:t>
                  </a:r>
                </a:p>
              </p:txBody>
            </p:sp>
          </p:grpSp>
          <p:sp>
            <p:nvSpPr>
              <p:cNvPr id="51" name="Rectángulo redondeado 50"/>
              <p:cNvSpPr/>
              <p:nvPr/>
            </p:nvSpPr>
            <p:spPr>
              <a:xfrm>
                <a:off x="9248490" y="6581386"/>
                <a:ext cx="2225720" cy="1681998"/>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atin typeface="Arial" panose="020B0604020202020204" pitchFamily="34" charset="0"/>
                    <a:cs typeface="Arial" panose="020B0604020202020204" pitchFamily="34" charset="0"/>
                  </a:rPr>
                  <a:t>Degradación del suelo</a:t>
                </a:r>
              </a:p>
            </p:txBody>
          </p:sp>
        </p:grpSp>
      </p:grpSp>
      <p:sp>
        <p:nvSpPr>
          <p:cNvPr id="20" name="Rectángulo redondeado 19"/>
          <p:cNvSpPr/>
          <p:nvPr/>
        </p:nvSpPr>
        <p:spPr>
          <a:xfrm rot="5400000">
            <a:off x="6687345" y="-3219175"/>
            <a:ext cx="380586" cy="9474660"/>
          </a:xfrm>
          <a:prstGeom prst="round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sz="2400" dirty="0">
                <a:solidFill>
                  <a:schemeClr val="tx1"/>
                </a:solidFill>
              </a:rPr>
              <a:t>Cambio climático</a:t>
            </a:r>
          </a:p>
        </p:txBody>
      </p:sp>
    </p:spTree>
    <p:extLst>
      <p:ext uri="{BB962C8B-B14F-4D97-AF65-F5344CB8AC3E}">
        <p14:creationId xmlns:p14="http://schemas.microsoft.com/office/powerpoint/2010/main" val="141466674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265225" y="819267"/>
            <a:ext cx="262571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Agua y Saneamiento</a:t>
            </a:r>
            <a:endParaRPr lang="es-MX" altLang="es-MX" sz="2000" b="1" dirty="0">
              <a:solidFill>
                <a:srgbClr val="53585F"/>
              </a:solidFill>
              <a:latin typeface="Arial" charset="0"/>
              <a:ea typeface="Arial" charset="0"/>
              <a:cs typeface="Arial" charset="0"/>
              <a:sym typeface="Arial" charset="0"/>
            </a:endParaRPr>
          </a:p>
        </p:txBody>
      </p:sp>
      <p:sp>
        <p:nvSpPr>
          <p:cNvPr id="2" name="Rectángulo 1"/>
          <p:cNvSpPr/>
          <p:nvPr/>
        </p:nvSpPr>
        <p:spPr>
          <a:xfrm>
            <a:off x="237704" y="1498521"/>
            <a:ext cx="12145536" cy="353943"/>
          </a:xfrm>
          <a:prstGeom prst="rect">
            <a:avLst/>
          </a:prstGeom>
        </p:spPr>
        <p:txBody>
          <a:bodyPr wrap="square">
            <a:spAutoFit/>
          </a:bodyPr>
          <a:lstStyle/>
          <a:p>
            <a:pPr algn="just"/>
            <a:r>
              <a:rPr lang="es-MX" altLang="es-MX" sz="1700" b="1" u="sng" dirty="0">
                <a:latin typeface="Arial" panose="020B0604020202020204" pitchFamily="34" charset="0"/>
                <a:cs typeface="Arial" panose="020B0604020202020204" pitchFamily="34" charset="0"/>
              </a:rPr>
              <a:t>Diferencias en el acceso al agua potable y servicios de saneamiento (drenaje) en las viviendas por entidades</a:t>
            </a:r>
            <a:endParaRPr lang="es-MX" altLang="es-MX" dirty="0">
              <a:latin typeface="Arial" panose="020B0604020202020204" pitchFamily="34" charset="0"/>
              <a:cs typeface="Arial" panose="020B0604020202020204" pitchFamily="34" charset="0"/>
            </a:endParaRPr>
          </a:p>
        </p:txBody>
      </p:sp>
      <p:sp>
        <p:nvSpPr>
          <p:cNvPr id="5" name="CuadroTexto 4"/>
          <p:cNvSpPr txBox="1"/>
          <p:nvPr/>
        </p:nvSpPr>
        <p:spPr>
          <a:xfrm>
            <a:off x="10362187" y="2015705"/>
            <a:ext cx="2404909" cy="3231654"/>
          </a:xfrm>
          <a:prstGeom prst="rect">
            <a:avLst/>
          </a:prstGeom>
          <a:noFill/>
          <a:ln w="25400">
            <a:solidFill>
              <a:srgbClr val="C12D77"/>
            </a:solidFill>
          </a:ln>
        </p:spPr>
        <p:txBody>
          <a:bodyPr wrap="square" rtlCol="0">
            <a:spAutoFit/>
          </a:bodyPr>
          <a:lstStyle/>
          <a:p>
            <a:r>
              <a:rPr lang="es-MX" sz="1700" b="1" dirty="0">
                <a:latin typeface="Arial" panose="020B0604020202020204" pitchFamily="34" charset="0"/>
                <a:cs typeface="Arial" panose="020B0604020202020204" pitchFamily="34" charset="0"/>
              </a:rPr>
              <a:t>Cobertura de agua potable</a:t>
            </a:r>
            <a:r>
              <a:rPr lang="es-MX" sz="1700" dirty="0">
                <a:latin typeface="Arial" panose="020B0604020202020204" pitchFamily="34" charset="0"/>
                <a:cs typeface="Arial" panose="020B0604020202020204" pitchFamily="34" charset="0"/>
              </a:rPr>
              <a:t> entubada en las viviendas:</a:t>
            </a:r>
          </a:p>
          <a:p>
            <a:pPr marL="342900" indent="-342900">
              <a:buFont typeface="Wingdings" panose="05000000000000000000" pitchFamily="2" charset="2"/>
              <a:buChar char="ü"/>
            </a:pPr>
            <a:r>
              <a:rPr lang="es-MX" sz="1700" dirty="0">
                <a:latin typeface="Arial" panose="020B0604020202020204" pitchFamily="34" charset="0"/>
                <a:cs typeface="Arial" panose="020B0604020202020204" pitchFamily="34" charset="0"/>
              </a:rPr>
              <a:t>97.2% localidades urbanas</a:t>
            </a:r>
          </a:p>
          <a:p>
            <a:pPr marL="342900" indent="-342900">
              <a:buFont typeface="Wingdings" panose="05000000000000000000" pitchFamily="2" charset="2"/>
              <a:buChar char="ü"/>
            </a:pPr>
            <a:r>
              <a:rPr lang="es-MX" sz="1700" b="1" dirty="0">
                <a:solidFill>
                  <a:srgbClr val="2F5597"/>
                </a:solidFill>
                <a:latin typeface="Arial" panose="020B0604020202020204" pitchFamily="34" charset="0"/>
                <a:cs typeface="Arial" panose="020B0604020202020204" pitchFamily="34" charset="0"/>
              </a:rPr>
              <a:t>85% localidades rurales</a:t>
            </a:r>
          </a:p>
          <a:p>
            <a:pPr marL="342900" indent="-342900">
              <a:buFont typeface="Wingdings" panose="05000000000000000000" pitchFamily="2" charset="2"/>
              <a:buChar char="ü"/>
            </a:pPr>
            <a:r>
              <a:rPr lang="es-MX" sz="1700" b="1" dirty="0">
                <a:solidFill>
                  <a:srgbClr val="2F5597"/>
                </a:solidFill>
                <a:latin typeface="Arial" panose="020B0604020202020204" pitchFamily="34" charset="0"/>
                <a:cs typeface="Arial" panose="020B0604020202020204" pitchFamily="34" charset="0"/>
              </a:rPr>
              <a:t>87.2% comunidades indígenas</a:t>
            </a:r>
          </a:p>
          <a:p>
            <a:r>
              <a:rPr lang="es-MX" sz="1700" dirty="0">
                <a:latin typeface="Arial" panose="020B0604020202020204" pitchFamily="34" charset="0"/>
                <a:cs typeface="Arial" panose="020B0604020202020204" pitchFamily="34" charset="0"/>
              </a:rPr>
              <a:t>(CONAGUA, 2017a; CDI, 2015).</a:t>
            </a:r>
          </a:p>
        </p:txBody>
      </p:sp>
      <p:sp>
        <p:nvSpPr>
          <p:cNvPr id="11" name="CuadroTexto 10"/>
          <p:cNvSpPr txBox="1"/>
          <p:nvPr/>
        </p:nvSpPr>
        <p:spPr>
          <a:xfrm>
            <a:off x="265225" y="5424241"/>
            <a:ext cx="2334198" cy="3231654"/>
          </a:xfrm>
          <a:prstGeom prst="rect">
            <a:avLst/>
          </a:prstGeom>
          <a:noFill/>
          <a:ln w="25400">
            <a:solidFill>
              <a:srgbClr val="469999"/>
            </a:solidFill>
          </a:ln>
        </p:spPr>
        <p:txBody>
          <a:bodyPr wrap="square" rtlCol="0">
            <a:spAutoFit/>
          </a:bodyPr>
          <a:lstStyle/>
          <a:p>
            <a:r>
              <a:rPr lang="es-MX" sz="1700" b="1" dirty="0">
                <a:latin typeface="Arial" panose="020B0604020202020204" pitchFamily="34" charset="0"/>
                <a:cs typeface="Arial" panose="020B0604020202020204" pitchFamily="34" charset="0"/>
              </a:rPr>
              <a:t>Cobertura de drenaje</a:t>
            </a:r>
            <a:r>
              <a:rPr lang="es-MX" sz="1700" dirty="0">
                <a:latin typeface="Arial" panose="020B0604020202020204" pitchFamily="34" charset="0"/>
                <a:cs typeface="Arial" panose="020B0604020202020204" pitchFamily="34" charset="0"/>
              </a:rPr>
              <a:t>:</a:t>
            </a:r>
          </a:p>
          <a:p>
            <a:pPr marL="342900" indent="-342900">
              <a:buFont typeface="Wingdings" panose="05000000000000000000" pitchFamily="2" charset="2"/>
              <a:buChar char="ü"/>
            </a:pPr>
            <a:r>
              <a:rPr lang="es-MX" sz="1700" dirty="0">
                <a:latin typeface="Arial" panose="020B0604020202020204" pitchFamily="34" charset="0"/>
                <a:cs typeface="Arial" panose="020B0604020202020204" pitchFamily="34" charset="0"/>
              </a:rPr>
              <a:t>96.6% localidades urbanas</a:t>
            </a:r>
          </a:p>
          <a:p>
            <a:pPr marL="342900" indent="-342900">
              <a:buFont typeface="Wingdings" panose="05000000000000000000" pitchFamily="2" charset="2"/>
              <a:buChar char="ü"/>
            </a:pPr>
            <a:r>
              <a:rPr lang="es-MX" sz="1700" b="1" dirty="0">
                <a:solidFill>
                  <a:srgbClr val="2F5597"/>
                </a:solidFill>
                <a:latin typeface="Arial" panose="020B0604020202020204" pitchFamily="34" charset="0"/>
                <a:cs typeface="Arial" panose="020B0604020202020204" pitchFamily="34" charset="0"/>
              </a:rPr>
              <a:t>74.2% localidades rurales </a:t>
            </a:r>
          </a:p>
          <a:p>
            <a:pPr marL="342900" indent="-342900">
              <a:buFont typeface="Wingdings" panose="05000000000000000000" pitchFamily="2" charset="2"/>
              <a:buChar char="ü"/>
            </a:pPr>
            <a:r>
              <a:rPr lang="es-MX" sz="1700" b="1" dirty="0">
                <a:solidFill>
                  <a:srgbClr val="2F5597"/>
                </a:solidFill>
                <a:latin typeface="Arial" panose="020B0604020202020204" pitchFamily="34" charset="0"/>
                <a:cs typeface="Arial" panose="020B0604020202020204" pitchFamily="34" charset="0"/>
              </a:rPr>
              <a:t>79.2% comunidades indígenas</a:t>
            </a:r>
          </a:p>
          <a:p>
            <a:r>
              <a:rPr lang="es-MX" sz="1700" dirty="0">
                <a:latin typeface="Arial" panose="020B0604020202020204" pitchFamily="34" charset="0"/>
                <a:cs typeface="Arial" panose="020B0604020202020204" pitchFamily="34" charset="0"/>
              </a:rPr>
              <a:t>(CONAGUA, 2017a; CDI, 2015).</a:t>
            </a:r>
            <a:endParaRPr lang="es-MX" sz="1700" b="1" dirty="0">
              <a:solidFill>
                <a:srgbClr val="2F5597"/>
              </a:solidFill>
              <a:latin typeface="Arial" panose="020B0604020202020204" pitchFamily="34" charset="0"/>
              <a:cs typeface="Arial" panose="020B0604020202020204" pitchFamily="34" charset="0"/>
            </a:endParaRPr>
          </a:p>
        </p:txBody>
      </p:sp>
      <p:graphicFrame>
        <p:nvGraphicFramePr>
          <p:cNvPr id="17" name="Gráfico 16"/>
          <p:cNvGraphicFramePr>
            <a:graphicFrameLocks/>
          </p:cNvGraphicFramePr>
          <p:nvPr>
            <p:extLst>
              <p:ext uri="{D42A27DB-BD31-4B8C-83A1-F6EECF244321}">
                <p14:modId xmlns:p14="http://schemas.microsoft.com/office/powerpoint/2010/main" val="1965873117"/>
              </p:ext>
            </p:extLst>
          </p:nvPr>
        </p:nvGraphicFramePr>
        <p:xfrm>
          <a:off x="265225" y="2015705"/>
          <a:ext cx="9981591" cy="30696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Gráfico 17"/>
          <p:cNvGraphicFramePr>
            <a:graphicFrameLocks/>
          </p:cNvGraphicFramePr>
          <p:nvPr>
            <p:extLst>
              <p:ext uri="{D42A27DB-BD31-4B8C-83A1-F6EECF244321}">
                <p14:modId xmlns:p14="http://schemas.microsoft.com/office/powerpoint/2010/main" val="2313964285"/>
              </p:ext>
            </p:extLst>
          </p:nvPr>
        </p:nvGraphicFramePr>
        <p:xfrm>
          <a:off x="2666952" y="5407369"/>
          <a:ext cx="10081120" cy="3241651"/>
        </p:xfrm>
        <a:graphic>
          <a:graphicData uri="http://schemas.openxmlformats.org/drawingml/2006/chart">
            <c:chart xmlns:c="http://schemas.openxmlformats.org/drawingml/2006/chart" xmlns:r="http://schemas.openxmlformats.org/officeDocument/2006/relationships" r:id="rId4"/>
          </a:graphicData>
        </a:graphic>
      </p:graphicFrame>
      <p:sp>
        <p:nvSpPr>
          <p:cNvPr id="19" name="Rectángulo 18"/>
          <p:cNvSpPr/>
          <p:nvPr/>
        </p:nvSpPr>
        <p:spPr>
          <a:xfrm>
            <a:off x="120920" y="5075133"/>
            <a:ext cx="9603643" cy="276999"/>
          </a:xfrm>
          <a:prstGeom prst="rect">
            <a:avLst/>
          </a:prstGeom>
        </p:spPr>
        <p:txBody>
          <a:bodyPr wrap="square">
            <a:spAutoFit/>
          </a:bodyPr>
          <a:lstStyle/>
          <a:p>
            <a:r>
              <a:rPr lang="es-MX" sz="1200" dirty="0">
                <a:solidFill>
                  <a:srgbClr val="222222"/>
                </a:solidFill>
                <a:latin typeface="arial" panose="020B0604020202020204" pitchFamily="34" charset="0"/>
              </a:rPr>
              <a:t>Fuente:  elaboración propia con base en CONAGUA, Situación del Subsector Agua Potable, Alcantarillado y Saneamiento, 2017a.</a:t>
            </a:r>
            <a:endParaRPr lang="es-MX" sz="1200" dirty="0"/>
          </a:p>
        </p:txBody>
      </p:sp>
      <p:sp>
        <p:nvSpPr>
          <p:cNvPr id="20" name="Rectángulo 19"/>
          <p:cNvSpPr/>
          <p:nvPr/>
        </p:nvSpPr>
        <p:spPr>
          <a:xfrm>
            <a:off x="2757984" y="8704257"/>
            <a:ext cx="9603643" cy="276999"/>
          </a:xfrm>
          <a:prstGeom prst="rect">
            <a:avLst/>
          </a:prstGeom>
        </p:spPr>
        <p:txBody>
          <a:bodyPr wrap="square">
            <a:spAutoFit/>
          </a:bodyPr>
          <a:lstStyle/>
          <a:p>
            <a:r>
              <a:rPr lang="es-MX" sz="1200" dirty="0">
                <a:solidFill>
                  <a:srgbClr val="222222"/>
                </a:solidFill>
                <a:latin typeface="arial" panose="020B0604020202020204" pitchFamily="34" charset="0"/>
              </a:rPr>
              <a:t>Fuente: elaboración propia con base en CONAGUA, Situación del Subsector Agua Potable, Alcantarillado y Saneamiento, 2017a.</a:t>
            </a:r>
            <a:endParaRPr lang="es-MX" sz="1200" dirty="0"/>
          </a:p>
        </p:txBody>
      </p:sp>
      <p:sp>
        <p:nvSpPr>
          <p:cNvPr id="12" name="Rectángulo 11">
            <a:extLst>
              <a:ext uri="{FF2B5EF4-FFF2-40B4-BE49-F238E27FC236}">
                <a16:creationId xmlns:a16="http://schemas.microsoft.com/office/drawing/2014/main" id="{0DF09F93-0FC9-4048-8136-4FE6314A4C86}"/>
              </a:ext>
            </a:extLst>
          </p:cNvPr>
          <p:cNvSpPr/>
          <p:nvPr/>
        </p:nvSpPr>
        <p:spPr>
          <a:xfrm>
            <a:off x="6305248" y="2474035"/>
            <a:ext cx="3654211" cy="250045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MX"/>
          </a:p>
        </p:txBody>
      </p:sp>
    </p:spTree>
    <p:extLst>
      <p:ext uri="{BB962C8B-B14F-4D97-AF65-F5344CB8AC3E}">
        <p14:creationId xmlns:p14="http://schemas.microsoft.com/office/powerpoint/2010/main" val="174034028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263610" y="807389"/>
            <a:ext cx="262571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Agua y Saneamiento</a:t>
            </a:r>
            <a:endParaRPr lang="es-MX" altLang="es-MX" sz="2000" b="1" dirty="0">
              <a:solidFill>
                <a:srgbClr val="53585F"/>
              </a:solidFill>
              <a:latin typeface="Arial" charset="0"/>
              <a:ea typeface="Arial" charset="0"/>
              <a:cs typeface="Arial" charset="0"/>
              <a:sym typeface="Arial" charset="0"/>
            </a:endParaRPr>
          </a:p>
        </p:txBody>
      </p:sp>
      <p:sp>
        <p:nvSpPr>
          <p:cNvPr id="9" name="Rectángulo 8"/>
          <p:cNvSpPr/>
          <p:nvPr/>
        </p:nvSpPr>
        <p:spPr>
          <a:xfrm>
            <a:off x="193344" y="1540863"/>
            <a:ext cx="11921591" cy="353943"/>
          </a:xfrm>
          <a:prstGeom prst="rect">
            <a:avLst/>
          </a:prstGeom>
        </p:spPr>
        <p:txBody>
          <a:bodyPr wrap="square">
            <a:spAutoFit/>
          </a:bodyPr>
          <a:lstStyle/>
          <a:p>
            <a:pPr algn="just"/>
            <a:r>
              <a:rPr lang="es-MX" altLang="es-MX" sz="1700" b="1" u="sng" dirty="0">
                <a:latin typeface="Arial" panose="020B0604020202020204" pitchFamily="34" charset="0"/>
                <a:cs typeface="Arial" panose="020B0604020202020204" pitchFamily="34" charset="0"/>
              </a:rPr>
              <a:t>El acceso económico al agua no es igual en todas las entidades.</a:t>
            </a:r>
            <a:endParaRPr lang="es-MX" altLang="es-MX" dirty="0">
              <a:latin typeface="Arial" panose="020B0604020202020204" pitchFamily="34" charset="0"/>
              <a:cs typeface="Arial" panose="020B0604020202020204" pitchFamily="34" charset="0"/>
            </a:endParaRPr>
          </a:p>
        </p:txBody>
      </p:sp>
      <p:sp>
        <p:nvSpPr>
          <p:cNvPr id="8" name="Rectángulo 7"/>
          <p:cNvSpPr/>
          <p:nvPr/>
        </p:nvSpPr>
        <p:spPr>
          <a:xfrm>
            <a:off x="6840760" y="2035409"/>
            <a:ext cx="5717417" cy="2410916"/>
          </a:xfrm>
          <a:prstGeom prst="rect">
            <a:avLst/>
          </a:prstGeom>
        </p:spPr>
        <p:txBody>
          <a:bodyPr wrap="square">
            <a:spAutoFit/>
          </a:bodyPr>
          <a:lstStyle/>
          <a:p>
            <a:pPr marL="285750" indent="-285750" algn="just">
              <a:spcAft>
                <a:spcPts val="800"/>
              </a:spcAft>
              <a:buFont typeface="Arial" panose="020B0604020202020204" pitchFamily="34" charset="0"/>
              <a:buChar char="•"/>
            </a:pPr>
            <a:r>
              <a:rPr lang="es-MX" sz="1600" dirty="0">
                <a:latin typeface="Arial" panose="020B0604020202020204" pitchFamily="34" charset="0"/>
                <a:ea typeface="Calibri" panose="020F0502020204030204" pitchFamily="34" charset="0"/>
                <a:cs typeface="Times New Roman" panose="02020603050405020304" pitchFamily="18" charset="0"/>
              </a:rPr>
              <a:t>En los estados con tarifas </a:t>
            </a:r>
            <a:r>
              <a:rPr lang="es-MX" sz="1600" dirty="0">
                <a:latin typeface="Arial" panose="020B0604020202020204" pitchFamily="34" charset="0"/>
                <a:cs typeface="Times New Roman" panose="02020603050405020304" pitchFamily="18" charset="0"/>
              </a:rPr>
              <a:t>superiores la </a:t>
            </a:r>
            <a:r>
              <a:rPr lang="es-MX" sz="1600" b="1" dirty="0">
                <a:solidFill>
                  <a:srgbClr val="2F5597"/>
                </a:solidFill>
                <a:latin typeface="Arial" panose="020B0604020202020204" pitchFamily="34" charset="0"/>
                <a:ea typeface="Calibri" panose="020F0502020204030204" pitchFamily="34" charset="0"/>
                <a:cs typeface="Times New Roman" panose="02020603050405020304" pitchFamily="18" charset="0"/>
              </a:rPr>
              <a:t>accesibilidad al agua podría ser limitada </a:t>
            </a:r>
            <a:r>
              <a:rPr lang="es-MX" sz="1600" dirty="0">
                <a:latin typeface="Arial" panose="020B0604020202020204" pitchFamily="34" charset="0"/>
                <a:cs typeface="Times New Roman" panose="02020603050405020304" pitchFamily="18" charset="0"/>
              </a:rPr>
              <a:t>y se podría vulnerar el acceso económico a otros satisfactores y derechos. </a:t>
            </a:r>
          </a:p>
          <a:p>
            <a:pPr marL="285750" indent="-285750" algn="just">
              <a:spcAft>
                <a:spcPts val="800"/>
              </a:spcAft>
              <a:buFont typeface="Arial" panose="020B0604020202020204" pitchFamily="34" charset="0"/>
              <a:buChar char="•"/>
            </a:pPr>
            <a:r>
              <a:rPr lang="es-MX" sz="1600" dirty="0">
                <a:latin typeface="Arial" panose="020B0604020202020204" pitchFamily="34" charset="0"/>
                <a:ea typeface="Calibri" panose="020F0502020204030204" pitchFamily="34" charset="0"/>
                <a:cs typeface="Times New Roman" panose="02020603050405020304" pitchFamily="18" charset="0"/>
              </a:rPr>
              <a:t>Ejemplo: Un hogar de cinco personas en </a:t>
            </a:r>
            <a:r>
              <a:rPr lang="es-MX" sz="1600" b="1" dirty="0">
                <a:latin typeface="Arial" panose="020B0604020202020204" pitchFamily="34" charset="0"/>
                <a:ea typeface="Calibri" panose="020F0502020204030204" pitchFamily="34" charset="0"/>
                <a:cs typeface="Times New Roman" panose="02020603050405020304" pitchFamily="18" charset="0"/>
              </a:rPr>
              <a:t>León</a:t>
            </a:r>
            <a:r>
              <a:rPr lang="es-MX" sz="1600" dirty="0">
                <a:latin typeface="Arial" panose="020B0604020202020204" pitchFamily="34" charset="0"/>
                <a:ea typeface="Calibri" panose="020F0502020204030204" pitchFamily="34" charset="0"/>
                <a:cs typeface="Times New Roman" panose="02020603050405020304" pitchFamily="18" charset="0"/>
              </a:rPr>
              <a:t>, con ingresos de un salario mínimo, con un consumo de agua de </a:t>
            </a:r>
            <a:r>
              <a:rPr lang="es-MX" sz="1600" b="1" dirty="0">
                <a:latin typeface="Arial" panose="020B0604020202020204" pitchFamily="34" charset="0"/>
                <a:ea typeface="Calibri" panose="020F0502020204030204" pitchFamily="34" charset="0"/>
                <a:cs typeface="Times New Roman" panose="02020603050405020304" pitchFamily="18" charset="0"/>
              </a:rPr>
              <a:t>15 m3</a:t>
            </a:r>
            <a:r>
              <a:rPr lang="es-MX" sz="1600" b="1" baseline="30000" dirty="0">
                <a:latin typeface="Arial" panose="020B0604020202020204" pitchFamily="34" charset="0"/>
                <a:ea typeface="Calibri" panose="020F0502020204030204" pitchFamily="34" charset="0"/>
                <a:cs typeface="Times New Roman" panose="02020603050405020304" pitchFamily="18" charset="0"/>
              </a:rPr>
              <a:t>1</a:t>
            </a:r>
            <a:r>
              <a:rPr lang="es-MX" sz="1600" b="1" dirty="0">
                <a:latin typeface="Arial" panose="020B0604020202020204" pitchFamily="34" charset="0"/>
                <a:ea typeface="Calibri" panose="020F0502020204030204" pitchFamily="34" charset="0"/>
                <a:cs typeface="Times New Roman" panose="02020603050405020304" pitchFamily="18" charset="0"/>
              </a:rPr>
              <a:t> al mes</a:t>
            </a:r>
            <a:r>
              <a:rPr lang="es-MX" sz="1600" dirty="0">
                <a:latin typeface="Arial" panose="020B0604020202020204" pitchFamily="34" charset="0"/>
                <a:ea typeface="Calibri" panose="020F0502020204030204" pitchFamily="34" charset="0"/>
                <a:cs typeface="Times New Roman" panose="02020603050405020304" pitchFamily="18" charset="0"/>
              </a:rPr>
              <a:t>, con una tarifa de </a:t>
            </a:r>
            <a:r>
              <a:rPr lang="es-MX" sz="1600" b="1" dirty="0">
                <a:latin typeface="Arial" panose="020B0604020202020204" pitchFamily="34" charset="0"/>
                <a:ea typeface="Calibri" panose="020F0502020204030204" pitchFamily="34" charset="0"/>
                <a:cs typeface="Times New Roman" panose="02020603050405020304" pitchFamily="18" charset="0"/>
              </a:rPr>
              <a:t>24.9 pesos al mes por m3 = Pagaría 373.5 pesos mensuales</a:t>
            </a:r>
            <a:r>
              <a:rPr lang="es-MX" sz="1600" dirty="0">
                <a:latin typeface="Arial" panose="020B0604020202020204" pitchFamily="34" charset="0"/>
                <a:ea typeface="Calibri" panose="020F0502020204030204" pitchFamily="34" charset="0"/>
                <a:cs typeface="Times New Roman" panose="02020603050405020304" pitchFamily="18" charset="0"/>
              </a:rPr>
              <a:t>, lo que implica destinar </a:t>
            </a:r>
            <a:r>
              <a:rPr lang="es-MX" sz="1600" b="1" dirty="0">
                <a:solidFill>
                  <a:srgbClr val="2F5597"/>
                </a:solidFill>
                <a:latin typeface="Arial" panose="020B0604020202020204" pitchFamily="34" charset="0"/>
                <a:ea typeface="Calibri" panose="020F0502020204030204" pitchFamily="34" charset="0"/>
                <a:cs typeface="Times New Roman" panose="02020603050405020304" pitchFamily="18" charset="0"/>
              </a:rPr>
              <a:t>17% de su ingreso mensual </a:t>
            </a:r>
            <a:r>
              <a:rPr lang="es-MX" sz="1600" dirty="0">
                <a:latin typeface="Arial" panose="020B0604020202020204" pitchFamily="34" charset="0"/>
                <a:ea typeface="Calibri" panose="020F0502020204030204" pitchFamily="34" charset="0"/>
                <a:cs typeface="Times New Roman" panose="02020603050405020304" pitchFamily="18" charset="0"/>
              </a:rPr>
              <a:t>al pago de agua.</a:t>
            </a:r>
            <a:r>
              <a:rPr lang="es-MX" sz="1600" baseline="30000" dirty="0">
                <a:latin typeface="Arial" panose="020B0604020202020204" pitchFamily="34" charset="0"/>
                <a:ea typeface="Calibri" panose="020F0502020204030204" pitchFamily="34" charset="0"/>
                <a:cs typeface="Times New Roman" panose="02020603050405020304" pitchFamily="18" charset="0"/>
              </a:rPr>
              <a:t>2</a:t>
            </a:r>
            <a:r>
              <a:rPr lang="es-MX" sz="1600" dirty="0">
                <a:latin typeface="Arial" panose="020B0604020202020204" pitchFamily="34" charset="0"/>
                <a:ea typeface="Calibri" panose="020F0502020204030204" pitchFamily="34" charset="0"/>
                <a:cs typeface="Times New Roman" panose="02020603050405020304" pitchFamily="18" charset="0"/>
              </a:rPr>
              <a:t> </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 name="Grupo 4"/>
          <p:cNvGrpSpPr/>
          <p:nvPr/>
        </p:nvGrpSpPr>
        <p:grpSpPr>
          <a:xfrm>
            <a:off x="165696" y="1791527"/>
            <a:ext cx="6480720" cy="3013265"/>
            <a:chOff x="511567" y="1781252"/>
            <a:chExt cx="6797659" cy="3013265"/>
          </a:xfrm>
        </p:grpSpPr>
        <p:graphicFrame>
          <p:nvGraphicFramePr>
            <p:cNvPr id="10" name="Diagrama 9"/>
            <p:cNvGraphicFramePr/>
            <p:nvPr>
              <p:extLst>
                <p:ext uri="{D42A27DB-BD31-4B8C-83A1-F6EECF244321}">
                  <p14:modId xmlns:p14="http://schemas.microsoft.com/office/powerpoint/2010/main" val="1898941483"/>
                </p:ext>
              </p:extLst>
            </p:nvPr>
          </p:nvGraphicFramePr>
          <p:xfrm>
            <a:off x="511567" y="1781252"/>
            <a:ext cx="6797659" cy="30132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uadroTexto 10"/>
            <p:cNvSpPr txBox="1"/>
            <p:nvPr/>
          </p:nvSpPr>
          <p:spPr>
            <a:xfrm>
              <a:off x="1101800" y="1987188"/>
              <a:ext cx="5617195" cy="307777"/>
            </a:xfrm>
            <a:prstGeom prst="rect">
              <a:avLst/>
            </a:prstGeom>
            <a:noFill/>
          </p:spPr>
          <p:txBody>
            <a:bodyPr wrap="square" rtlCol="0">
              <a:spAutoFit/>
            </a:bodyPr>
            <a:lstStyle/>
            <a:p>
              <a:pPr algn="ctr"/>
              <a:r>
                <a:rPr lang="es-MX" sz="1400" dirty="0">
                  <a:latin typeface="Arial" panose="020B0604020202020204" pitchFamily="34" charset="0"/>
                  <a:cs typeface="Arial" panose="020B0604020202020204" pitchFamily="34" charset="0"/>
                </a:rPr>
                <a:t>Tarifas de agua potable 2016, ($/m3 de agua)</a:t>
              </a:r>
            </a:p>
          </p:txBody>
        </p:sp>
      </p:grpSp>
      <p:sp>
        <p:nvSpPr>
          <p:cNvPr id="12" name="CuadroTexto 11"/>
          <p:cNvSpPr txBox="1"/>
          <p:nvPr/>
        </p:nvSpPr>
        <p:spPr>
          <a:xfrm>
            <a:off x="-32662" y="9069886"/>
            <a:ext cx="13004800" cy="430887"/>
          </a:xfrm>
          <a:prstGeom prst="rect">
            <a:avLst/>
          </a:prstGeom>
          <a:noFill/>
        </p:spPr>
        <p:txBody>
          <a:bodyPr wrap="square" rtlCol="0">
            <a:spAutoFit/>
          </a:bodyPr>
          <a:lstStyle/>
          <a:p>
            <a:r>
              <a:rPr lang="es-MX" sz="1100" dirty="0">
                <a:solidFill>
                  <a:schemeClr val="bg1"/>
                </a:solidFill>
                <a:latin typeface="Arial" panose="020B0604020202020204" pitchFamily="34" charset="0"/>
                <a:cs typeface="Arial" panose="020B0604020202020204" pitchFamily="34" charset="0"/>
              </a:rPr>
              <a:t>1.  1 m3 de agua = 1,000 litros de agua.</a:t>
            </a:r>
          </a:p>
          <a:p>
            <a:r>
              <a:rPr lang="es-MX" sz="1100" dirty="0">
                <a:solidFill>
                  <a:schemeClr val="bg1"/>
                </a:solidFill>
                <a:latin typeface="Arial" panose="020B0604020202020204" pitchFamily="34" charset="0"/>
                <a:cs typeface="Arial" panose="020B0604020202020204" pitchFamily="34" charset="0"/>
              </a:rPr>
              <a:t>2. En 2016 el salario mínimo general fue de 73.04 pesos (2, 191.2 pesos al mes).</a:t>
            </a:r>
          </a:p>
        </p:txBody>
      </p:sp>
      <p:sp>
        <p:nvSpPr>
          <p:cNvPr id="13" name="Rectángulo 12"/>
          <p:cNvSpPr/>
          <p:nvPr/>
        </p:nvSpPr>
        <p:spPr>
          <a:xfrm>
            <a:off x="193344" y="4693295"/>
            <a:ext cx="12369747" cy="615553"/>
          </a:xfrm>
          <a:prstGeom prst="rect">
            <a:avLst/>
          </a:prstGeom>
        </p:spPr>
        <p:txBody>
          <a:bodyPr wrap="square">
            <a:spAutoFit/>
          </a:bodyPr>
          <a:lstStyle/>
          <a:p>
            <a:pPr algn="just"/>
            <a:r>
              <a:rPr lang="es-MX" altLang="es-MX" sz="1700" b="1" u="sng" dirty="0">
                <a:latin typeface="Arial" panose="020B0604020202020204" pitchFamily="34" charset="0"/>
                <a:cs typeface="Arial" panose="020B0604020202020204" pitchFamily="34" charset="0"/>
              </a:rPr>
              <a:t>Disponibilidad efectiva de agua potable en las viviendas (frecuencia de suministro) diferenciada por entidad federativa</a:t>
            </a:r>
            <a:endParaRPr lang="es-MX" altLang="es-MX" dirty="0">
              <a:latin typeface="Arial" panose="020B0604020202020204" pitchFamily="34" charset="0"/>
              <a:cs typeface="Arial" panose="020B0604020202020204" pitchFamily="34" charset="0"/>
            </a:endParaRPr>
          </a:p>
        </p:txBody>
      </p:sp>
      <p:sp>
        <p:nvSpPr>
          <p:cNvPr id="15" name="Rectángulo 14"/>
          <p:cNvSpPr/>
          <p:nvPr/>
        </p:nvSpPr>
        <p:spPr>
          <a:xfrm>
            <a:off x="261564" y="8702911"/>
            <a:ext cx="12422550"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Encuesta Nacional de los Hogares 2017</a:t>
            </a:r>
            <a:r>
              <a:rPr lang="es-MX" sz="1200" dirty="0"/>
              <a:t>.</a:t>
            </a:r>
            <a:endParaRPr lang="es-MX" sz="1200" dirty="0">
              <a:latin typeface="Arial" panose="020B0604020202020204" pitchFamily="34" charset="0"/>
              <a:cs typeface="Arial" panose="020B0604020202020204" pitchFamily="34" charset="0"/>
            </a:endParaRPr>
          </a:p>
        </p:txBody>
      </p:sp>
      <p:sp>
        <p:nvSpPr>
          <p:cNvPr id="16" name="Rectángulo 15"/>
          <p:cNvSpPr/>
          <p:nvPr/>
        </p:nvSpPr>
        <p:spPr>
          <a:xfrm>
            <a:off x="864096" y="4307826"/>
            <a:ext cx="5278264"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CONAGUA, 2017a </a:t>
            </a:r>
            <a:endParaRPr lang="es-MX" sz="1200" dirty="0"/>
          </a:p>
        </p:txBody>
      </p:sp>
      <p:graphicFrame>
        <p:nvGraphicFramePr>
          <p:cNvPr id="18" name="Gráfico 17"/>
          <p:cNvGraphicFramePr>
            <a:graphicFrameLocks/>
          </p:cNvGraphicFramePr>
          <p:nvPr>
            <p:extLst>
              <p:ext uri="{D42A27DB-BD31-4B8C-83A1-F6EECF244321}">
                <p14:modId xmlns:p14="http://schemas.microsoft.com/office/powerpoint/2010/main" val="56691366"/>
              </p:ext>
            </p:extLst>
          </p:nvPr>
        </p:nvGraphicFramePr>
        <p:xfrm>
          <a:off x="1749872" y="5342795"/>
          <a:ext cx="9915424" cy="33101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56235703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63610" y="1570529"/>
            <a:ext cx="12148602" cy="353943"/>
          </a:xfrm>
          <a:prstGeom prst="rect">
            <a:avLst/>
          </a:prstGeom>
        </p:spPr>
        <p:txBody>
          <a:bodyPr wrap="square">
            <a:spAutoFit/>
          </a:bodyPr>
          <a:lstStyle/>
          <a:p>
            <a:pPr algn="just"/>
            <a:r>
              <a:rPr lang="es-MX" sz="1700" b="1" u="sng" dirty="0">
                <a:latin typeface="Arial" panose="020B0604020202020204" pitchFamily="34" charset="0"/>
                <a:cs typeface="Arial" panose="020B0604020202020204" pitchFamily="34" charset="0"/>
              </a:rPr>
              <a:t>La proporción de agua suministrada para consumo humano que ha sido desinfectada varía por entidad federativa:   </a:t>
            </a:r>
          </a:p>
        </p:txBody>
      </p:sp>
      <p:sp>
        <p:nvSpPr>
          <p:cNvPr id="12" name="Rectángulo 11"/>
          <p:cNvSpPr/>
          <p:nvPr/>
        </p:nvSpPr>
        <p:spPr>
          <a:xfrm>
            <a:off x="410301" y="5639826"/>
            <a:ext cx="5927610" cy="1200329"/>
          </a:xfrm>
          <a:prstGeom prst="rect">
            <a:avLst/>
          </a:prstGeom>
        </p:spPr>
        <p:txBody>
          <a:bodyPr wrap="square">
            <a:spAutoFit/>
          </a:bodyPr>
          <a:lstStyle/>
          <a:p>
            <a:pPr algn="just"/>
            <a:r>
              <a:rPr lang="es-MX" sz="1800" dirty="0">
                <a:solidFill>
                  <a:schemeClr val="tx1"/>
                </a:solidFill>
                <a:latin typeface="Arial" panose="020B0604020202020204" pitchFamily="34" charset="0"/>
                <a:cs typeface="Arial" panose="020B0604020202020204" pitchFamily="34" charset="0"/>
              </a:rPr>
              <a:t>Aunque el agua sea desinfectada, como consecuencia de </a:t>
            </a:r>
            <a:r>
              <a:rPr lang="es-MX" sz="1800" b="1" dirty="0">
                <a:solidFill>
                  <a:schemeClr val="accent5"/>
                </a:solidFill>
                <a:latin typeface="Arial" panose="020B0604020202020204" pitchFamily="34" charset="0"/>
                <a:cs typeface="Arial" panose="020B0604020202020204" pitchFamily="34" charset="0"/>
              </a:rPr>
              <a:t>falta de mantenimiento de la infraestructura pública, así como de mal uso de cisternas y tinacos</a:t>
            </a:r>
            <a:r>
              <a:rPr lang="es-MX" sz="1800" dirty="0">
                <a:solidFill>
                  <a:schemeClr val="accent5"/>
                </a:solidFill>
                <a:latin typeface="Arial" panose="020B0604020202020204" pitchFamily="34" charset="0"/>
                <a:cs typeface="Arial" panose="020B0604020202020204" pitchFamily="34" charset="0"/>
              </a:rPr>
              <a:t>,</a:t>
            </a:r>
            <a:r>
              <a:rPr lang="es-MX" sz="1800" b="1" dirty="0">
                <a:solidFill>
                  <a:schemeClr val="accent5"/>
                </a:solidFill>
                <a:latin typeface="Arial" panose="020B0604020202020204" pitchFamily="34" charset="0"/>
                <a:cs typeface="Arial" panose="020B0604020202020204" pitchFamily="34" charset="0"/>
              </a:rPr>
              <a:t> no necesariamente es apta para consumo humano.</a:t>
            </a:r>
          </a:p>
        </p:txBody>
      </p:sp>
      <p:sp>
        <p:nvSpPr>
          <p:cNvPr id="13" name="Rectángulo 12"/>
          <p:cNvSpPr/>
          <p:nvPr/>
        </p:nvSpPr>
        <p:spPr>
          <a:xfrm>
            <a:off x="358766" y="7255864"/>
            <a:ext cx="5927610" cy="1200329"/>
          </a:xfrm>
          <a:prstGeom prst="rect">
            <a:avLst/>
          </a:prstGeom>
        </p:spPr>
        <p:txBody>
          <a:bodyPr wrap="square">
            <a:spAutoFit/>
          </a:bodyPr>
          <a:lstStyle/>
          <a:p>
            <a:pPr algn="just"/>
            <a:r>
              <a:rPr lang="es-MX" sz="1800" dirty="0">
                <a:latin typeface="Arial" panose="020B0604020202020204" pitchFamily="34" charset="0"/>
                <a:cs typeface="Arial" panose="020B0604020202020204" pitchFamily="34" charset="0"/>
              </a:rPr>
              <a:t>Hogares que teniendo infraestructura hídrica </a:t>
            </a:r>
            <a:r>
              <a:rPr lang="es-MX" sz="1800" b="1" dirty="0">
                <a:latin typeface="Arial" panose="020B0604020202020204" pitchFamily="34" charset="0"/>
                <a:cs typeface="Arial" panose="020B0604020202020204" pitchFamily="34" charset="0"/>
              </a:rPr>
              <a:t>compran agua embotellada para beber:</a:t>
            </a:r>
          </a:p>
          <a:p>
            <a:pPr marL="285750" indent="-285750" algn="just">
              <a:buFont typeface="Wingdings" panose="05000000000000000000" pitchFamily="2" charset="2"/>
              <a:buChar char="ü"/>
            </a:pPr>
            <a:r>
              <a:rPr lang="es-MX" sz="1800" b="1" dirty="0">
                <a:latin typeface="Arial" panose="020B0604020202020204" pitchFamily="34" charset="0"/>
                <a:cs typeface="Arial" panose="020B0604020202020204" pitchFamily="34" charset="0"/>
              </a:rPr>
              <a:t>79.6% de hogares </a:t>
            </a:r>
            <a:r>
              <a:rPr lang="es-MX" sz="1800" dirty="0">
                <a:latin typeface="Arial" panose="020B0604020202020204" pitchFamily="34" charset="0"/>
                <a:cs typeface="Arial" panose="020B0604020202020204" pitchFamily="34" charset="0"/>
              </a:rPr>
              <a:t>en localidades </a:t>
            </a:r>
            <a:r>
              <a:rPr lang="es-MX" sz="1800" b="1" dirty="0">
                <a:latin typeface="Arial" panose="020B0604020202020204" pitchFamily="34" charset="0"/>
                <a:cs typeface="Arial" panose="020B0604020202020204" pitchFamily="34" charset="0"/>
              </a:rPr>
              <a:t>urbanas </a:t>
            </a:r>
          </a:p>
          <a:p>
            <a:pPr marL="285750" indent="-285750" algn="just">
              <a:buFont typeface="Wingdings" panose="05000000000000000000" pitchFamily="2" charset="2"/>
              <a:buChar char="ü"/>
            </a:pPr>
            <a:r>
              <a:rPr lang="es-MX" sz="1800" b="1" dirty="0">
                <a:latin typeface="Arial" panose="020B0604020202020204" pitchFamily="34" charset="0"/>
                <a:cs typeface="Arial" panose="020B0604020202020204" pitchFamily="34" charset="0"/>
              </a:rPr>
              <a:t>39.4% de hogares </a:t>
            </a:r>
            <a:r>
              <a:rPr lang="es-MX" sz="1800" dirty="0">
                <a:latin typeface="Arial" panose="020B0604020202020204" pitchFamily="34" charset="0"/>
                <a:cs typeface="Arial" panose="020B0604020202020204" pitchFamily="34" charset="0"/>
              </a:rPr>
              <a:t>en localidades </a:t>
            </a:r>
            <a:r>
              <a:rPr lang="es-MX" sz="1800" b="1" dirty="0">
                <a:latin typeface="Arial" panose="020B0604020202020204" pitchFamily="34" charset="0"/>
                <a:cs typeface="Arial" panose="020B0604020202020204" pitchFamily="34" charset="0"/>
              </a:rPr>
              <a:t>rurales</a:t>
            </a:r>
          </a:p>
        </p:txBody>
      </p:sp>
      <p:sp>
        <p:nvSpPr>
          <p:cNvPr id="14" name="Rectángulo 13"/>
          <p:cNvSpPr/>
          <p:nvPr/>
        </p:nvSpPr>
        <p:spPr>
          <a:xfrm>
            <a:off x="358766" y="5031849"/>
            <a:ext cx="9603643" cy="276999"/>
          </a:xfrm>
          <a:prstGeom prst="rect">
            <a:avLst/>
          </a:prstGeom>
        </p:spPr>
        <p:txBody>
          <a:bodyPr wrap="square">
            <a:spAutoFit/>
          </a:bodyPr>
          <a:lstStyle/>
          <a:p>
            <a:r>
              <a:rPr lang="es-MX" sz="1200" dirty="0">
                <a:solidFill>
                  <a:srgbClr val="222222"/>
                </a:solidFill>
                <a:latin typeface="arial" panose="020B0604020202020204" pitchFamily="34" charset="0"/>
              </a:rPr>
              <a:t>Fuente:  elaboración propia con base en CONAGUA, Situación del Subsector Agua Potable, Alcantarillado y Saneamiento, 2017a.</a:t>
            </a:r>
            <a:endParaRPr lang="es-MX" sz="1200" dirty="0"/>
          </a:p>
        </p:txBody>
      </p:sp>
      <p:sp>
        <p:nvSpPr>
          <p:cNvPr id="15" name="Rectángulo 14"/>
          <p:cNvSpPr/>
          <p:nvPr/>
        </p:nvSpPr>
        <p:spPr>
          <a:xfrm>
            <a:off x="6502400" y="8286774"/>
            <a:ext cx="6048671" cy="461665"/>
          </a:xfrm>
          <a:prstGeom prst="rect">
            <a:avLst/>
          </a:prstGeom>
        </p:spPr>
        <p:txBody>
          <a:bodyPr wrap="square">
            <a:spAutoFit/>
          </a:bodyPr>
          <a:lstStyle/>
          <a:p>
            <a:r>
              <a:rPr lang="es-MX" sz="1200" dirty="0">
                <a:solidFill>
                  <a:srgbClr val="222222"/>
                </a:solidFill>
                <a:latin typeface="arial" panose="020B0604020202020204" pitchFamily="34" charset="0"/>
              </a:rPr>
              <a:t>Fuente: elaboración propia con base en INEGI, Módulo de Hogares y Medio Ambiente 2015</a:t>
            </a:r>
            <a:endParaRPr lang="es-MX" sz="1200" dirty="0"/>
          </a:p>
        </p:txBody>
      </p:sp>
      <p:graphicFrame>
        <p:nvGraphicFramePr>
          <p:cNvPr id="10" name="Gráfico 9"/>
          <p:cNvGraphicFramePr>
            <a:graphicFrameLocks/>
          </p:cNvGraphicFramePr>
          <p:nvPr>
            <p:extLst>
              <p:ext uri="{D42A27DB-BD31-4B8C-83A1-F6EECF244321}">
                <p14:modId xmlns:p14="http://schemas.microsoft.com/office/powerpoint/2010/main" val="3384191991"/>
              </p:ext>
            </p:extLst>
          </p:nvPr>
        </p:nvGraphicFramePr>
        <p:xfrm>
          <a:off x="362148" y="2019712"/>
          <a:ext cx="12332939" cy="2959874"/>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ángulo 15"/>
          <p:cNvSpPr/>
          <p:nvPr/>
        </p:nvSpPr>
        <p:spPr>
          <a:xfrm>
            <a:off x="6857284" y="2410420"/>
            <a:ext cx="5621780" cy="25383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Flecha derecha 16"/>
          <p:cNvSpPr/>
          <p:nvPr/>
        </p:nvSpPr>
        <p:spPr>
          <a:xfrm>
            <a:off x="5568994" y="7631412"/>
            <a:ext cx="768917" cy="61956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 name="Tabla 1"/>
          <p:cNvGraphicFramePr>
            <a:graphicFrameLocks noGrp="1"/>
          </p:cNvGraphicFramePr>
          <p:nvPr>
            <p:extLst>
              <p:ext uri="{D42A27DB-BD31-4B8C-83A1-F6EECF244321}">
                <p14:modId xmlns:p14="http://schemas.microsoft.com/office/powerpoint/2010/main" val="1206216624"/>
              </p:ext>
            </p:extLst>
          </p:nvPr>
        </p:nvGraphicFramePr>
        <p:xfrm>
          <a:off x="6574409" y="5812904"/>
          <a:ext cx="6120678" cy="2492320"/>
        </p:xfrm>
        <a:graphic>
          <a:graphicData uri="http://schemas.openxmlformats.org/drawingml/2006/table">
            <a:tbl>
              <a:tblPr firstRow="1" firstCol="1" bandRow="1">
                <a:tableStyleId>{5C22544A-7EE6-4342-B048-85BDC9FD1C3A}</a:tableStyleId>
              </a:tblPr>
              <a:tblGrid>
                <a:gridCol w="3142654">
                  <a:extLst>
                    <a:ext uri="{9D8B030D-6E8A-4147-A177-3AD203B41FA5}">
                      <a16:colId xmlns:a16="http://schemas.microsoft.com/office/drawing/2014/main" val="20000"/>
                    </a:ext>
                  </a:extLst>
                </a:gridCol>
                <a:gridCol w="969676">
                  <a:extLst>
                    <a:ext uri="{9D8B030D-6E8A-4147-A177-3AD203B41FA5}">
                      <a16:colId xmlns:a16="http://schemas.microsoft.com/office/drawing/2014/main" val="20001"/>
                    </a:ext>
                  </a:extLst>
                </a:gridCol>
                <a:gridCol w="1051992">
                  <a:extLst>
                    <a:ext uri="{9D8B030D-6E8A-4147-A177-3AD203B41FA5}">
                      <a16:colId xmlns:a16="http://schemas.microsoft.com/office/drawing/2014/main" val="20002"/>
                    </a:ext>
                  </a:extLst>
                </a:gridCol>
                <a:gridCol w="956356">
                  <a:extLst>
                    <a:ext uri="{9D8B030D-6E8A-4147-A177-3AD203B41FA5}">
                      <a16:colId xmlns:a16="http://schemas.microsoft.com/office/drawing/2014/main" val="20003"/>
                    </a:ext>
                  </a:extLst>
                </a:gridCol>
              </a:tblGrid>
              <a:tr h="264213">
                <a:tc>
                  <a:txBody>
                    <a:bodyPr/>
                    <a:lstStyle/>
                    <a:p>
                      <a:pPr algn="ctr" rtl="0" fontAlgn="ctr"/>
                      <a:r>
                        <a:rPr lang="es-MX" sz="1500" u="none" strike="noStrike" dirty="0">
                          <a:solidFill>
                            <a:schemeClr val="tx1"/>
                          </a:solidFill>
                          <a:effectLst/>
                        </a:rPr>
                        <a:t>Causas</a:t>
                      </a:r>
                      <a:endParaRPr lang="es-MX" sz="15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E9E8"/>
                    </a:solidFill>
                  </a:tcPr>
                </a:tc>
                <a:tc>
                  <a:txBody>
                    <a:bodyPr/>
                    <a:lstStyle/>
                    <a:p>
                      <a:pPr algn="ctr" rtl="0" fontAlgn="ctr"/>
                      <a:r>
                        <a:rPr lang="es-MX" sz="1500" u="none" strike="noStrike" dirty="0">
                          <a:solidFill>
                            <a:schemeClr val="tx1"/>
                          </a:solidFill>
                          <a:effectLst/>
                        </a:rPr>
                        <a:t>Nacional</a:t>
                      </a:r>
                      <a:endParaRPr lang="es-MX" sz="15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E9E8"/>
                    </a:solidFill>
                  </a:tcPr>
                </a:tc>
                <a:tc>
                  <a:txBody>
                    <a:bodyPr/>
                    <a:lstStyle/>
                    <a:p>
                      <a:pPr algn="ctr" rtl="0" fontAlgn="ctr"/>
                      <a:r>
                        <a:rPr lang="es-MX" sz="1500" u="none" strike="noStrike" dirty="0">
                          <a:solidFill>
                            <a:schemeClr val="tx1"/>
                          </a:solidFill>
                          <a:effectLst/>
                        </a:rPr>
                        <a:t>Localidades Urbanas</a:t>
                      </a:r>
                      <a:endParaRPr lang="es-MX" sz="15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E9E8"/>
                    </a:solidFill>
                  </a:tcPr>
                </a:tc>
                <a:tc>
                  <a:txBody>
                    <a:bodyPr/>
                    <a:lstStyle/>
                    <a:p>
                      <a:pPr algn="ctr" rtl="0" fontAlgn="ctr"/>
                      <a:r>
                        <a:rPr lang="es-MX" sz="1500" u="none" strike="noStrike" dirty="0">
                          <a:solidFill>
                            <a:schemeClr val="tx1"/>
                          </a:solidFill>
                          <a:effectLst/>
                        </a:rPr>
                        <a:t>Localidades Rurales</a:t>
                      </a:r>
                      <a:endParaRPr lang="es-MX" sz="15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E9E8"/>
                    </a:solidFill>
                  </a:tcPr>
                </a:tc>
                <a:extLst>
                  <a:ext uri="{0D108BD9-81ED-4DB2-BD59-A6C34878D82A}">
                    <a16:rowId xmlns:a16="http://schemas.microsoft.com/office/drawing/2014/main" val="10000"/>
                  </a:ext>
                </a:extLst>
              </a:tr>
              <a:tr h="513427">
                <a:tc>
                  <a:txBody>
                    <a:bodyPr/>
                    <a:lstStyle/>
                    <a:p>
                      <a:pPr algn="l" rtl="0" fontAlgn="ctr"/>
                      <a:r>
                        <a:rPr lang="es-MX" sz="1500" b="0" u="none" strike="noStrike" dirty="0">
                          <a:solidFill>
                            <a:schemeClr val="tx1"/>
                          </a:solidFill>
                          <a:effectLst/>
                        </a:rPr>
                        <a:t>No confían en el agua de la red pública</a:t>
                      </a:r>
                      <a:endParaRPr lang="es-MX" sz="15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rtl="0" fontAlgn="ctr"/>
                      <a:r>
                        <a:rPr lang="es-MX" sz="1500" b="1" u="none" strike="noStrike" dirty="0">
                          <a:effectLst/>
                        </a:rPr>
                        <a:t>72.2%</a:t>
                      </a:r>
                      <a:endParaRPr lang="es-MX" sz="15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b="1" u="none" strike="noStrike" dirty="0">
                          <a:effectLst/>
                        </a:rPr>
                        <a:t>75%</a:t>
                      </a:r>
                      <a:endParaRPr lang="es-MX" sz="15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b="1" u="none" strike="noStrike" dirty="0">
                          <a:effectLst/>
                        </a:rPr>
                        <a:t>54%</a:t>
                      </a:r>
                      <a:endParaRPr lang="es-MX" sz="15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51273">
                <a:tc>
                  <a:txBody>
                    <a:bodyPr/>
                    <a:lstStyle/>
                    <a:p>
                      <a:pPr algn="l" rtl="0" fontAlgn="ctr"/>
                      <a:r>
                        <a:rPr lang="es-MX" sz="1500" b="0" u="none" strike="noStrike" dirty="0">
                          <a:solidFill>
                            <a:schemeClr val="tx1"/>
                          </a:solidFill>
                          <a:effectLst/>
                        </a:rPr>
                        <a:t>No les gusta el sabor del agua de la red pública</a:t>
                      </a:r>
                      <a:endParaRPr lang="es-MX" sz="15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rtl="0" fontAlgn="ctr"/>
                      <a:r>
                        <a:rPr lang="es-MX" sz="1500" u="none" strike="noStrike" dirty="0">
                          <a:effectLst/>
                        </a:rPr>
                        <a:t>18.3%</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u="none" strike="noStrike" dirty="0">
                          <a:effectLst/>
                        </a:rPr>
                        <a:t>19%</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u="none" strike="noStrike" dirty="0">
                          <a:effectLst/>
                        </a:rPr>
                        <a:t>12.3%</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56839">
                <a:tc>
                  <a:txBody>
                    <a:bodyPr/>
                    <a:lstStyle/>
                    <a:p>
                      <a:pPr algn="l" rtl="0" fontAlgn="ctr"/>
                      <a:r>
                        <a:rPr lang="es-MX" sz="1500" b="0" u="none" strike="noStrike" dirty="0">
                          <a:solidFill>
                            <a:schemeClr val="tx1"/>
                          </a:solidFill>
                          <a:effectLst/>
                        </a:rPr>
                        <a:t>No tienen agua de la red pública</a:t>
                      </a:r>
                      <a:endParaRPr lang="es-MX" sz="15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rtl="0" fontAlgn="ctr"/>
                      <a:r>
                        <a:rPr lang="es-MX" sz="1500" u="none" strike="noStrike" dirty="0">
                          <a:effectLst/>
                        </a:rPr>
                        <a:t>6.3%</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u="none" strike="noStrike" dirty="0">
                          <a:effectLst/>
                        </a:rPr>
                        <a:t>3%</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u="none" strike="noStrike" dirty="0">
                          <a:effectLst/>
                        </a:rPr>
                        <a:t>28.7%</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04056">
                <a:tc>
                  <a:txBody>
                    <a:bodyPr/>
                    <a:lstStyle/>
                    <a:p>
                      <a:pPr algn="l" rtl="0" fontAlgn="ctr"/>
                      <a:r>
                        <a:rPr lang="es-MX" sz="1500" b="0" u="none" strike="noStrike" dirty="0">
                          <a:solidFill>
                            <a:schemeClr val="tx1"/>
                          </a:solidFill>
                          <a:effectLst/>
                        </a:rPr>
                        <a:t>Otros (costumbre, salud, comodidad)</a:t>
                      </a:r>
                      <a:endParaRPr lang="es-MX" sz="15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rtl="0" fontAlgn="ctr"/>
                      <a:r>
                        <a:rPr lang="es-MX" sz="1500" u="none" strike="noStrike" dirty="0">
                          <a:effectLst/>
                        </a:rPr>
                        <a:t>3.2%</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u="none" strike="noStrike" dirty="0">
                          <a:effectLst/>
                        </a:rPr>
                        <a:t>3%</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rtl="0" fontAlgn="ctr"/>
                      <a:r>
                        <a:rPr lang="es-MX" sz="1500" u="none" strike="noStrike" dirty="0">
                          <a:effectLst/>
                        </a:rPr>
                        <a:t>5%</a:t>
                      </a:r>
                      <a:endParaRPr lang="es-MX" sz="15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3" name="CuadroTexto 2"/>
          <p:cNvSpPr txBox="1"/>
          <p:nvPr/>
        </p:nvSpPr>
        <p:spPr>
          <a:xfrm>
            <a:off x="6542989" y="5389821"/>
            <a:ext cx="5890239" cy="338554"/>
          </a:xfrm>
          <a:prstGeom prst="rect">
            <a:avLst/>
          </a:prstGeom>
          <a:noFill/>
        </p:spPr>
        <p:txBody>
          <a:bodyPr wrap="square" rtlCol="0">
            <a:spAutoFit/>
          </a:bodyPr>
          <a:lstStyle/>
          <a:p>
            <a:pPr algn="ctr"/>
            <a:r>
              <a:rPr lang="es-MX" sz="1600" b="1" dirty="0">
                <a:latin typeface="Arial" panose="020B0604020202020204" pitchFamily="34" charset="0"/>
                <a:cs typeface="Arial" panose="020B0604020202020204" pitchFamily="34" charset="0"/>
              </a:rPr>
              <a:t>Causa de compra de agua embotellada (% hogares), 2015</a:t>
            </a:r>
          </a:p>
        </p:txBody>
      </p:sp>
      <p:sp>
        <p:nvSpPr>
          <p:cNvPr id="18" name="Rectangle 6"/>
          <p:cNvSpPr>
            <a:spLocks/>
          </p:cNvSpPr>
          <p:nvPr/>
        </p:nvSpPr>
        <p:spPr bwMode="auto">
          <a:xfrm>
            <a:off x="263610" y="807389"/>
            <a:ext cx="262571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Agua y Saneamiento</a:t>
            </a:r>
            <a:endParaRPr lang="es-MX" altLang="es-MX" sz="2000" b="1" dirty="0">
              <a:solidFill>
                <a:srgbClr val="53585F"/>
              </a:solidFill>
              <a:latin typeface="Arial" charset="0"/>
              <a:ea typeface="Arial" charset="0"/>
              <a:cs typeface="Arial" charset="0"/>
              <a:sym typeface="Arial" charset="0"/>
            </a:endParaRPr>
          </a:p>
        </p:txBody>
      </p:sp>
    </p:spTree>
    <p:extLst>
      <p:ext uri="{BB962C8B-B14F-4D97-AF65-F5344CB8AC3E}">
        <p14:creationId xmlns:p14="http://schemas.microsoft.com/office/powerpoint/2010/main" val="191118349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1998" y="4884926"/>
            <a:ext cx="11340577" cy="646331"/>
          </a:xfrm>
          <a:prstGeom prst="rect">
            <a:avLst/>
          </a:prstGeom>
        </p:spPr>
        <p:txBody>
          <a:bodyPr wrap="square">
            <a:spAutoFit/>
          </a:bodyPr>
          <a:lstStyle/>
          <a:p>
            <a:pPr marL="285750" indent="-285750" algn="just">
              <a:buFont typeface="Arial" panose="020B0604020202020204" pitchFamily="34" charset="0"/>
              <a:buChar char="•"/>
            </a:pPr>
            <a:r>
              <a:rPr lang="es-MX" sz="1800" dirty="0">
                <a:latin typeface="Arial" panose="020B0604020202020204" pitchFamily="34" charset="0"/>
                <a:cs typeface="Arial" panose="020B0604020202020204" pitchFamily="34" charset="0"/>
              </a:rPr>
              <a:t>El </a:t>
            </a:r>
            <a:r>
              <a:rPr lang="es-MX" sz="1800" b="1" dirty="0">
                <a:solidFill>
                  <a:schemeClr val="accent5"/>
                </a:solidFill>
                <a:latin typeface="Arial" panose="020B0604020202020204" pitchFamily="34" charset="0"/>
                <a:cs typeface="Arial" panose="020B0604020202020204" pitchFamily="34" charset="0"/>
              </a:rPr>
              <a:t>sector agropecuario</a:t>
            </a:r>
            <a:r>
              <a:rPr lang="es-MX" sz="1800" dirty="0">
                <a:solidFill>
                  <a:schemeClr val="accent5"/>
                </a:solidFill>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presenta </a:t>
            </a:r>
            <a:r>
              <a:rPr lang="es-MX" sz="1800" b="1" dirty="0">
                <a:solidFill>
                  <a:schemeClr val="accent5"/>
                </a:solidFill>
                <a:latin typeface="Arial" panose="020B0604020202020204" pitchFamily="34" charset="0"/>
                <a:cs typeface="Arial" panose="020B0604020202020204" pitchFamily="34" charset="0"/>
              </a:rPr>
              <a:t>baja eficiencia en la conducción</a:t>
            </a:r>
            <a:r>
              <a:rPr lang="es-MX" sz="1800" dirty="0">
                <a:solidFill>
                  <a:schemeClr val="accent5"/>
                </a:solidFill>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del recurso, por lo que </a:t>
            </a:r>
            <a:r>
              <a:rPr lang="es-MX" sz="1800" b="1" dirty="0">
                <a:latin typeface="Arial" panose="020B0604020202020204" pitchFamily="34" charset="0"/>
                <a:cs typeface="Arial" panose="020B0604020202020204" pitchFamily="34" charset="0"/>
              </a:rPr>
              <a:t>se desperdicia alrededor de 37% </a:t>
            </a:r>
            <a:r>
              <a:rPr lang="es-MX" sz="1800" dirty="0">
                <a:latin typeface="Arial" panose="020B0604020202020204" pitchFamily="34" charset="0"/>
                <a:cs typeface="Arial" panose="020B0604020202020204" pitchFamily="34" charset="0"/>
              </a:rPr>
              <a:t>del agua para llegar a los distritos de riego:</a:t>
            </a:r>
          </a:p>
        </p:txBody>
      </p:sp>
      <p:sp>
        <p:nvSpPr>
          <p:cNvPr id="10" name="Rectángulo 9"/>
          <p:cNvSpPr/>
          <p:nvPr/>
        </p:nvSpPr>
        <p:spPr>
          <a:xfrm>
            <a:off x="6836298" y="4322960"/>
            <a:ext cx="4706661"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a:t>
            </a:r>
            <a:r>
              <a:rPr lang="es-MX" sz="1200" dirty="0"/>
              <a:t> </a:t>
            </a:r>
            <a:r>
              <a:rPr lang="es-MX" sz="1200" dirty="0">
                <a:latin typeface="Arial" panose="020B0604020202020204" pitchFamily="34" charset="0"/>
                <a:cs typeface="Arial" panose="020B0604020202020204" pitchFamily="34" charset="0"/>
              </a:rPr>
              <a:t>CONAGUA, 2017b</a:t>
            </a:r>
          </a:p>
        </p:txBody>
      </p:sp>
      <p:graphicFrame>
        <p:nvGraphicFramePr>
          <p:cNvPr id="2" name="Tabla 1"/>
          <p:cNvGraphicFramePr>
            <a:graphicFrameLocks noGrp="1"/>
          </p:cNvGraphicFramePr>
          <p:nvPr>
            <p:extLst>
              <p:ext uri="{D42A27DB-BD31-4B8C-83A1-F6EECF244321}">
                <p14:modId xmlns:p14="http://schemas.microsoft.com/office/powerpoint/2010/main" val="2002494487"/>
              </p:ext>
            </p:extLst>
          </p:nvPr>
        </p:nvGraphicFramePr>
        <p:xfrm>
          <a:off x="7197364" y="1533704"/>
          <a:ext cx="3862526" cy="2734214"/>
        </p:xfrm>
        <a:graphic>
          <a:graphicData uri="http://schemas.openxmlformats.org/drawingml/2006/table">
            <a:tbl>
              <a:tblPr>
                <a:tableStyleId>{5C22544A-7EE6-4342-B048-85BDC9FD1C3A}</a:tableStyleId>
              </a:tblPr>
              <a:tblGrid>
                <a:gridCol w="2397524">
                  <a:extLst>
                    <a:ext uri="{9D8B030D-6E8A-4147-A177-3AD203B41FA5}">
                      <a16:colId xmlns:a16="http://schemas.microsoft.com/office/drawing/2014/main" val="20000"/>
                    </a:ext>
                  </a:extLst>
                </a:gridCol>
                <a:gridCol w="1465002">
                  <a:extLst>
                    <a:ext uri="{9D8B030D-6E8A-4147-A177-3AD203B41FA5}">
                      <a16:colId xmlns:a16="http://schemas.microsoft.com/office/drawing/2014/main" val="20001"/>
                    </a:ext>
                  </a:extLst>
                </a:gridCol>
              </a:tblGrid>
              <a:tr h="374388">
                <a:tc>
                  <a:txBody>
                    <a:bodyPr/>
                    <a:lstStyle/>
                    <a:p>
                      <a:pPr algn="ctr" fontAlgn="ctr">
                        <a:spcAft>
                          <a:spcPts val="600"/>
                        </a:spcAft>
                      </a:pPr>
                      <a:r>
                        <a:rPr lang="es-MX" sz="1600" b="1" u="none" strike="noStrike" dirty="0">
                          <a:solidFill>
                            <a:schemeClr val="tx1"/>
                          </a:solidFill>
                          <a:effectLst/>
                        </a:rPr>
                        <a:t>Uso del Agua</a:t>
                      </a:r>
                      <a:endParaRPr lang="es-MX" sz="16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FBFBD"/>
                    </a:solidFill>
                  </a:tcPr>
                </a:tc>
                <a:tc>
                  <a:txBody>
                    <a:bodyPr/>
                    <a:lstStyle/>
                    <a:p>
                      <a:pPr algn="ctr" fontAlgn="ctr">
                        <a:spcAft>
                          <a:spcPts val="600"/>
                        </a:spcAft>
                      </a:pPr>
                      <a:r>
                        <a:rPr lang="es-MX" sz="1600" b="1" i="0" u="none" strike="noStrike" dirty="0">
                          <a:solidFill>
                            <a:schemeClr val="tx1"/>
                          </a:solidFill>
                          <a:effectLst/>
                          <a:latin typeface="+mn-lt"/>
                        </a:rPr>
                        <a:t>Porcentaje</a:t>
                      </a:r>
                      <a:r>
                        <a:rPr lang="es-MX" sz="1600" b="1" i="0" u="none" strike="noStrike" baseline="0" dirty="0">
                          <a:solidFill>
                            <a:schemeClr val="tx1"/>
                          </a:solidFill>
                          <a:effectLst/>
                          <a:latin typeface="+mn-lt"/>
                        </a:rPr>
                        <a:t> de uso</a:t>
                      </a:r>
                      <a:endParaRPr lang="es-MX" sz="16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FBFBD"/>
                    </a:solidFill>
                  </a:tcPr>
                </a:tc>
                <a:extLst>
                  <a:ext uri="{0D108BD9-81ED-4DB2-BD59-A6C34878D82A}">
                    <a16:rowId xmlns:a16="http://schemas.microsoft.com/office/drawing/2014/main" val="10000"/>
                  </a:ext>
                </a:extLst>
              </a:tr>
              <a:tr h="567535">
                <a:tc>
                  <a:txBody>
                    <a:bodyPr/>
                    <a:lstStyle/>
                    <a:p>
                      <a:pPr algn="l" fontAlgn="ctr">
                        <a:spcAft>
                          <a:spcPts val="600"/>
                        </a:spcAft>
                      </a:pPr>
                      <a:r>
                        <a:rPr lang="es-MX" sz="1600" u="none" strike="noStrike" dirty="0">
                          <a:solidFill>
                            <a:schemeClr val="tx1"/>
                          </a:solidFill>
                          <a:effectLst/>
                        </a:rPr>
                        <a:t>Abastecimiento público</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r" fontAlgn="ctr">
                        <a:spcAft>
                          <a:spcPts val="600"/>
                        </a:spcAft>
                      </a:pPr>
                      <a:r>
                        <a:rPr lang="es-MX" sz="1600" u="none" strike="noStrike" dirty="0">
                          <a:solidFill>
                            <a:schemeClr val="tx1"/>
                          </a:solidFill>
                          <a:effectLst/>
                        </a:rPr>
                        <a:t>14.5%</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40896">
                <a:tc>
                  <a:txBody>
                    <a:bodyPr/>
                    <a:lstStyle/>
                    <a:p>
                      <a:pPr algn="l" fontAlgn="ctr">
                        <a:spcAft>
                          <a:spcPts val="600"/>
                        </a:spcAft>
                      </a:pPr>
                      <a:r>
                        <a:rPr lang="es-MX" sz="1600" b="1" u="none" strike="noStrike" dirty="0">
                          <a:solidFill>
                            <a:schemeClr val="tx1"/>
                          </a:solidFill>
                          <a:effectLst/>
                        </a:rPr>
                        <a:t>Agropecuario</a:t>
                      </a:r>
                      <a:endParaRPr lang="es-MX" sz="16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r" fontAlgn="ctr">
                        <a:spcAft>
                          <a:spcPts val="600"/>
                        </a:spcAft>
                      </a:pPr>
                      <a:r>
                        <a:rPr lang="es-MX" sz="1600" b="1" u="none" strike="noStrike" dirty="0">
                          <a:solidFill>
                            <a:schemeClr val="tx1"/>
                          </a:solidFill>
                          <a:effectLst/>
                        </a:rPr>
                        <a:t>76.3%</a:t>
                      </a:r>
                      <a:endParaRPr lang="es-MX" sz="16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98688">
                <a:tc>
                  <a:txBody>
                    <a:bodyPr/>
                    <a:lstStyle/>
                    <a:p>
                      <a:pPr algn="l" fontAlgn="ctr">
                        <a:spcAft>
                          <a:spcPts val="600"/>
                        </a:spcAft>
                      </a:pPr>
                      <a:r>
                        <a:rPr lang="es-MX" sz="1600" u="none" strike="noStrike" dirty="0">
                          <a:solidFill>
                            <a:schemeClr val="tx1"/>
                          </a:solidFill>
                          <a:effectLst/>
                        </a:rPr>
                        <a:t>Industria, comercio y servicios</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r" fontAlgn="ctr">
                        <a:spcAft>
                          <a:spcPts val="600"/>
                        </a:spcAft>
                      </a:pPr>
                      <a:r>
                        <a:rPr lang="es-MX" sz="1600" u="none" strike="noStrike" dirty="0">
                          <a:solidFill>
                            <a:schemeClr val="tx1"/>
                          </a:solidFill>
                          <a:effectLst/>
                        </a:rPr>
                        <a:t>4.4%</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40686">
                <a:tc>
                  <a:txBody>
                    <a:bodyPr/>
                    <a:lstStyle/>
                    <a:p>
                      <a:pPr algn="l" fontAlgn="ctr">
                        <a:spcAft>
                          <a:spcPts val="600"/>
                        </a:spcAft>
                      </a:pPr>
                      <a:r>
                        <a:rPr lang="es-MX" sz="1600" u="none" strike="noStrike" dirty="0">
                          <a:solidFill>
                            <a:schemeClr val="tx1"/>
                          </a:solidFill>
                          <a:effectLst/>
                        </a:rPr>
                        <a:t>Termoeléctricas</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r" fontAlgn="ctr">
                        <a:spcAft>
                          <a:spcPts val="600"/>
                        </a:spcAft>
                      </a:pPr>
                      <a:r>
                        <a:rPr lang="es-MX" sz="1600" u="none" strike="noStrike" dirty="0">
                          <a:solidFill>
                            <a:schemeClr val="tx1"/>
                          </a:solidFill>
                          <a:effectLst/>
                        </a:rPr>
                        <a:t>4.8%</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89204">
                <a:tc>
                  <a:txBody>
                    <a:bodyPr/>
                    <a:lstStyle/>
                    <a:p>
                      <a:pPr algn="l" fontAlgn="ctr">
                        <a:spcAft>
                          <a:spcPts val="600"/>
                        </a:spcAft>
                      </a:pPr>
                      <a:r>
                        <a:rPr lang="es-MX" sz="1600" u="none" strike="noStrike" dirty="0">
                          <a:solidFill>
                            <a:schemeClr val="tx1"/>
                          </a:solidFill>
                          <a:effectLst/>
                        </a:rPr>
                        <a:t>Total</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r" fontAlgn="ctr">
                        <a:spcAft>
                          <a:spcPts val="600"/>
                        </a:spcAft>
                      </a:pPr>
                      <a:r>
                        <a:rPr lang="es-MX" sz="1600" u="none" strike="noStrike" dirty="0">
                          <a:solidFill>
                            <a:schemeClr val="tx1"/>
                          </a:solidFill>
                          <a:effectLst/>
                        </a:rPr>
                        <a:t>100</a:t>
                      </a:r>
                      <a:endParaRPr lang="es-MX"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11" name="Rectángulo 10"/>
          <p:cNvSpPr/>
          <p:nvPr/>
        </p:nvSpPr>
        <p:spPr>
          <a:xfrm>
            <a:off x="7099834" y="1132384"/>
            <a:ext cx="4057586" cy="369332"/>
          </a:xfrm>
          <a:prstGeom prst="rect">
            <a:avLst/>
          </a:prstGeom>
        </p:spPr>
        <p:txBody>
          <a:bodyPr wrap="none">
            <a:spAutoFit/>
          </a:bodyPr>
          <a:lstStyle/>
          <a:p>
            <a:pPr algn="ctr">
              <a:defRPr sz="1600" b="0" i="0" u="none" strike="noStrike" kern="1200" spc="0" baseline="0">
                <a:solidFill>
                  <a:prstClr val="black"/>
                </a:solidFill>
                <a:latin typeface="+mn-lt"/>
                <a:ea typeface="+mn-ea"/>
                <a:cs typeface="+mn-cs"/>
              </a:defRPr>
            </a:pPr>
            <a:r>
              <a:rPr lang="es-MX" sz="1800" dirty="0">
                <a:solidFill>
                  <a:prstClr val="black"/>
                </a:solidFill>
              </a:rPr>
              <a:t>Uso del Agua Disponible en México, 2016</a:t>
            </a:r>
          </a:p>
        </p:txBody>
      </p:sp>
      <p:graphicFrame>
        <p:nvGraphicFramePr>
          <p:cNvPr id="12" name="Gráfico 11"/>
          <p:cNvGraphicFramePr>
            <a:graphicFrameLocks/>
          </p:cNvGraphicFramePr>
          <p:nvPr>
            <p:extLst>
              <p:ext uri="{D42A27DB-BD31-4B8C-83A1-F6EECF244321}">
                <p14:modId xmlns:p14="http://schemas.microsoft.com/office/powerpoint/2010/main" val="778265411"/>
              </p:ext>
            </p:extLst>
          </p:nvPr>
        </p:nvGraphicFramePr>
        <p:xfrm>
          <a:off x="2625652" y="5698241"/>
          <a:ext cx="7753496" cy="2935117"/>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ángulo 12"/>
          <p:cNvSpPr/>
          <p:nvPr/>
        </p:nvSpPr>
        <p:spPr>
          <a:xfrm>
            <a:off x="2625652" y="8693224"/>
            <a:ext cx="5040560"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a:t>
            </a:r>
            <a:r>
              <a:rPr lang="es-MX" sz="1200" dirty="0"/>
              <a:t> </a:t>
            </a:r>
            <a:r>
              <a:rPr lang="es-MX" sz="1200" dirty="0">
                <a:latin typeface="Arial" panose="020B0604020202020204" pitchFamily="34" charset="0"/>
                <a:cs typeface="Arial" panose="020B0604020202020204" pitchFamily="34" charset="0"/>
              </a:rPr>
              <a:t>CONAGUA, 2016</a:t>
            </a:r>
          </a:p>
        </p:txBody>
      </p:sp>
      <p:sp>
        <p:nvSpPr>
          <p:cNvPr id="19" name="Rectángulo 18">
            <a:extLst>
              <a:ext uri="{FF2B5EF4-FFF2-40B4-BE49-F238E27FC236}">
                <a16:creationId xmlns:a16="http://schemas.microsoft.com/office/drawing/2014/main" id="{0DF09F93-0FC9-4048-8136-4FE6314A4C86}"/>
              </a:ext>
            </a:extLst>
          </p:cNvPr>
          <p:cNvSpPr/>
          <p:nvPr/>
        </p:nvSpPr>
        <p:spPr>
          <a:xfrm>
            <a:off x="7184411" y="2540188"/>
            <a:ext cx="3888432" cy="59612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MX"/>
          </a:p>
        </p:txBody>
      </p:sp>
      <p:sp>
        <p:nvSpPr>
          <p:cNvPr id="3" name="Rectángulo 2"/>
          <p:cNvSpPr/>
          <p:nvPr/>
        </p:nvSpPr>
        <p:spPr>
          <a:xfrm>
            <a:off x="831724" y="2583846"/>
            <a:ext cx="5328592" cy="923330"/>
          </a:xfrm>
          <a:prstGeom prst="rect">
            <a:avLst/>
          </a:prstGeom>
        </p:spPr>
        <p:txBody>
          <a:bodyPr wrap="square">
            <a:spAutoFit/>
          </a:bodyPr>
          <a:lstStyle/>
          <a:p>
            <a:pPr marL="285750" indent="-285750" algn="just">
              <a:buFont typeface="Arial" panose="020B0604020202020204" pitchFamily="34" charset="0"/>
              <a:buChar char="•"/>
            </a:pPr>
            <a:r>
              <a:rPr lang="es-MX" sz="1800" dirty="0">
                <a:latin typeface="Arial" panose="020B0604020202020204" pitchFamily="34" charset="0"/>
                <a:cs typeface="Arial" panose="020B0604020202020204" pitchFamily="34" charset="0"/>
              </a:rPr>
              <a:t>La </a:t>
            </a:r>
            <a:r>
              <a:rPr lang="es-MX" sz="1800" b="1" dirty="0">
                <a:solidFill>
                  <a:schemeClr val="accent5"/>
                </a:solidFill>
                <a:latin typeface="Arial" panose="020B0604020202020204" pitchFamily="34" charset="0"/>
                <a:cs typeface="Arial" panose="020B0604020202020204" pitchFamily="34" charset="0"/>
              </a:rPr>
              <a:t>mayor parte del agua, 76.3%,</a:t>
            </a:r>
            <a:r>
              <a:rPr lang="es-MX" sz="1800" dirty="0">
                <a:solidFill>
                  <a:schemeClr val="accent5"/>
                </a:solidFill>
                <a:latin typeface="Arial" panose="020B0604020202020204" pitchFamily="34" charset="0"/>
                <a:cs typeface="Arial" panose="020B0604020202020204" pitchFamily="34" charset="0"/>
              </a:rPr>
              <a:t> </a:t>
            </a:r>
            <a:r>
              <a:rPr lang="es-MX" sz="1800" dirty="0">
                <a:latin typeface="Arial" panose="020B0604020202020204" pitchFamily="34" charset="0"/>
                <a:cs typeface="Arial" panose="020B0604020202020204" pitchFamily="34" charset="0"/>
              </a:rPr>
              <a:t>disponible en México se </a:t>
            </a:r>
            <a:r>
              <a:rPr lang="es-MX" sz="1800" b="1" dirty="0">
                <a:latin typeface="Arial" panose="020B0604020202020204" pitchFamily="34" charset="0"/>
                <a:cs typeface="Arial" panose="020B0604020202020204" pitchFamily="34" charset="0"/>
              </a:rPr>
              <a:t>destina</a:t>
            </a:r>
            <a:r>
              <a:rPr lang="es-MX" sz="1800" dirty="0">
                <a:latin typeface="Arial" panose="020B0604020202020204" pitchFamily="34" charset="0"/>
                <a:cs typeface="Arial" panose="020B0604020202020204" pitchFamily="34" charset="0"/>
              </a:rPr>
              <a:t> a las actividades </a:t>
            </a:r>
            <a:r>
              <a:rPr lang="es-MX" sz="1800" b="1" dirty="0">
                <a:latin typeface="Arial" panose="020B0604020202020204" pitchFamily="34" charset="0"/>
                <a:cs typeface="Arial" panose="020B0604020202020204" pitchFamily="34" charset="0"/>
              </a:rPr>
              <a:t>agropecuarias</a:t>
            </a:r>
            <a:r>
              <a:rPr lang="es-MX" sz="1800" dirty="0">
                <a:latin typeface="Arial" panose="020B0604020202020204" pitchFamily="34" charset="0"/>
                <a:cs typeface="Arial" panose="020B0604020202020204" pitchFamily="34" charset="0"/>
              </a:rPr>
              <a:t> (CONAGUA, 2017b).</a:t>
            </a:r>
          </a:p>
        </p:txBody>
      </p:sp>
      <p:sp>
        <p:nvSpPr>
          <p:cNvPr id="14" name="Rectangle 6"/>
          <p:cNvSpPr>
            <a:spLocks/>
          </p:cNvSpPr>
          <p:nvPr/>
        </p:nvSpPr>
        <p:spPr bwMode="auto">
          <a:xfrm>
            <a:off x="263610" y="807389"/>
            <a:ext cx="2625719" cy="718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000" b="1" dirty="0">
                <a:solidFill>
                  <a:srgbClr val="53585F"/>
                </a:solidFill>
                <a:latin typeface="Arial" charset="0"/>
                <a:ea typeface="Arial" charset="0"/>
                <a:cs typeface="Arial" charset="0"/>
                <a:sym typeface="Arial" charset="0"/>
              </a:rPr>
              <a:t>Diagnóstico</a:t>
            </a:r>
          </a:p>
          <a:p>
            <a:pPr defTabSz="914400" eaLnBrk="1">
              <a:defRPr/>
            </a:pPr>
            <a:r>
              <a:rPr lang="es-MX" altLang="es-MX" sz="20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Agua y Saneamiento</a:t>
            </a:r>
            <a:endParaRPr lang="es-MX" altLang="es-MX" sz="2000" b="1" dirty="0">
              <a:solidFill>
                <a:srgbClr val="53585F"/>
              </a:solidFill>
              <a:latin typeface="Arial" charset="0"/>
              <a:ea typeface="Arial" charset="0"/>
              <a:cs typeface="Arial" charset="0"/>
              <a:sym typeface="Arial" charset="0"/>
            </a:endParaRPr>
          </a:p>
        </p:txBody>
      </p:sp>
    </p:spTree>
    <p:extLst>
      <p:ext uri="{BB962C8B-B14F-4D97-AF65-F5344CB8AC3E}">
        <p14:creationId xmlns:p14="http://schemas.microsoft.com/office/powerpoint/2010/main" val="1808360021"/>
      </p:ext>
    </p:extLst>
  </p:cSld>
  <p:clrMapOvr>
    <a:masterClrMapping/>
  </p:clrMapOvr>
  <p:transition spd="med"/>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alizado 4">
    <a:dk1>
      <a:sysClr val="windowText" lastClr="000000"/>
    </a:dk1>
    <a:lt1>
      <a:sysClr val="window" lastClr="FFFFFF"/>
    </a:lt1>
    <a:dk2>
      <a:srgbClr val="454551"/>
    </a:dk2>
    <a:lt2>
      <a:srgbClr val="D8D9DC"/>
    </a:lt2>
    <a:accent1>
      <a:srgbClr val="B4DEDD"/>
    </a:accent1>
    <a:accent2>
      <a:srgbClr val="F6DAE8"/>
    </a:accent2>
    <a:accent3>
      <a:srgbClr val="AF1583"/>
    </a:accent3>
    <a:accent4>
      <a:srgbClr val="469999"/>
    </a:accent4>
    <a:accent5>
      <a:srgbClr val="24525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39865</TotalTime>
  <Words>4111</Words>
  <Application>Microsoft Office PowerPoint</Application>
  <PresentationFormat>Personalizado</PresentationFormat>
  <Paragraphs>497</Paragraphs>
  <Slides>21</Slides>
  <Notes>18</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21</vt:i4>
      </vt:variant>
    </vt:vector>
  </HeadingPairs>
  <TitlesOfParts>
    <vt:vector size="30" baseType="lpstr">
      <vt:lpstr>arial</vt:lpstr>
      <vt:lpstr>arial</vt:lpstr>
      <vt:lpstr>Arial Black</vt:lpstr>
      <vt:lpstr>Calibri</vt:lpstr>
      <vt:lpstr>Calibri Light</vt:lpstr>
      <vt:lpstr>Helvetica Light</vt:lpstr>
      <vt:lpstr>Helvetica Neue</vt:lpstr>
      <vt:lpstr>Wingdings</vt:lpstr>
      <vt:lpstr>Diseño personalizado</vt:lpstr>
      <vt:lpstr>Estudio Diagnóstico del Derecho al Medio Ambiente Sano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 la presentación</dc:title>
  <dc:creator>Julieta  Castro Toral</dc:creator>
  <cp:lastModifiedBy>Liv  Lafontaine Navarro</cp:lastModifiedBy>
  <cp:revision>1730</cp:revision>
  <cp:lastPrinted>2018-04-20T00:44:07Z</cp:lastPrinted>
  <dcterms:modified xsi:type="dcterms:W3CDTF">2019-02-11T23:10:49Z</dcterms:modified>
</cp:coreProperties>
</file>