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0.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1.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2.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3.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p:sldMasterIdLst>
    <p:sldMasterId id="2147483660" r:id="rId1"/>
  </p:sldMasterIdLst>
  <p:notesMasterIdLst>
    <p:notesMasterId r:id="rId19"/>
  </p:notesMasterIdLst>
  <p:handoutMasterIdLst>
    <p:handoutMasterId r:id="rId20"/>
  </p:handoutMasterIdLst>
  <p:sldIdLst>
    <p:sldId id="549" r:id="rId2"/>
    <p:sldId id="559" r:id="rId3"/>
    <p:sldId id="565" r:id="rId4"/>
    <p:sldId id="658" r:id="rId5"/>
    <p:sldId id="659" r:id="rId6"/>
    <p:sldId id="646" r:id="rId7"/>
    <p:sldId id="657" r:id="rId8"/>
    <p:sldId id="649" r:id="rId9"/>
    <p:sldId id="660" r:id="rId10"/>
    <p:sldId id="656" r:id="rId11"/>
    <p:sldId id="637" r:id="rId12"/>
    <p:sldId id="654" r:id="rId13"/>
    <p:sldId id="638" r:id="rId14"/>
    <p:sldId id="640" r:id="rId15"/>
    <p:sldId id="639" r:id="rId16"/>
    <p:sldId id="643" r:id="rId17"/>
    <p:sldId id="619" r:id="rId18"/>
  </p:sldIdLst>
  <p:sldSz cx="13004800" cy="9753600"/>
  <p:notesSz cx="7010400" cy="9296400"/>
  <p:defaultTextStyle>
    <a:defPPr>
      <a:defRPr lang="es-MX"/>
    </a:defPPr>
    <a:lvl1pPr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1pPr>
    <a:lvl2pPr marL="457200" indent="-2286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2pPr>
    <a:lvl3pPr marL="914400" indent="-4572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3pPr>
    <a:lvl4pPr marL="1371600" indent="-6858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4pPr>
    <a:lvl5pPr marL="1828800" indent="-9144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5pPr>
    <a:lvl6pPr marL="22860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6pPr>
    <a:lvl7pPr marL="27432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7pPr>
    <a:lvl8pPr marL="32004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8pPr>
    <a:lvl9pPr marL="36576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9pPr>
  </p:defaultTextStyle>
  <p:extLst>
    <p:ext uri="{521415D9-36F7-43E2-AB2F-B90AF26B5E84}">
      <p14:sectionLst xmlns:p14="http://schemas.microsoft.com/office/powerpoint/2010/main">
        <p14:section name="Sección predeterminada" id="{FBE73850-5546-4261-98E5-B3C8FA6ED628}">
          <p14:sldIdLst>
            <p14:sldId id="549"/>
            <p14:sldId id="559"/>
            <p14:sldId id="565"/>
            <p14:sldId id="658"/>
            <p14:sldId id="659"/>
            <p14:sldId id="646"/>
            <p14:sldId id="657"/>
            <p14:sldId id="649"/>
            <p14:sldId id="660"/>
            <p14:sldId id="656"/>
          </p14:sldIdLst>
        </p14:section>
        <p14:section name="Sección sin título" id="{243869F8-942B-413A-9AAF-03A2D579A69A}">
          <p14:sldIdLst>
            <p14:sldId id="637"/>
            <p14:sldId id="654"/>
            <p14:sldId id="638"/>
            <p14:sldId id="640"/>
            <p14:sldId id="639"/>
            <p14:sldId id="643"/>
            <p14:sldId id="619"/>
          </p14:sldIdLst>
        </p14:section>
      </p14:sectionLst>
    </p:ext>
    <p:ext uri="{EFAFB233-063F-42B5-8137-9DF3F51BA10A}">
      <p15:sldGuideLst xmlns:p15="http://schemas.microsoft.com/office/powerpoint/2012/main">
        <p15:guide id="1" orient="horz" pos="3072">
          <p15:clr>
            <a:srgbClr val="A4A3A4"/>
          </p15:clr>
        </p15:guide>
        <p15:guide id="2" pos="405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rael Larry  Escobar Blanco" initials="ILEB" lastIdx="3" clrIdx="0">
    <p:extLst>
      <p:ext uri="{19B8F6BF-5375-455C-9EA6-DF929625EA0E}">
        <p15:presenceInfo xmlns:p15="http://schemas.microsoft.com/office/powerpoint/2012/main" userId="S-1-5-21-1990024163-3075840602-2784443919-1651" providerId="AD"/>
      </p:ext>
    </p:extLst>
  </p:cmAuthor>
  <p:cmAuthor id="2" name="Alejandra Correa Herrejón" initials="ACH" lastIdx="6" clrIdx="1">
    <p:extLst>
      <p:ext uri="{19B8F6BF-5375-455C-9EA6-DF929625EA0E}">
        <p15:presenceInfo xmlns:p15="http://schemas.microsoft.com/office/powerpoint/2012/main" userId="S-1-5-21-1990024163-3075840602-2784443919-46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9999"/>
    <a:srgbClr val="C12D77"/>
    <a:srgbClr val="E27EB0"/>
    <a:srgbClr val="4CAAA8"/>
    <a:srgbClr val="0054A6"/>
    <a:srgbClr val="A92D74"/>
    <a:srgbClr val="6FBFBD"/>
    <a:srgbClr val="56B4B2"/>
    <a:srgbClr val="53585F"/>
    <a:srgbClr val="0098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3326" autoAdjust="0"/>
  </p:normalViewPr>
  <p:slideViewPr>
    <p:cSldViewPr>
      <p:cViewPr varScale="1">
        <p:scale>
          <a:sx n="73" d="100"/>
          <a:sy n="73" d="100"/>
        </p:scale>
        <p:origin x="1704" y="60"/>
      </p:cViewPr>
      <p:guideLst>
        <p:guide orient="horz" pos="3072"/>
        <p:guide pos="4051"/>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Retrospect\Resp\Diagn&#243;sticos\Prioridades%20Nacionales\Educaci&#243;n\Gr&#225;ficas%20Educaci&#243;n.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acorrea\Downloads\Diag%20en%20Edu%20-%20Gr&#225;ficas%20(2).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azmartinez\Downloads\Gr&#225;ficas%20presentaci&#243;n%20Educaci&#243;n%20(2).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Retrospect\Resp\Diagn&#243;sticos\Prioridades%20Nacionales\Educaci&#243;n\Gr&#225;ficas%20Educaci&#243;n.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C:\Retrospect\Resp\Diagn&#243;sticos\Educaci&#243;n\Informe%20resumido\Diag%20en%20Edu%20-%20Gr&#225;ficas%20(2).xlsx" TargetMode="External"/><Relationship Id="rId2" Type="http://schemas.microsoft.com/office/2011/relationships/chartColorStyle" Target="colors13.xml"/><Relationship Id="rId1" Type="http://schemas.microsoft.com/office/2011/relationships/chartStyle" Target="style13.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correa\Downloads\Diag%20en%20Edu%20-%20Gr&#225;ficas%20(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correa\Downloads\Diag%20en%20Edu%20-%20Gr&#225;ficas%20(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acorrea\Downloads\Diag%20en%20Edu%20-%20Gr&#225;ficas%20(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azmartinez\Downloads\Gr&#225;ficas%20presentaci&#243;n%20Educaci&#243;n%20(2).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Retrospect\Resp\Diagn&#243;sticos\Prioridades%20Nacionales\Educaci&#243;n\Gr&#225;ficas%20Educaci&#243;n.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Retrospect\Resp\Diagn&#243;sticos\Educaci&#243;n\Informe%20resumido\Diag%20en%20Edu%20-%20Gr&#225;ficas%20(2).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Retrospect\Resp\Diagn&#243;sticos\Educaci&#243;n\Informe%20resumido\Gr&#225;ficas%20presentaci&#243;n%20Educaci&#243;n.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acorrea\Downloads\Diag%20en%20Edu%20-%20Gr&#225;ficas%20(2).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INFRAESTRUCTURA!$A$2</c:f>
              <c:strCache>
                <c:ptCount val="1"/>
                <c:pt idx="0">
                  <c:v>Nacional</c:v>
                </c:pt>
              </c:strCache>
            </c:strRef>
          </c:tx>
          <c:spPr>
            <a:solidFill>
              <a:srgbClr val="469999"/>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INFRAESTRUCTURA!$B$1:$D$1</c:f>
              <c:strCache>
                <c:ptCount val="3"/>
                <c:pt idx="0">
                  <c:v>Inmuebles con servicios básicos (agua potable, energía eléctrica, servicios sanitarios y drenaje)</c:v>
                </c:pt>
                <c:pt idx="1">
                  <c:v>Inmuebles con mobiliario básico (aulas con pizarrón y muebles para sentarse)</c:v>
                </c:pt>
                <c:pt idx="2">
                  <c:v>Inmuebles que cuentan con infraestructura necesaria para impartir clases (infraestructura adecuada, servicios básicos y mobiliario básico)</c:v>
                </c:pt>
              </c:strCache>
            </c:strRef>
          </c:cat>
          <c:val>
            <c:numRef>
              <c:f>INFRAESTRUCTURA!$B$2:$D$2</c:f>
              <c:numCache>
                <c:formatCode>0.00%</c:formatCode>
                <c:ptCount val="3"/>
                <c:pt idx="0">
                  <c:v>0.79800000000000004</c:v>
                </c:pt>
                <c:pt idx="1">
                  <c:v>0.81399999999999995</c:v>
                </c:pt>
                <c:pt idx="2">
                  <c:v>0.60499999999999998</c:v>
                </c:pt>
              </c:numCache>
            </c:numRef>
          </c:val>
          <c:extLst>
            <c:ext xmlns:c16="http://schemas.microsoft.com/office/drawing/2014/chart" uri="{C3380CC4-5D6E-409C-BE32-E72D297353CC}">
              <c16:uniqueId val="{00000000-6E26-465E-A9BC-7A9E4FDAEDF8}"/>
            </c:ext>
          </c:extLst>
        </c:ser>
        <c:ser>
          <c:idx val="1"/>
          <c:order val="1"/>
          <c:tx>
            <c:strRef>
              <c:f>INFRAESTRUCTURA!$A$3</c:f>
              <c:strCache>
                <c:ptCount val="1"/>
                <c:pt idx="0">
                  <c:v>General</c:v>
                </c:pt>
              </c:strCache>
            </c:strRef>
          </c:tx>
          <c:spPr>
            <a:solidFill>
              <a:srgbClr val="C12D77"/>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INFRAESTRUCTURA!$B$1:$D$1</c:f>
              <c:strCache>
                <c:ptCount val="3"/>
                <c:pt idx="0">
                  <c:v>Inmuebles con servicios básicos (agua potable, energía eléctrica, servicios sanitarios y drenaje)</c:v>
                </c:pt>
                <c:pt idx="1">
                  <c:v>Inmuebles con mobiliario básico (aulas con pizarrón y muebles para sentarse)</c:v>
                </c:pt>
                <c:pt idx="2">
                  <c:v>Inmuebles que cuentan con infraestructura necesaria para impartir clases (infraestructura adecuada, servicios básicos y mobiliario básico)</c:v>
                </c:pt>
              </c:strCache>
            </c:strRef>
          </c:cat>
          <c:val>
            <c:numRef>
              <c:f>INFRAESTRUCTURA!$B$3:$D$3</c:f>
              <c:numCache>
                <c:formatCode>0.00%</c:formatCode>
                <c:ptCount val="3"/>
                <c:pt idx="0">
                  <c:v>0.82599999999999996</c:v>
                </c:pt>
                <c:pt idx="1">
                  <c:v>0.82299999999999995</c:v>
                </c:pt>
                <c:pt idx="2">
                  <c:v>0.629</c:v>
                </c:pt>
              </c:numCache>
            </c:numRef>
          </c:val>
          <c:extLst>
            <c:ext xmlns:c16="http://schemas.microsoft.com/office/drawing/2014/chart" uri="{C3380CC4-5D6E-409C-BE32-E72D297353CC}">
              <c16:uniqueId val="{00000001-6E26-465E-A9BC-7A9E4FDAEDF8}"/>
            </c:ext>
          </c:extLst>
        </c:ser>
        <c:ser>
          <c:idx val="2"/>
          <c:order val="2"/>
          <c:tx>
            <c:strRef>
              <c:f>INFRAESTRUCTURA!$A$4</c:f>
              <c:strCache>
                <c:ptCount val="1"/>
                <c:pt idx="0">
                  <c:v>Indígena</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INFRAESTRUCTURA!$B$1:$D$1</c:f>
              <c:strCache>
                <c:ptCount val="3"/>
                <c:pt idx="0">
                  <c:v>Inmuebles con servicios básicos (agua potable, energía eléctrica, servicios sanitarios y drenaje)</c:v>
                </c:pt>
                <c:pt idx="1">
                  <c:v>Inmuebles con mobiliario básico (aulas con pizarrón y muebles para sentarse)</c:v>
                </c:pt>
                <c:pt idx="2">
                  <c:v>Inmuebles que cuentan con infraestructura necesaria para impartir clases (infraestructura adecuada, servicios básicos y mobiliario básico)</c:v>
                </c:pt>
              </c:strCache>
            </c:strRef>
          </c:cat>
          <c:val>
            <c:numRef>
              <c:f>INFRAESTRUCTURA!$B$4:$D$4</c:f>
              <c:numCache>
                <c:formatCode>0.00%</c:formatCode>
                <c:ptCount val="3"/>
                <c:pt idx="0">
                  <c:v>0.26</c:v>
                </c:pt>
                <c:pt idx="1">
                  <c:v>0.63100000000000001</c:v>
                </c:pt>
                <c:pt idx="2">
                  <c:v>0.14799999999999999</c:v>
                </c:pt>
              </c:numCache>
            </c:numRef>
          </c:val>
          <c:extLst>
            <c:ext xmlns:c16="http://schemas.microsoft.com/office/drawing/2014/chart" uri="{C3380CC4-5D6E-409C-BE32-E72D297353CC}">
              <c16:uniqueId val="{00000002-6E26-465E-A9BC-7A9E4FDAEDF8}"/>
            </c:ext>
          </c:extLst>
        </c:ser>
        <c:ser>
          <c:idx val="3"/>
          <c:order val="3"/>
          <c:tx>
            <c:strRef>
              <c:f>INFRAESTRUCTURA!$A$5</c:f>
              <c:strCache>
                <c:ptCount val="1"/>
                <c:pt idx="0">
                  <c:v>Conafe</c:v>
                </c:pt>
              </c:strCache>
            </c:strRef>
          </c:tx>
          <c:spPr>
            <a:solidFill>
              <a:schemeClr val="accent4"/>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INFRAESTRUCTURA!$B$1:$D$1</c:f>
              <c:strCache>
                <c:ptCount val="3"/>
                <c:pt idx="0">
                  <c:v>Inmuebles con servicios básicos (agua potable, energía eléctrica, servicios sanitarios y drenaje)</c:v>
                </c:pt>
                <c:pt idx="1">
                  <c:v>Inmuebles con mobiliario básico (aulas con pizarrón y muebles para sentarse)</c:v>
                </c:pt>
                <c:pt idx="2">
                  <c:v>Inmuebles que cuentan con infraestructura necesaria para impartir clases (infraestructura adecuada, servicios básicos y mobiliario básico)</c:v>
                </c:pt>
              </c:strCache>
            </c:strRef>
          </c:cat>
          <c:val>
            <c:numRef>
              <c:f>INFRAESTRUCTURA!$B$5:$D$5</c:f>
              <c:numCache>
                <c:formatCode>0.00%</c:formatCode>
                <c:ptCount val="3"/>
                <c:pt idx="0">
                  <c:v>0.109</c:v>
                </c:pt>
                <c:pt idx="1">
                  <c:v>0.61599999999999999</c:v>
                </c:pt>
                <c:pt idx="2">
                  <c:v>5.5E-2</c:v>
                </c:pt>
              </c:numCache>
            </c:numRef>
          </c:val>
          <c:extLst>
            <c:ext xmlns:c16="http://schemas.microsoft.com/office/drawing/2014/chart" uri="{C3380CC4-5D6E-409C-BE32-E72D297353CC}">
              <c16:uniqueId val="{00000003-6E26-465E-A9BC-7A9E4FDAEDF8}"/>
            </c:ext>
          </c:extLst>
        </c:ser>
        <c:dLbls>
          <c:dLblPos val="outEnd"/>
          <c:showLegendKey val="0"/>
          <c:showVal val="1"/>
          <c:showCatName val="0"/>
          <c:showSerName val="0"/>
          <c:showPercent val="0"/>
          <c:showBubbleSize val="0"/>
        </c:dLbls>
        <c:gapWidth val="219"/>
        <c:axId val="487991744"/>
        <c:axId val="487999192"/>
      </c:barChart>
      <c:catAx>
        <c:axId val="4879917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crossAx val="487999192"/>
        <c:crosses val="autoZero"/>
        <c:auto val="1"/>
        <c:lblAlgn val="ctr"/>
        <c:lblOffset val="100"/>
        <c:noMultiLvlLbl val="0"/>
      </c:catAx>
      <c:valAx>
        <c:axId val="48799919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crossAx val="4879917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noFill/>
    </a:ln>
    <a:effectLst/>
  </c:spPr>
  <c:txPr>
    <a:bodyPr/>
    <a:lstStyle/>
    <a:p>
      <a:pPr>
        <a:defRPr sz="1800">
          <a:latin typeface="Arial" panose="020B0604020202020204" pitchFamily="34" charset="0"/>
          <a:cs typeface="Arial" panose="020B0604020202020204" pitchFamily="34" charset="0"/>
        </a:defRPr>
      </a:pPr>
      <a:endParaRPr lang="es-MX"/>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Arial" panose="020B0604020202020204" pitchFamily="34" charset="0"/>
                <a:ea typeface="+mn-ea"/>
                <a:cs typeface="Arial" panose="020B0604020202020204" pitchFamily="34" charset="0"/>
              </a:defRPr>
            </a:pPr>
            <a:r>
              <a:rPr lang="es-MX" dirty="0"/>
              <a:t>Porcentaje de alumnos en primaria con niveles satisfactorios y sobresalientes en la prueba PLANEA 2015 en escuela públicas y privadas</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manualLayout>
          <c:layoutTarget val="inner"/>
          <c:xMode val="edge"/>
          <c:yMode val="edge"/>
          <c:x val="0.12523728502045725"/>
          <c:y val="0.3033729671604779"/>
          <c:w val="0.73885137591022121"/>
          <c:h val="0.55225273662684082"/>
        </c:manualLayout>
      </c:layout>
      <c:barChart>
        <c:barDir val="bar"/>
        <c:grouping val="clustered"/>
        <c:varyColors val="0"/>
        <c:ser>
          <c:idx val="0"/>
          <c:order val="0"/>
          <c:tx>
            <c:strRef>
              <c:f>AluSatSobPLANEATipServPrim!$B$12</c:f>
              <c:strCache>
                <c:ptCount val="1"/>
                <c:pt idx="0">
                  <c:v>LC</c:v>
                </c:pt>
              </c:strCache>
            </c:strRef>
          </c:tx>
          <c:spPr>
            <a:solidFill>
              <a:srgbClr val="C12D77"/>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AluSatSobPLANEATipServPrim!$A$13:$A$14</c:f>
              <c:strCache>
                <c:ptCount val="2"/>
                <c:pt idx="0">
                  <c:v>General Pública</c:v>
                </c:pt>
                <c:pt idx="1">
                  <c:v>Privada</c:v>
                </c:pt>
              </c:strCache>
            </c:strRef>
          </c:cat>
          <c:val>
            <c:numRef>
              <c:f>AluSatSobPLANEATipServPrim!$B$13:$B$14</c:f>
              <c:numCache>
                <c:formatCode>0.00%</c:formatCode>
                <c:ptCount val="2"/>
                <c:pt idx="0">
                  <c:v>0.14299999999999999</c:v>
                </c:pt>
                <c:pt idx="1">
                  <c:v>0.52800000000000002</c:v>
                </c:pt>
              </c:numCache>
            </c:numRef>
          </c:val>
          <c:extLst>
            <c:ext xmlns:c16="http://schemas.microsoft.com/office/drawing/2014/chart" uri="{C3380CC4-5D6E-409C-BE32-E72D297353CC}">
              <c16:uniqueId val="{00000000-F9D2-461D-A3BC-274A98E9D124}"/>
            </c:ext>
          </c:extLst>
        </c:ser>
        <c:ser>
          <c:idx val="1"/>
          <c:order val="1"/>
          <c:tx>
            <c:strRef>
              <c:f>AluSatSobPLANEATipServPrim!$C$12</c:f>
              <c:strCache>
                <c:ptCount val="1"/>
                <c:pt idx="0">
                  <c:v>M</c:v>
                </c:pt>
              </c:strCache>
            </c:strRef>
          </c:tx>
          <c:spPr>
            <a:solidFill>
              <a:srgbClr val="469999"/>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AluSatSobPLANEATipServPrim!$A$13:$A$14</c:f>
              <c:strCache>
                <c:ptCount val="2"/>
                <c:pt idx="0">
                  <c:v>General Pública</c:v>
                </c:pt>
                <c:pt idx="1">
                  <c:v>Privada</c:v>
                </c:pt>
              </c:strCache>
            </c:strRef>
          </c:cat>
          <c:val>
            <c:numRef>
              <c:f>AluSatSobPLANEATipServPrim!$C$13:$C$14</c:f>
              <c:numCache>
                <c:formatCode>0.00%</c:formatCode>
                <c:ptCount val="2"/>
                <c:pt idx="0">
                  <c:v>0.183</c:v>
                </c:pt>
                <c:pt idx="1">
                  <c:v>0.51200000000000001</c:v>
                </c:pt>
              </c:numCache>
            </c:numRef>
          </c:val>
          <c:extLst>
            <c:ext xmlns:c16="http://schemas.microsoft.com/office/drawing/2014/chart" uri="{C3380CC4-5D6E-409C-BE32-E72D297353CC}">
              <c16:uniqueId val="{00000001-F9D2-461D-A3BC-274A98E9D124}"/>
            </c:ext>
          </c:extLst>
        </c:ser>
        <c:dLbls>
          <c:dLblPos val="ctr"/>
          <c:showLegendKey val="0"/>
          <c:showVal val="1"/>
          <c:showCatName val="0"/>
          <c:showSerName val="0"/>
          <c:showPercent val="0"/>
          <c:showBubbleSize val="0"/>
        </c:dLbls>
        <c:gapWidth val="150"/>
        <c:axId val="382712904"/>
        <c:axId val="382714472"/>
      </c:barChart>
      <c:catAx>
        <c:axId val="3827129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2714472"/>
        <c:crosses val="autoZero"/>
        <c:auto val="1"/>
        <c:lblAlgn val="ctr"/>
        <c:lblOffset val="100"/>
        <c:noMultiLvlLbl val="0"/>
      </c:catAx>
      <c:valAx>
        <c:axId val="38271447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2712904"/>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solidFill>
        <a:srgbClr val="469999"/>
      </a:solidFill>
    </a:ln>
    <a:effectLst/>
  </c:spPr>
  <c:txPr>
    <a:bodyPr/>
    <a:lstStyle/>
    <a:p>
      <a:pPr>
        <a:defRPr sz="1200">
          <a:solidFill>
            <a:schemeClr val="tx1"/>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Arial" panose="020B0604020202020204" pitchFamily="34" charset="0"/>
                <a:ea typeface="+mn-ea"/>
                <a:cs typeface="Arial" panose="020B0604020202020204" pitchFamily="34" charset="0"/>
              </a:defRPr>
            </a:pPr>
            <a:r>
              <a:rPr lang="en-US" sz="1400" b="0" i="0" baseline="0" dirty="0">
                <a:effectLst/>
              </a:rPr>
              <a:t>Alumnos inscritos por tipo de inmueble y nivel educativo en escuelas públicas y privadas (%), 2013</a:t>
            </a:r>
            <a:endParaRPr lang="es-MX" sz="1400"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manualLayout>
          <c:layoutTarget val="inner"/>
          <c:xMode val="edge"/>
          <c:yMode val="edge"/>
          <c:x val="6.3449926381104527E-2"/>
          <c:y val="0.17882082867475482"/>
          <c:w val="0.92459748694741895"/>
          <c:h val="0.55973394131115128"/>
        </c:manualLayout>
      </c:layout>
      <c:barChart>
        <c:barDir val="col"/>
        <c:grouping val="clustered"/>
        <c:varyColors val="0"/>
        <c:ser>
          <c:idx val="0"/>
          <c:order val="0"/>
          <c:tx>
            <c:strRef>
              <c:f>'[Gráficas presentación Educación (2).xlsx]Infra tipo de financiamiento'!$A$5</c:f>
              <c:strCache>
                <c:ptCount val="1"/>
                <c:pt idx="0">
                  <c:v>Servicios básicos </c:v>
                </c:pt>
              </c:strCache>
            </c:strRef>
          </c:tx>
          <c:spPr>
            <a:solidFill>
              <a:srgbClr val="469999"/>
            </a:solidFill>
            <a:ln>
              <a:noFill/>
            </a:ln>
            <a:effectLst/>
          </c:spPr>
          <c:invertIfNegative val="0"/>
          <c:dLbls>
            <c:dLbl>
              <c:idx val="4"/>
              <c:layout>
                <c:manualLayout>
                  <c:x val="0"/>
                  <c:y val="-2.882140863310876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2A3-4AEB-B463-3BD99591438E}"/>
                </c:ext>
              </c:extLst>
            </c:dLbl>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'[Gráficas presentación Educación (2).xlsx]Infra tipo de financiamiento'!$B$3:$G$4</c:f>
              <c:multiLvlStrCache>
                <c:ptCount val="6"/>
                <c:lvl>
                  <c:pt idx="0">
                    <c:v>Público</c:v>
                  </c:pt>
                  <c:pt idx="1">
                    <c:v>Privado</c:v>
                  </c:pt>
                  <c:pt idx="2">
                    <c:v>Público</c:v>
                  </c:pt>
                  <c:pt idx="3">
                    <c:v>Privado</c:v>
                  </c:pt>
                  <c:pt idx="4">
                    <c:v>Público</c:v>
                  </c:pt>
                  <c:pt idx="5">
                    <c:v>Privado</c:v>
                  </c:pt>
                </c:lvl>
                <c:lvl>
                  <c:pt idx="0">
                    <c:v>Preescolar</c:v>
                  </c:pt>
                  <c:pt idx="2">
                    <c:v>Primaria</c:v>
                  </c:pt>
                  <c:pt idx="4">
                    <c:v>Secundaria</c:v>
                  </c:pt>
                </c:lvl>
              </c:multiLvlStrCache>
            </c:multiLvlStrRef>
          </c:cat>
          <c:val>
            <c:numRef>
              <c:f>'[Gráficas presentación Educación (2).xlsx]Infra tipo de financiamiento'!$B$5:$G$5</c:f>
              <c:numCache>
                <c:formatCode>0.0%</c:formatCode>
                <c:ptCount val="6"/>
                <c:pt idx="0">
                  <c:v>0.73724351291412082</c:v>
                </c:pt>
                <c:pt idx="1">
                  <c:v>0.96435035480935005</c:v>
                </c:pt>
                <c:pt idx="2">
                  <c:v>0.7805682181054151</c:v>
                </c:pt>
                <c:pt idx="3">
                  <c:v>0.95773715184158514</c:v>
                </c:pt>
                <c:pt idx="4">
                  <c:v>0.78590716010857753</c:v>
                </c:pt>
                <c:pt idx="5">
                  <c:v>0.95809419169816945</c:v>
                </c:pt>
              </c:numCache>
            </c:numRef>
          </c:val>
          <c:extLst>
            <c:ext xmlns:c16="http://schemas.microsoft.com/office/drawing/2014/chart" uri="{C3380CC4-5D6E-409C-BE32-E72D297353CC}">
              <c16:uniqueId val="{00000001-32A3-4AEB-B463-3BD99591438E}"/>
            </c:ext>
          </c:extLst>
        </c:ser>
        <c:ser>
          <c:idx val="1"/>
          <c:order val="1"/>
          <c:tx>
            <c:strRef>
              <c:f>'[Gráficas presentación Educación (2).xlsx]Infra tipo de financiamiento'!$A$6</c:f>
              <c:strCache>
                <c:ptCount val="1"/>
                <c:pt idx="0">
                  <c:v>Mobiliario básico </c:v>
                </c:pt>
              </c:strCache>
            </c:strRef>
          </c:tx>
          <c:spPr>
            <a:solidFill>
              <a:srgbClr val="C12D77"/>
            </a:solidFill>
            <a:ln>
              <a:noFill/>
            </a:ln>
            <a:effectLst/>
          </c:spPr>
          <c:invertIfNegative val="0"/>
          <c:dLbls>
            <c:dLbl>
              <c:idx val="1"/>
              <c:layout>
                <c:manualLayout>
                  <c:x val="3.895787380808462E-3"/>
                  <c:y val="-3.202378737012084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2A3-4AEB-B463-3BD99591438E}"/>
                </c:ext>
              </c:extLst>
            </c:dLbl>
            <c:dLbl>
              <c:idx val="2"/>
              <c:layout>
                <c:manualLayout>
                  <c:x val="1.947893690404231E-3"/>
                  <c:y val="-4.803568105518127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2A3-4AEB-B463-3BD99591438E}"/>
                </c:ext>
              </c:extLst>
            </c:dLbl>
            <c:dLbl>
              <c:idx val="3"/>
              <c:layout>
                <c:manualLayout>
                  <c:x val="0"/>
                  <c:y val="-2.561902989609667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2A3-4AEB-B463-3BD99591438E}"/>
                </c:ext>
              </c:extLst>
            </c:dLbl>
            <c:dLbl>
              <c:idx val="5"/>
              <c:layout>
                <c:manualLayout>
                  <c:x val="-3.895787380808462E-3"/>
                  <c:y val="-2.241665115908459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2A3-4AEB-B463-3BD99591438E}"/>
                </c:ext>
              </c:extLst>
            </c:dLbl>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'[Gráficas presentación Educación (2).xlsx]Infra tipo de financiamiento'!$B$3:$G$4</c:f>
              <c:multiLvlStrCache>
                <c:ptCount val="6"/>
                <c:lvl>
                  <c:pt idx="0">
                    <c:v>Público</c:v>
                  </c:pt>
                  <c:pt idx="1">
                    <c:v>Privado</c:v>
                  </c:pt>
                  <c:pt idx="2">
                    <c:v>Público</c:v>
                  </c:pt>
                  <c:pt idx="3">
                    <c:v>Privado</c:v>
                  </c:pt>
                  <c:pt idx="4">
                    <c:v>Público</c:v>
                  </c:pt>
                  <c:pt idx="5">
                    <c:v>Privado</c:v>
                  </c:pt>
                </c:lvl>
                <c:lvl>
                  <c:pt idx="0">
                    <c:v>Preescolar</c:v>
                  </c:pt>
                  <c:pt idx="2">
                    <c:v>Primaria</c:v>
                  </c:pt>
                  <c:pt idx="4">
                    <c:v>Secundaria</c:v>
                  </c:pt>
                </c:lvl>
              </c:multiLvlStrCache>
            </c:multiLvlStrRef>
          </c:cat>
          <c:val>
            <c:numRef>
              <c:f>'[Gráficas presentación Educación (2).xlsx]Infra tipo de financiamiento'!$B$6:$G$6</c:f>
              <c:numCache>
                <c:formatCode>0.0%</c:formatCode>
                <c:ptCount val="6"/>
                <c:pt idx="0">
                  <c:v>0.81248376489669727</c:v>
                </c:pt>
                <c:pt idx="1">
                  <c:v>0.9648535255248144</c:v>
                </c:pt>
                <c:pt idx="2">
                  <c:v>0.79628839452237377</c:v>
                </c:pt>
                <c:pt idx="3">
                  <c:v>0.98284938971642177</c:v>
                </c:pt>
                <c:pt idx="4">
                  <c:v>0.77121682693681581</c:v>
                </c:pt>
                <c:pt idx="5">
                  <c:v>0.98331998733682191</c:v>
                </c:pt>
              </c:numCache>
            </c:numRef>
          </c:val>
          <c:extLst>
            <c:ext xmlns:c16="http://schemas.microsoft.com/office/drawing/2014/chart" uri="{C3380CC4-5D6E-409C-BE32-E72D297353CC}">
              <c16:uniqueId val="{00000006-32A3-4AEB-B463-3BD99591438E}"/>
            </c:ext>
          </c:extLst>
        </c:ser>
        <c:ser>
          <c:idx val="2"/>
          <c:order val="2"/>
          <c:tx>
            <c:strRef>
              <c:f>'[Gráficas presentación Educación (2).xlsx]Infra tipo de financiamiento'!$A$7</c:f>
              <c:strCache>
                <c:ptCount val="1"/>
                <c:pt idx="0">
                  <c:v>Infraestructura necesaria para impartir clases </c:v>
                </c:pt>
              </c:strCache>
            </c:strRef>
          </c:tx>
          <c:spPr>
            <a:solidFill>
              <a:schemeClr val="accent3"/>
            </a:solidFill>
            <a:ln>
              <a:noFill/>
            </a:ln>
            <a:effectLst/>
          </c:spPr>
          <c:invertIfNegative val="0"/>
          <c:dLbls>
            <c:dLbl>
              <c:idx val="2"/>
              <c:layout>
                <c:manualLayout>
                  <c:x val="9.7394684520211543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2A3-4AEB-B463-3BD99591438E}"/>
                </c:ext>
              </c:extLst>
            </c:dLbl>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'[Gráficas presentación Educación (2).xlsx]Infra tipo de financiamiento'!$B$3:$G$4</c:f>
              <c:multiLvlStrCache>
                <c:ptCount val="6"/>
                <c:lvl>
                  <c:pt idx="0">
                    <c:v>Público</c:v>
                  </c:pt>
                  <c:pt idx="1">
                    <c:v>Privado</c:v>
                  </c:pt>
                  <c:pt idx="2">
                    <c:v>Público</c:v>
                  </c:pt>
                  <c:pt idx="3">
                    <c:v>Privado</c:v>
                  </c:pt>
                  <c:pt idx="4">
                    <c:v>Público</c:v>
                  </c:pt>
                  <c:pt idx="5">
                    <c:v>Privado</c:v>
                  </c:pt>
                </c:lvl>
                <c:lvl>
                  <c:pt idx="0">
                    <c:v>Preescolar</c:v>
                  </c:pt>
                  <c:pt idx="2">
                    <c:v>Primaria</c:v>
                  </c:pt>
                  <c:pt idx="4">
                    <c:v>Secundaria</c:v>
                  </c:pt>
                </c:lvl>
              </c:multiLvlStrCache>
            </c:multiLvlStrRef>
          </c:cat>
          <c:val>
            <c:numRef>
              <c:f>'[Gráficas presentación Educación (2).xlsx]Infra tipo de financiamiento'!$B$7:$G$7</c:f>
              <c:numCache>
                <c:formatCode>0.0%</c:formatCode>
                <c:ptCount val="6"/>
                <c:pt idx="0">
                  <c:v>0.5344663495719717</c:v>
                </c:pt>
                <c:pt idx="1">
                  <c:v>0.88301576848227437</c:v>
                </c:pt>
                <c:pt idx="2">
                  <c:v>0.57477261052249828</c:v>
                </c:pt>
                <c:pt idx="3">
                  <c:v>0.89337165101756022</c:v>
                </c:pt>
                <c:pt idx="4">
                  <c:v>0.59629359770642376</c:v>
                </c:pt>
                <c:pt idx="5">
                  <c:v>0.90029981936348913</c:v>
                </c:pt>
              </c:numCache>
            </c:numRef>
          </c:val>
          <c:extLst>
            <c:ext xmlns:c16="http://schemas.microsoft.com/office/drawing/2014/chart" uri="{C3380CC4-5D6E-409C-BE32-E72D297353CC}">
              <c16:uniqueId val="{00000008-32A3-4AEB-B463-3BD99591438E}"/>
            </c:ext>
          </c:extLst>
        </c:ser>
        <c:dLbls>
          <c:showLegendKey val="0"/>
          <c:showVal val="0"/>
          <c:showCatName val="0"/>
          <c:showSerName val="0"/>
          <c:showPercent val="0"/>
          <c:showBubbleSize val="0"/>
        </c:dLbls>
        <c:gapWidth val="219"/>
        <c:overlap val="-27"/>
        <c:axId val="382717216"/>
        <c:axId val="382712512"/>
      </c:barChart>
      <c:catAx>
        <c:axId val="382717216"/>
        <c:scaling>
          <c:orientation val="minMax"/>
        </c:scaling>
        <c:delete val="0"/>
        <c:axPos val="b"/>
        <c:title>
          <c:tx>
            <c:rich>
              <a:bodyPr rot="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r>
                  <a:rPr lang="es-MX" dirty="0"/>
                  <a:t>Nivel educativo y tipo de financiamiento</a:t>
                </a:r>
              </a:p>
            </c:rich>
          </c:tx>
          <c:layout>
            <c:manualLayout>
              <c:xMode val="edge"/>
              <c:yMode val="edge"/>
              <c:x val="0.44000068000107267"/>
              <c:y val="0.8600339734231332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2712512"/>
        <c:crosses val="autoZero"/>
        <c:auto val="1"/>
        <c:lblAlgn val="ctr"/>
        <c:lblOffset val="100"/>
        <c:noMultiLvlLbl val="0"/>
      </c:catAx>
      <c:valAx>
        <c:axId val="382712512"/>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r>
                  <a:rPr lang="es-MX" dirty="0"/>
                  <a:t>Porcentaje de</a:t>
                </a:r>
                <a:r>
                  <a:rPr lang="es-MX" baseline="0" dirty="0"/>
                  <a:t> alumnos</a:t>
                </a:r>
                <a:endParaRPr lang="es-MX" dirty="0"/>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2717216"/>
        <c:crosses val="autoZero"/>
        <c:crossBetween val="between"/>
        <c:majorUnit val="0.2"/>
      </c:valAx>
      <c:spPr>
        <a:noFill/>
        <a:ln>
          <a:noFill/>
        </a:ln>
        <a:effectLst/>
      </c:spPr>
    </c:plotArea>
    <c:legend>
      <c:legendPos val="b"/>
      <c:layout>
        <c:manualLayout>
          <c:xMode val="edge"/>
          <c:yMode val="edge"/>
          <c:x val="0.48137186325753156"/>
          <c:y val="0.92833300676471786"/>
          <c:w val="0.50292041228233608"/>
          <c:h val="6.4358761663318984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solidFill>
        <a:srgbClr val="4CAAA8"/>
      </a:solidFill>
    </a:ln>
    <a:effectLst/>
  </c:spPr>
  <c:txPr>
    <a:bodyPr/>
    <a:lstStyle/>
    <a:p>
      <a:pPr>
        <a:defRPr sz="1050">
          <a:solidFill>
            <a:schemeClr val="tx1"/>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Arial" panose="020B0604020202020204" pitchFamily="34" charset="0"/>
                <a:ea typeface="+mn-ea"/>
                <a:cs typeface="Arial" panose="020B0604020202020204" pitchFamily="34" charset="0"/>
              </a:defRPr>
            </a:pPr>
            <a:r>
              <a:rPr lang="es-MX"/>
              <a:t>Porcentaje de población que asiste a la escuela por condición indígena, 2016</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barChart>
        <c:barDir val="col"/>
        <c:grouping val="clustered"/>
        <c:varyColors val="0"/>
        <c:ser>
          <c:idx val="0"/>
          <c:order val="0"/>
          <c:tx>
            <c:strRef>
              <c:f>Hoja1!$B$9</c:f>
              <c:strCache>
                <c:ptCount val="1"/>
                <c:pt idx="0">
                  <c:v>Indígena </c:v>
                </c:pt>
              </c:strCache>
            </c:strRef>
          </c:tx>
          <c:spPr>
            <a:solidFill>
              <a:srgbClr val="469999"/>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Hoja1!$A$10:$A$13</c:f>
              <c:strCache>
                <c:ptCount val="4"/>
                <c:pt idx="0">
                  <c:v>Preescolar</c:v>
                </c:pt>
                <c:pt idx="1">
                  <c:v>Primaria</c:v>
                </c:pt>
                <c:pt idx="2">
                  <c:v>Secundaria</c:v>
                </c:pt>
                <c:pt idx="3">
                  <c:v>Media Superior</c:v>
                </c:pt>
              </c:strCache>
            </c:strRef>
          </c:cat>
          <c:val>
            <c:numRef>
              <c:f>Hoja1!$B$10:$B$13</c:f>
              <c:numCache>
                <c:formatCode>0%</c:formatCode>
                <c:ptCount val="4"/>
                <c:pt idx="0" formatCode="0.00%">
                  <c:v>0.76500000000000001</c:v>
                </c:pt>
                <c:pt idx="1">
                  <c:v>0.98</c:v>
                </c:pt>
                <c:pt idx="2" formatCode="0.00%">
                  <c:v>0.83299999999999996</c:v>
                </c:pt>
                <c:pt idx="3" formatCode="0.00%">
                  <c:v>0.63900000000000001</c:v>
                </c:pt>
              </c:numCache>
            </c:numRef>
          </c:val>
          <c:extLst>
            <c:ext xmlns:c16="http://schemas.microsoft.com/office/drawing/2014/chart" uri="{C3380CC4-5D6E-409C-BE32-E72D297353CC}">
              <c16:uniqueId val="{00000000-AC73-4592-A326-2FA4FF9CDFF8}"/>
            </c:ext>
          </c:extLst>
        </c:ser>
        <c:ser>
          <c:idx val="1"/>
          <c:order val="1"/>
          <c:tx>
            <c:strRef>
              <c:f>Hoja1!$C$9</c:f>
              <c:strCache>
                <c:ptCount val="1"/>
                <c:pt idx="0">
                  <c:v>No indígena</c:v>
                </c:pt>
              </c:strCache>
            </c:strRef>
          </c:tx>
          <c:spPr>
            <a:solidFill>
              <a:srgbClr val="C12D77"/>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Hoja1!$A$10:$A$13</c:f>
              <c:strCache>
                <c:ptCount val="4"/>
                <c:pt idx="0">
                  <c:v>Preescolar</c:v>
                </c:pt>
                <c:pt idx="1">
                  <c:v>Primaria</c:v>
                </c:pt>
                <c:pt idx="2">
                  <c:v>Secundaria</c:v>
                </c:pt>
                <c:pt idx="3">
                  <c:v>Media Superior</c:v>
                </c:pt>
              </c:strCache>
            </c:strRef>
          </c:cat>
          <c:val>
            <c:numRef>
              <c:f>Hoja1!$C$10:$C$13</c:f>
              <c:numCache>
                <c:formatCode>0.00%</c:formatCode>
                <c:ptCount val="4"/>
                <c:pt idx="0">
                  <c:v>0.77800000000000002</c:v>
                </c:pt>
                <c:pt idx="1">
                  <c:v>0.99199999999999999</c:v>
                </c:pt>
                <c:pt idx="2">
                  <c:v>0.94499999999999995</c:v>
                </c:pt>
                <c:pt idx="3">
                  <c:v>0.76300000000000001</c:v>
                </c:pt>
              </c:numCache>
            </c:numRef>
          </c:val>
          <c:extLst>
            <c:ext xmlns:c16="http://schemas.microsoft.com/office/drawing/2014/chart" uri="{C3380CC4-5D6E-409C-BE32-E72D297353CC}">
              <c16:uniqueId val="{00000001-AC73-4592-A326-2FA4FF9CDFF8}"/>
            </c:ext>
          </c:extLst>
        </c:ser>
        <c:dLbls>
          <c:showLegendKey val="0"/>
          <c:showVal val="0"/>
          <c:showCatName val="0"/>
          <c:showSerName val="0"/>
          <c:showPercent val="0"/>
          <c:showBubbleSize val="0"/>
        </c:dLbls>
        <c:gapWidth val="219"/>
        <c:overlap val="-27"/>
        <c:axId val="443125088"/>
        <c:axId val="443129008"/>
      </c:barChart>
      <c:catAx>
        <c:axId val="443125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443129008"/>
        <c:crosses val="autoZero"/>
        <c:auto val="1"/>
        <c:lblAlgn val="ctr"/>
        <c:lblOffset val="100"/>
        <c:noMultiLvlLbl val="0"/>
      </c:catAx>
      <c:valAx>
        <c:axId val="443129008"/>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4431250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noFill/>
    </a:ln>
    <a:effectLst/>
  </c:spPr>
  <c:txPr>
    <a:bodyPr/>
    <a:lstStyle/>
    <a:p>
      <a:pPr>
        <a:defRPr>
          <a:solidFill>
            <a:schemeClr val="tx1"/>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60" b="0" i="0" u="none" strike="noStrike" kern="1200" spc="0" baseline="0">
                <a:solidFill>
                  <a:schemeClr val="tx1"/>
                </a:solidFill>
                <a:latin typeface="Arial" panose="020B0604020202020204" pitchFamily="34" charset="0"/>
                <a:ea typeface="+mn-ea"/>
                <a:cs typeface="Arial" panose="020B0604020202020204" pitchFamily="34" charset="0"/>
              </a:defRPr>
            </a:pPr>
            <a:r>
              <a:rPr lang="es-MX" dirty="0"/>
              <a:t>Porcentaje de población con analfabetismo y rezago educativo por condición de discapacidad y grupo etario, 2016</a:t>
            </a:r>
          </a:p>
        </c:rich>
      </c:tx>
      <c:layout>
        <c:manualLayout>
          <c:xMode val="edge"/>
          <c:yMode val="edge"/>
          <c:x val="0.11506112054582068"/>
          <c:y val="2.8791174212901439E-3"/>
        </c:manualLayout>
      </c:layout>
      <c:overlay val="0"/>
      <c:spPr>
        <a:noFill/>
        <a:ln>
          <a:noFill/>
        </a:ln>
        <a:effectLst/>
      </c:spPr>
      <c:txPr>
        <a:bodyPr rot="0" spcFirstLastPara="1" vertOverflow="ellipsis" vert="horz" wrap="square" anchor="ctr" anchorCtr="1"/>
        <a:lstStyle/>
        <a:p>
          <a:pPr>
            <a:defRPr sz="126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manualLayout>
          <c:layoutTarget val="inner"/>
          <c:xMode val="edge"/>
          <c:yMode val="edge"/>
          <c:x val="0.11469630075042736"/>
          <c:y val="0.11441635302422946"/>
          <c:w val="0.85463254162807201"/>
          <c:h val="0.69425116790069408"/>
        </c:manualLayout>
      </c:layout>
      <c:barChart>
        <c:barDir val="col"/>
        <c:grouping val="clustered"/>
        <c:varyColors val="0"/>
        <c:ser>
          <c:idx val="0"/>
          <c:order val="0"/>
          <c:tx>
            <c:strRef>
              <c:f>AnalRezEduAñoEscolDisc!$A$6</c:f>
              <c:strCache>
                <c:ptCount val="1"/>
                <c:pt idx="0">
                  <c:v>De 18 a 29 años</c:v>
                </c:pt>
              </c:strCache>
            </c:strRef>
          </c:tx>
          <c:spPr>
            <a:solidFill>
              <a:srgbClr val="C12D77"/>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AnalRezEduAñoEscolDisc!$B$4:$E$5</c:f>
              <c:multiLvlStrCache>
                <c:ptCount val="4"/>
                <c:lvl>
                  <c:pt idx="0">
                    <c:v>Analfabetismo</c:v>
                  </c:pt>
                  <c:pt idx="1">
                    <c:v>Rezago educativo</c:v>
                  </c:pt>
                  <c:pt idx="2">
                    <c:v>Analfabetismo</c:v>
                  </c:pt>
                  <c:pt idx="3">
                    <c:v>Rezago educativo</c:v>
                  </c:pt>
                </c:lvl>
                <c:lvl>
                  <c:pt idx="0">
                    <c:v>Presenta discapacidad</c:v>
                  </c:pt>
                  <c:pt idx="2">
                    <c:v>No presenta discapacidad</c:v>
                  </c:pt>
                </c:lvl>
              </c:multiLvlStrCache>
            </c:multiLvlStrRef>
          </c:cat>
          <c:val>
            <c:numRef>
              <c:f>AnalRezEduAñoEscolDisc!$B$6:$E$6</c:f>
              <c:numCache>
                <c:formatCode>0.0%</c:formatCode>
                <c:ptCount val="4"/>
                <c:pt idx="0">
                  <c:v>0.26650000000000001</c:v>
                </c:pt>
                <c:pt idx="1">
                  <c:v>0.4269</c:v>
                </c:pt>
                <c:pt idx="2">
                  <c:v>9.1999999999999998E-3</c:v>
                </c:pt>
                <c:pt idx="3">
                  <c:v>0.1406</c:v>
                </c:pt>
              </c:numCache>
            </c:numRef>
          </c:val>
          <c:extLst>
            <c:ext xmlns:c16="http://schemas.microsoft.com/office/drawing/2014/chart" uri="{C3380CC4-5D6E-409C-BE32-E72D297353CC}">
              <c16:uniqueId val="{00000002-E734-4ECB-AE39-CC4E43074658}"/>
            </c:ext>
          </c:extLst>
        </c:ser>
        <c:ser>
          <c:idx val="1"/>
          <c:order val="1"/>
          <c:tx>
            <c:strRef>
              <c:f>AnalRezEduAñoEscolDisc!$A$7</c:f>
              <c:strCache>
                <c:ptCount val="1"/>
                <c:pt idx="0">
                  <c:v>De 30 a 64 años</c:v>
                </c:pt>
              </c:strCache>
            </c:strRef>
          </c:tx>
          <c:spPr>
            <a:solidFill>
              <a:srgbClr val="7EC6C4"/>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AnalRezEduAñoEscolDisc!$B$4:$E$5</c:f>
              <c:multiLvlStrCache>
                <c:ptCount val="4"/>
                <c:lvl>
                  <c:pt idx="0">
                    <c:v>Analfabetismo</c:v>
                  </c:pt>
                  <c:pt idx="1">
                    <c:v>Rezago educativo</c:v>
                  </c:pt>
                  <c:pt idx="2">
                    <c:v>Analfabetismo</c:v>
                  </c:pt>
                  <c:pt idx="3">
                    <c:v>Rezago educativo</c:v>
                  </c:pt>
                </c:lvl>
                <c:lvl>
                  <c:pt idx="0">
                    <c:v>Presenta discapacidad</c:v>
                  </c:pt>
                  <c:pt idx="2">
                    <c:v>No presenta discapacidad</c:v>
                  </c:pt>
                </c:lvl>
              </c:multiLvlStrCache>
            </c:multiLvlStrRef>
          </c:cat>
          <c:val>
            <c:numRef>
              <c:f>AnalRezEduAñoEscolDisc!$B$7:$E$7</c:f>
              <c:numCache>
                <c:formatCode>0.0%</c:formatCode>
                <c:ptCount val="4"/>
                <c:pt idx="0">
                  <c:v>0.15770000000000001</c:v>
                </c:pt>
                <c:pt idx="1">
                  <c:v>0.36249999999999999</c:v>
                </c:pt>
                <c:pt idx="2">
                  <c:v>4.7199999999999999E-2</c:v>
                </c:pt>
                <c:pt idx="3">
                  <c:v>0.1799</c:v>
                </c:pt>
              </c:numCache>
            </c:numRef>
          </c:val>
          <c:extLst>
            <c:ext xmlns:c16="http://schemas.microsoft.com/office/drawing/2014/chart" uri="{C3380CC4-5D6E-409C-BE32-E72D297353CC}">
              <c16:uniqueId val="{00000004-E734-4ECB-AE39-CC4E43074658}"/>
            </c:ext>
          </c:extLst>
        </c:ser>
        <c:ser>
          <c:idx val="2"/>
          <c:order val="2"/>
          <c:tx>
            <c:strRef>
              <c:f>AnalRezEduAñoEscolDisc!$A$8</c:f>
              <c:strCache>
                <c:ptCount val="1"/>
                <c:pt idx="0">
                  <c:v>De 65 o más años</c:v>
                </c:pt>
              </c:strCache>
            </c:strRef>
          </c:tx>
          <c:spPr>
            <a:solidFill>
              <a:srgbClr val="AFABAB"/>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AnalRezEduAñoEscolDisc!$B$4:$E$5</c:f>
              <c:multiLvlStrCache>
                <c:ptCount val="4"/>
                <c:lvl>
                  <c:pt idx="0">
                    <c:v>Analfabetismo</c:v>
                  </c:pt>
                  <c:pt idx="1">
                    <c:v>Rezago educativo</c:v>
                  </c:pt>
                  <c:pt idx="2">
                    <c:v>Analfabetismo</c:v>
                  </c:pt>
                  <c:pt idx="3">
                    <c:v>Rezago educativo</c:v>
                  </c:pt>
                </c:lvl>
                <c:lvl>
                  <c:pt idx="0">
                    <c:v>Presenta discapacidad</c:v>
                  </c:pt>
                  <c:pt idx="2">
                    <c:v>No presenta discapacidad</c:v>
                  </c:pt>
                </c:lvl>
              </c:multiLvlStrCache>
            </c:multiLvlStrRef>
          </c:cat>
          <c:val>
            <c:numRef>
              <c:f>AnalRezEduAñoEscolDisc!$B$8:$E$8</c:f>
              <c:numCache>
                <c:formatCode>0.0%</c:formatCode>
                <c:ptCount val="4"/>
                <c:pt idx="0">
                  <c:v>0.28270000000000001</c:v>
                </c:pt>
                <c:pt idx="1">
                  <c:v>0.68430000000000002</c:v>
                </c:pt>
                <c:pt idx="2">
                  <c:v>0.1862</c:v>
                </c:pt>
                <c:pt idx="3">
                  <c:v>0.49759999999999999</c:v>
                </c:pt>
              </c:numCache>
            </c:numRef>
          </c:val>
          <c:extLst>
            <c:ext xmlns:c16="http://schemas.microsoft.com/office/drawing/2014/chart" uri="{C3380CC4-5D6E-409C-BE32-E72D297353CC}">
              <c16:uniqueId val="{00000005-E734-4ECB-AE39-CC4E43074658}"/>
            </c:ext>
          </c:extLst>
        </c:ser>
        <c:dLbls>
          <c:dLblPos val="outEnd"/>
          <c:showLegendKey val="0"/>
          <c:showVal val="1"/>
          <c:showCatName val="0"/>
          <c:showSerName val="0"/>
          <c:showPercent val="0"/>
          <c:showBubbleSize val="0"/>
        </c:dLbls>
        <c:gapWidth val="219"/>
        <c:overlap val="-27"/>
        <c:axId val="382713688"/>
        <c:axId val="382713296"/>
      </c:barChart>
      <c:catAx>
        <c:axId val="382713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2713296"/>
        <c:crosses val="autoZero"/>
        <c:auto val="1"/>
        <c:lblAlgn val="ctr"/>
        <c:lblOffset val="100"/>
        <c:noMultiLvlLbl val="0"/>
      </c:catAx>
      <c:valAx>
        <c:axId val="382713296"/>
        <c:scaling>
          <c:orientation val="minMax"/>
          <c:max val="0.75000000000000011"/>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r>
                  <a:rPr lang="es-ES" dirty="0"/>
                  <a:t>Porcentaje </a:t>
                </a:r>
              </a:p>
            </c:rich>
          </c:tx>
          <c:layout>
            <c:manualLayout>
              <c:xMode val="edge"/>
              <c:yMode val="edge"/>
              <c:x val="9.5104869968428186E-3"/>
              <c:y val="0.30619621839649408"/>
            </c:manualLayout>
          </c:layout>
          <c:overlay val="0"/>
          <c:spPr>
            <a:noFill/>
            <a:ln>
              <a:noFill/>
            </a:ln>
            <a:effectLst/>
          </c:spPr>
          <c:txPr>
            <a:bodyPr rot="-540000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27136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solidFill>
      <a:schemeClr val="bg1"/>
    </a:solidFill>
    <a:ln w="9525" cap="flat" cmpd="sng" algn="ctr">
      <a:solidFill>
        <a:srgbClr val="4CAAA8"/>
      </a:solidFill>
      <a:round/>
    </a:ln>
    <a:effectLst/>
  </c:spPr>
  <c:txPr>
    <a:bodyPr/>
    <a:lstStyle/>
    <a:p>
      <a:pPr>
        <a:defRPr sz="1050">
          <a:solidFill>
            <a:schemeClr val="tx1"/>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Arial" panose="020B0604020202020204" pitchFamily="34" charset="0"/>
                <a:ea typeface="+mn-ea"/>
                <a:cs typeface="Arial" panose="020B0604020202020204" pitchFamily="34" charset="0"/>
              </a:defRPr>
            </a:pPr>
            <a:r>
              <a:rPr lang="es-MX" dirty="0"/>
              <a:t>Porcentaje de alumnos con niveles satisfactorios y sobresalientes en la prueba PLANEA por tipo de servicio en primaria</a:t>
            </a:r>
          </a:p>
        </c:rich>
      </c:tx>
      <c:layout>
        <c:manualLayout>
          <c:xMode val="edge"/>
          <c:yMode val="edge"/>
          <c:x val="0.11891272645306494"/>
          <c:y val="1.1497440455334022E-2"/>
        </c:manualLayout>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manualLayout>
          <c:layoutTarget val="inner"/>
          <c:xMode val="edge"/>
          <c:yMode val="edge"/>
          <c:x val="0.1055641965707514"/>
          <c:y val="0.21091823130763249"/>
          <c:w val="0.8759590204263018"/>
          <c:h val="0.53950226595193129"/>
        </c:manualLayout>
      </c:layout>
      <c:barChart>
        <c:barDir val="col"/>
        <c:grouping val="stacked"/>
        <c:varyColors val="0"/>
        <c:ser>
          <c:idx val="0"/>
          <c:order val="0"/>
          <c:tx>
            <c:strRef>
              <c:f>AluSatSobPLANEATipServPrim!$B$4</c:f>
              <c:strCache>
                <c:ptCount val="1"/>
                <c:pt idx="0">
                  <c:v>LC</c:v>
                </c:pt>
              </c:strCache>
            </c:strRef>
          </c:tx>
          <c:spPr>
            <a:solidFill>
              <a:srgbClr val="C12D77"/>
            </a:solidFill>
            <a:ln>
              <a:noFill/>
            </a:ln>
            <a:effectLst/>
          </c:spPr>
          <c:invertIfNegative val="0"/>
          <c:dLbls>
            <c:dLbl>
              <c:idx val="1"/>
              <c:numFmt formatCode="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extLst>
                <c:ext xmlns:c16="http://schemas.microsoft.com/office/drawing/2014/chart" uri="{C3380CC4-5D6E-409C-BE32-E72D297353CC}">
                  <c16:uniqueId val="{00000000-E04E-4DB3-84E2-30732AF7AAF6}"/>
                </c:ext>
              </c:extLst>
            </c:dLbl>
            <c:dLbl>
              <c:idx val="2"/>
              <c:numFmt formatCode="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extLst>
                <c:ext xmlns:c16="http://schemas.microsoft.com/office/drawing/2014/chart" uri="{C3380CC4-5D6E-409C-BE32-E72D297353CC}">
                  <c16:uniqueId val="{00000001-E04E-4DB3-84E2-30732AF7AAF6}"/>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AluSatSobPLANEATipServPrim!$A$5:$A$7</c:f>
              <c:strCache>
                <c:ptCount val="3"/>
                <c:pt idx="0">
                  <c:v>General Pública</c:v>
                </c:pt>
                <c:pt idx="1">
                  <c:v>Indígena</c:v>
                </c:pt>
                <c:pt idx="2">
                  <c:v>Comunitaria</c:v>
                </c:pt>
              </c:strCache>
            </c:strRef>
          </c:cat>
          <c:val>
            <c:numRef>
              <c:f>AluSatSobPLANEATipServPrim!$B$5:$B$7</c:f>
              <c:numCache>
                <c:formatCode>0%</c:formatCode>
                <c:ptCount val="3"/>
                <c:pt idx="0" formatCode="0.00%">
                  <c:v>0.14299999999999999</c:v>
                </c:pt>
                <c:pt idx="1">
                  <c:v>0.04</c:v>
                </c:pt>
                <c:pt idx="2">
                  <c:v>0.1</c:v>
                </c:pt>
              </c:numCache>
            </c:numRef>
          </c:val>
          <c:extLst>
            <c:ext xmlns:c16="http://schemas.microsoft.com/office/drawing/2014/chart" uri="{C3380CC4-5D6E-409C-BE32-E72D297353CC}">
              <c16:uniqueId val="{00000000-D2E3-47EA-9833-F63899AF7C55}"/>
            </c:ext>
          </c:extLst>
        </c:ser>
        <c:ser>
          <c:idx val="1"/>
          <c:order val="1"/>
          <c:tx>
            <c:strRef>
              <c:f>AluSatSobPLANEATipServPrim!$C$4</c:f>
              <c:strCache>
                <c:ptCount val="1"/>
                <c:pt idx="0">
                  <c:v>M</c:v>
                </c:pt>
              </c:strCache>
            </c:strRef>
          </c:tx>
          <c:spPr>
            <a:solidFill>
              <a:srgbClr val="469999"/>
            </a:solidFill>
            <a:ln>
              <a:noFill/>
            </a:ln>
            <a:effectLst/>
          </c:spPr>
          <c:invertIfNegative val="0"/>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extLst>
                <c:ext xmlns:c16="http://schemas.microsoft.com/office/drawing/2014/chart" uri="{C3380CC4-5D6E-409C-BE32-E72D297353CC}">
                  <c16:uniqueId val="{00000002-E04E-4DB3-84E2-30732AF7AAF6}"/>
                </c:ext>
              </c:extLst>
            </c:dLbl>
            <c:dLbl>
              <c:idx val="2"/>
              <c:numFmt formatCode="0.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extLst>
                <c:ext xmlns:c16="http://schemas.microsoft.com/office/drawing/2014/chart" uri="{C3380CC4-5D6E-409C-BE32-E72D297353CC}">
                  <c16:uniqueId val="{00000003-E04E-4DB3-84E2-30732AF7AAF6}"/>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AluSatSobPLANEATipServPrim!$A$5:$A$7</c:f>
              <c:strCache>
                <c:ptCount val="3"/>
                <c:pt idx="0">
                  <c:v>General Pública</c:v>
                </c:pt>
                <c:pt idx="1">
                  <c:v>Indígena</c:v>
                </c:pt>
                <c:pt idx="2">
                  <c:v>Comunitaria</c:v>
                </c:pt>
              </c:strCache>
            </c:strRef>
          </c:cat>
          <c:val>
            <c:numRef>
              <c:f>AluSatSobPLANEATipServPrim!$C$5:$C$7</c:f>
              <c:numCache>
                <c:formatCode>0%</c:formatCode>
                <c:ptCount val="3"/>
                <c:pt idx="0" formatCode="0.00%">
                  <c:v>0.183</c:v>
                </c:pt>
                <c:pt idx="1">
                  <c:v>7.0000000000000007E-2</c:v>
                </c:pt>
                <c:pt idx="2" formatCode="0.00%">
                  <c:v>0.13600000000000001</c:v>
                </c:pt>
              </c:numCache>
            </c:numRef>
          </c:val>
          <c:extLst>
            <c:ext xmlns:c16="http://schemas.microsoft.com/office/drawing/2014/chart" uri="{C3380CC4-5D6E-409C-BE32-E72D297353CC}">
              <c16:uniqueId val="{00000001-D2E3-47EA-9833-F63899AF7C55}"/>
            </c:ext>
          </c:extLst>
        </c:ser>
        <c:dLbls>
          <c:dLblPos val="ctr"/>
          <c:showLegendKey val="0"/>
          <c:showVal val="1"/>
          <c:showCatName val="0"/>
          <c:showSerName val="0"/>
          <c:showPercent val="0"/>
          <c:showBubbleSize val="0"/>
        </c:dLbls>
        <c:gapWidth val="150"/>
        <c:overlap val="100"/>
        <c:axId val="379930352"/>
        <c:axId val="379931136"/>
      </c:barChart>
      <c:catAx>
        <c:axId val="379930352"/>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r>
                  <a:rPr lang="es-MX" dirty="0"/>
                  <a:t>Tipo de servicio</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79931136"/>
        <c:crosses val="autoZero"/>
        <c:auto val="1"/>
        <c:lblAlgn val="ctr"/>
        <c:lblOffset val="100"/>
        <c:noMultiLvlLbl val="0"/>
      </c:catAx>
      <c:valAx>
        <c:axId val="3799311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r>
                  <a:rPr lang="es-MX" dirty="0"/>
                  <a:t>Porcentaje</a:t>
                </a:r>
              </a:p>
            </c:rich>
          </c:tx>
          <c:layout>
            <c:manualLayout>
              <c:xMode val="edge"/>
              <c:yMode val="edge"/>
              <c:x val="3.5075648160305412E-3"/>
              <c:y val="0.35321480483649964"/>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799303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solidFill>
        <a:srgbClr val="469999"/>
      </a:solidFill>
    </a:ln>
    <a:effectLst/>
  </c:spPr>
  <c:txPr>
    <a:bodyPr/>
    <a:lstStyle/>
    <a:p>
      <a:pPr>
        <a:defRPr sz="1200">
          <a:solidFill>
            <a:schemeClr val="tx1"/>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Arial" panose="020B0604020202020204" pitchFamily="34" charset="0"/>
                <a:ea typeface="+mn-ea"/>
                <a:cs typeface="Arial" panose="020B0604020202020204" pitchFamily="34" charset="0"/>
              </a:defRPr>
            </a:pPr>
            <a:r>
              <a:rPr lang="es-MX" b="1" dirty="0"/>
              <a:t>Porcentaje de alumnos con niveles satisfactorios y sobresalientes en la prueba PLANEA 2015 por tipo de servicio en secundaria</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manualLayout>
          <c:layoutTarget val="inner"/>
          <c:xMode val="edge"/>
          <c:yMode val="edge"/>
          <c:x val="0.20146866366148031"/>
          <c:y val="0.19965698510987398"/>
          <c:w val="0.6979452717039194"/>
          <c:h val="0.55990343011930044"/>
        </c:manualLayout>
      </c:layout>
      <c:barChart>
        <c:barDir val="bar"/>
        <c:grouping val="stacked"/>
        <c:varyColors val="0"/>
        <c:ser>
          <c:idx val="0"/>
          <c:order val="0"/>
          <c:tx>
            <c:strRef>
              <c:f>AluSatSobPLANEATipServSec!$B$4</c:f>
              <c:strCache>
                <c:ptCount val="1"/>
                <c:pt idx="0">
                  <c:v>LC</c:v>
                </c:pt>
              </c:strCache>
            </c:strRef>
          </c:tx>
          <c:spPr>
            <a:solidFill>
              <a:srgbClr val="469999"/>
            </a:solidFill>
            <a:ln>
              <a:noFill/>
            </a:ln>
            <a:effectLst/>
          </c:spPr>
          <c:invertIfNegative val="0"/>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extLst>
                <c:ext xmlns:c16="http://schemas.microsoft.com/office/drawing/2014/chart" uri="{C3380CC4-5D6E-409C-BE32-E72D297353CC}">
                  <c16:uniqueId val="{00000000-15F4-4828-8454-DE8BD655B467}"/>
                </c:ext>
              </c:extLst>
            </c:dLbl>
            <c:dLbl>
              <c:idx val="1"/>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extLst>
                <c:ext xmlns:c16="http://schemas.microsoft.com/office/drawing/2014/chart" uri="{C3380CC4-5D6E-409C-BE32-E72D297353CC}">
                  <c16:uniqueId val="{00000001-15F4-4828-8454-DE8BD655B467}"/>
                </c:ext>
              </c:extLst>
            </c:dLbl>
            <c:dLbl>
              <c:idx val="2"/>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extLst>
                <c:ext xmlns:c16="http://schemas.microsoft.com/office/drawing/2014/chart" uri="{C3380CC4-5D6E-409C-BE32-E72D297353CC}">
                  <c16:uniqueId val="{00000002-15F4-4828-8454-DE8BD655B467}"/>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AluSatSobPLANEATipServSec!$A$5:$A$8</c:f>
              <c:strCache>
                <c:ptCount val="4"/>
                <c:pt idx="0">
                  <c:v>General Pública</c:v>
                </c:pt>
                <c:pt idx="1">
                  <c:v>Técnica Pública</c:v>
                </c:pt>
                <c:pt idx="2">
                  <c:v>Telesecundaria</c:v>
                </c:pt>
                <c:pt idx="3">
                  <c:v>Comunitaria</c:v>
                </c:pt>
              </c:strCache>
            </c:strRef>
          </c:cat>
          <c:val>
            <c:numRef>
              <c:f>AluSatSobPLANEATipServSec!$B$5:$B$8</c:f>
              <c:numCache>
                <c:formatCode>0.00%</c:formatCode>
                <c:ptCount val="4"/>
                <c:pt idx="0">
                  <c:v>0.24199999999999999</c:v>
                </c:pt>
                <c:pt idx="1">
                  <c:v>0.23300000000000001</c:v>
                </c:pt>
                <c:pt idx="2">
                  <c:v>0.154</c:v>
                </c:pt>
                <c:pt idx="3">
                  <c:v>9.7000000000000003E-2</c:v>
                </c:pt>
              </c:numCache>
            </c:numRef>
          </c:val>
          <c:extLst>
            <c:ext xmlns:c16="http://schemas.microsoft.com/office/drawing/2014/chart" uri="{C3380CC4-5D6E-409C-BE32-E72D297353CC}">
              <c16:uniqueId val="{00000000-F668-4E4F-928F-195318311D92}"/>
            </c:ext>
          </c:extLst>
        </c:ser>
        <c:ser>
          <c:idx val="1"/>
          <c:order val="1"/>
          <c:tx>
            <c:strRef>
              <c:f>AluSatSobPLANEATipServSec!$C$4</c:f>
              <c:strCache>
                <c:ptCount val="1"/>
                <c:pt idx="0">
                  <c:v>M</c:v>
                </c:pt>
              </c:strCache>
            </c:strRef>
          </c:tx>
          <c:spPr>
            <a:solidFill>
              <a:srgbClr val="C12D77"/>
            </a:solidFill>
            <a:ln>
              <a:noFill/>
            </a:ln>
            <a:effectLst/>
          </c:spPr>
          <c:invertIfNegative val="0"/>
          <c:dLbls>
            <c:dLbl>
              <c:idx val="3"/>
              <c:layout>
                <c:manualLayout>
                  <c:x val="3.1744762114251146E-2"/>
                  <c:y val="3.7273832947485571E-3"/>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668-4E4F-928F-195318311D92}"/>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Arial" panose="020B0604020202020204" pitchFamily="34" charset="0"/>
                    <a:ea typeface="+mn-ea"/>
                    <a:cs typeface="Arial" panose="020B0604020202020204" pitchFamily="34" charset="0"/>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AluSatSobPLANEATipServSec!$A$5:$A$8</c:f>
              <c:strCache>
                <c:ptCount val="4"/>
                <c:pt idx="0">
                  <c:v>General Pública</c:v>
                </c:pt>
                <c:pt idx="1">
                  <c:v>Técnica Pública</c:v>
                </c:pt>
                <c:pt idx="2">
                  <c:v>Telesecundaria</c:v>
                </c:pt>
                <c:pt idx="3">
                  <c:v>Comunitaria</c:v>
                </c:pt>
              </c:strCache>
            </c:strRef>
          </c:cat>
          <c:val>
            <c:numRef>
              <c:f>AluSatSobPLANEATipServSec!$C$5:$C$8</c:f>
              <c:numCache>
                <c:formatCode>0.00%</c:formatCode>
                <c:ptCount val="4"/>
                <c:pt idx="0">
                  <c:v>9.4E-2</c:v>
                </c:pt>
                <c:pt idx="1">
                  <c:v>7.9000000000000001E-2</c:v>
                </c:pt>
                <c:pt idx="2">
                  <c:v>0.10299999999999999</c:v>
                </c:pt>
                <c:pt idx="3">
                  <c:v>2.4E-2</c:v>
                </c:pt>
              </c:numCache>
            </c:numRef>
          </c:val>
          <c:extLst>
            <c:ext xmlns:c16="http://schemas.microsoft.com/office/drawing/2014/chart" uri="{C3380CC4-5D6E-409C-BE32-E72D297353CC}">
              <c16:uniqueId val="{00000002-F668-4E4F-928F-195318311D92}"/>
            </c:ext>
          </c:extLst>
        </c:ser>
        <c:dLbls>
          <c:dLblPos val="ctr"/>
          <c:showLegendKey val="0"/>
          <c:showVal val="1"/>
          <c:showCatName val="0"/>
          <c:showSerName val="0"/>
          <c:showPercent val="0"/>
          <c:showBubbleSize val="0"/>
        </c:dLbls>
        <c:gapWidth val="150"/>
        <c:overlap val="100"/>
        <c:axId val="379931528"/>
        <c:axId val="379931920"/>
      </c:barChart>
      <c:catAx>
        <c:axId val="379931528"/>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r>
                  <a:rPr lang="es-MX" dirty="0"/>
                  <a:t>Tipo de servicio</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79931920"/>
        <c:crosses val="autoZero"/>
        <c:auto val="1"/>
        <c:lblAlgn val="ctr"/>
        <c:lblOffset val="100"/>
        <c:noMultiLvlLbl val="0"/>
      </c:catAx>
      <c:valAx>
        <c:axId val="37993192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r>
                  <a:rPr lang="es-MX" dirty="0"/>
                  <a:t>Porcentaje de alumnos</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79931528"/>
        <c:crosses val="autoZero"/>
        <c:crossBetween val="between"/>
      </c:valAx>
      <c:spPr>
        <a:noFill/>
        <a:ln>
          <a:noFill/>
        </a:ln>
        <a:effectLst/>
      </c:spPr>
    </c:plotArea>
    <c:legend>
      <c:legendPos val="r"/>
      <c:layout>
        <c:manualLayout>
          <c:xMode val="edge"/>
          <c:yMode val="edge"/>
          <c:x val="0.91393320832448288"/>
          <c:y val="0.50738088144593929"/>
          <c:w val="7.6398019449712362E-2"/>
          <c:h val="0.1599424007693835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solidFill>
        <a:srgbClr val="469999"/>
      </a:solidFill>
    </a:ln>
    <a:effectLst/>
  </c:spPr>
  <c:txPr>
    <a:bodyPr/>
    <a:lstStyle/>
    <a:p>
      <a:pPr>
        <a:defRPr sz="1200">
          <a:solidFill>
            <a:schemeClr val="tx1"/>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solidFill>
                <a:latin typeface="Arial" panose="020B0604020202020204" pitchFamily="34" charset="0"/>
                <a:ea typeface="+mn-ea"/>
                <a:cs typeface="Arial" panose="020B0604020202020204" pitchFamily="34" charset="0"/>
              </a:defRPr>
            </a:pPr>
            <a:r>
              <a:rPr lang="es-MX" dirty="0"/>
              <a:t>Porcentaje</a:t>
            </a:r>
            <a:r>
              <a:rPr lang="es-MX" baseline="0" dirty="0"/>
              <a:t> de población que asiste a</a:t>
            </a:r>
            <a:r>
              <a:rPr lang="es-MX" dirty="0"/>
              <a:t> Educación Media Superior por condición económica, 2016</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barChart>
        <c:barDir val="bar"/>
        <c:grouping val="clustered"/>
        <c:varyColors val="0"/>
        <c:ser>
          <c:idx val="0"/>
          <c:order val="0"/>
          <c:tx>
            <c:strRef>
              <c:f>AsisNetRezEduLBM!$B$12</c:f>
              <c:strCache>
                <c:ptCount val="1"/>
                <c:pt idx="0">
                  <c:v>Media Superior</c:v>
                </c:pt>
              </c:strCache>
            </c:strRef>
          </c:tx>
          <c:spPr>
            <a:solidFill>
              <a:schemeClr val="accent1"/>
            </a:solidFill>
            <a:ln>
              <a:noFill/>
            </a:ln>
            <a:effectLst/>
          </c:spPr>
          <c:invertIfNegative val="0"/>
          <c:dPt>
            <c:idx val="0"/>
            <c:invertIfNegative val="0"/>
            <c:bubble3D val="0"/>
            <c:spPr>
              <a:solidFill>
                <a:srgbClr val="C12D77"/>
              </a:solidFill>
              <a:ln>
                <a:noFill/>
              </a:ln>
              <a:effectLst/>
            </c:spPr>
            <c:extLst>
              <c:ext xmlns:c16="http://schemas.microsoft.com/office/drawing/2014/chart" uri="{C3380CC4-5D6E-409C-BE32-E72D297353CC}">
                <c16:uniqueId val="{00000001-62C2-4B12-A328-9D194D08AE21}"/>
              </c:ext>
            </c:extLst>
          </c:dPt>
          <c:dPt>
            <c:idx val="1"/>
            <c:invertIfNegative val="0"/>
            <c:bubble3D val="0"/>
            <c:spPr>
              <a:solidFill>
                <a:srgbClr val="469999"/>
              </a:solidFill>
              <a:ln>
                <a:noFill/>
              </a:ln>
              <a:effectLst/>
            </c:spPr>
            <c:extLst>
              <c:ext xmlns:c16="http://schemas.microsoft.com/office/drawing/2014/chart" uri="{C3380CC4-5D6E-409C-BE32-E72D297353CC}">
                <c16:uniqueId val="{00000003-62C2-4B12-A328-9D194D08AE21}"/>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AsisNetRezEduLBM!$A$13:$A$14</c:f>
              <c:strCache>
                <c:ptCount val="2"/>
                <c:pt idx="0">
                  <c:v>Decil I</c:v>
                </c:pt>
                <c:pt idx="1">
                  <c:v>Decil X</c:v>
                </c:pt>
              </c:strCache>
            </c:strRef>
          </c:cat>
          <c:val>
            <c:numRef>
              <c:f>AsisNetRezEduLBM!$B$13:$B$14</c:f>
              <c:numCache>
                <c:formatCode>0%</c:formatCode>
                <c:ptCount val="2"/>
                <c:pt idx="0" formatCode="0.00%">
                  <c:v>0.45700000000000002</c:v>
                </c:pt>
                <c:pt idx="1">
                  <c:v>0.83099999999999996</c:v>
                </c:pt>
              </c:numCache>
            </c:numRef>
          </c:val>
          <c:extLst>
            <c:ext xmlns:c16="http://schemas.microsoft.com/office/drawing/2014/chart" uri="{C3380CC4-5D6E-409C-BE32-E72D297353CC}">
              <c16:uniqueId val="{00000004-62C2-4B12-A328-9D194D08AE21}"/>
            </c:ext>
          </c:extLst>
        </c:ser>
        <c:dLbls>
          <c:dLblPos val="outEnd"/>
          <c:showLegendKey val="0"/>
          <c:showVal val="1"/>
          <c:showCatName val="0"/>
          <c:showSerName val="0"/>
          <c:showPercent val="0"/>
          <c:showBubbleSize val="0"/>
        </c:dLbls>
        <c:gapWidth val="182"/>
        <c:axId val="380988608"/>
        <c:axId val="380992920"/>
      </c:barChart>
      <c:catAx>
        <c:axId val="380988608"/>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r>
                  <a:rPr lang="es-MX" dirty="0"/>
                  <a:t>Decil de ingreso</a:t>
                </a:r>
              </a:p>
            </c:rich>
          </c:tx>
          <c:layout>
            <c:manualLayout>
              <c:xMode val="edge"/>
              <c:yMode val="edge"/>
              <c:x val="2.5252239048432004E-3"/>
              <c:y val="0.27936681768864458"/>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0992920"/>
        <c:crosses val="autoZero"/>
        <c:auto val="1"/>
        <c:lblAlgn val="ctr"/>
        <c:lblOffset val="100"/>
        <c:noMultiLvlLbl val="0"/>
      </c:catAx>
      <c:valAx>
        <c:axId val="38099292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r>
                  <a:rPr lang="es-MX" dirty="0"/>
                  <a:t>Porcentaje</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0988608"/>
        <c:crosses val="autoZero"/>
        <c:crossBetween val="between"/>
      </c:valAx>
      <c:spPr>
        <a:noFill/>
        <a:ln>
          <a:noFill/>
        </a:ln>
        <a:effectLst/>
      </c:spPr>
    </c:plotArea>
    <c:plotVisOnly val="1"/>
    <c:dispBlanksAs val="gap"/>
    <c:showDLblsOverMax val="0"/>
  </c:chart>
  <c:spPr>
    <a:noFill/>
    <a:ln>
      <a:solidFill>
        <a:srgbClr val="469999"/>
      </a:solidFill>
    </a:ln>
    <a:effectLst/>
  </c:spPr>
  <c:txPr>
    <a:bodyPr/>
    <a:lstStyle/>
    <a:p>
      <a:pPr>
        <a:defRPr sz="1200">
          <a:solidFill>
            <a:schemeClr val="tx1"/>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1"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s-MX" b="1" dirty="0"/>
              <a:t>Porcentaje de alumnos que abandonaron sus estudios por nivel educativo, 2017</a:t>
            </a:r>
          </a:p>
        </c:rich>
      </c:tx>
      <c:layout>
        <c:manualLayout>
          <c:xMode val="edge"/>
          <c:yMode val="edge"/>
          <c:x val="0.13390532801301402"/>
          <c:y val="3.9552130088097784E-2"/>
        </c:manualLayout>
      </c:layout>
      <c:overlay val="0"/>
      <c:spPr>
        <a:noFill/>
        <a:ln>
          <a:noFill/>
        </a:ln>
        <a:effectLst/>
      </c:spPr>
      <c:txPr>
        <a:bodyPr rot="0" spcFirstLastPara="1" vertOverflow="ellipsis" vert="horz" wrap="square" anchor="ctr" anchorCtr="1"/>
        <a:lstStyle/>
        <a:p>
          <a:pPr>
            <a:defRPr sz="1320" b="1"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s-MX"/>
        </a:p>
      </c:txPr>
    </c:title>
    <c:autoTitleDeleted val="0"/>
    <c:plotArea>
      <c:layout/>
      <c:barChart>
        <c:barDir val="col"/>
        <c:grouping val="clustered"/>
        <c:varyColors val="0"/>
        <c:ser>
          <c:idx val="0"/>
          <c:order val="0"/>
          <c:tx>
            <c:strRef>
              <c:f>'[Gráficas presentación Educación (2).xlsx]Abandono'!$A$9</c:f>
              <c:strCache>
                <c:ptCount val="1"/>
                <c:pt idx="0">
                  <c:v>Abandono</c:v>
                </c:pt>
              </c:strCache>
            </c:strRef>
          </c:tx>
          <c:spPr>
            <a:solidFill>
              <a:schemeClr val="accent1"/>
            </a:solidFill>
            <a:ln>
              <a:noFill/>
            </a:ln>
            <a:effectLst/>
          </c:spPr>
          <c:invertIfNegative val="0"/>
          <c:dPt>
            <c:idx val="0"/>
            <c:invertIfNegative val="0"/>
            <c:bubble3D val="0"/>
            <c:spPr>
              <a:solidFill>
                <a:srgbClr val="C12D77"/>
              </a:solidFill>
              <a:ln>
                <a:noFill/>
              </a:ln>
              <a:effectLst/>
            </c:spPr>
            <c:extLst>
              <c:ext xmlns:c16="http://schemas.microsoft.com/office/drawing/2014/chart" uri="{C3380CC4-5D6E-409C-BE32-E72D297353CC}">
                <c16:uniqueId val="{00000001-39A3-48B4-B0ED-D7F725C8A469}"/>
              </c:ext>
            </c:extLst>
          </c:dPt>
          <c:dPt>
            <c:idx val="1"/>
            <c:invertIfNegative val="0"/>
            <c:bubble3D val="0"/>
            <c:spPr>
              <a:solidFill>
                <a:srgbClr val="469999"/>
              </a:solidFill>
              <a:ln>
                <a:noFill/>
              </a:ln>
              <a:effectLst/>
            </c:spPr>
            <c:extLst>
              <c:ext xmlns:c16="http://schemas.microsoft.com/office/drawing/2014/chart" uri="{C3380CC4-5D6E-409C-BE32-E72D297353CC}">
                <c16:uniqueId val="{00000003-39A3-48B4-B0ED-D7F725C8A469}"/>
              </c:ext>
            </c:extLst>
          </c:dPt>
          <c:dLbls>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'[Gráficas presentación Educación (2).xlsx]Abandono'!$B$8:$C$8</c:f>
              <c:strCache>
                <c:ptCount val="2"/>
                <c:pt idx="0">
                  <c:v>Secundaria</c:v>
                </c:pt>
                <c:pt idx="1">
                  <c:v>Media Superior</c:v>
                </c:pt>
              </c:strCache>
            </c:strRef>
          </c:cat>
          <c:val>
            <c:numRef>
              <c:f>'[Gráficas presentación Educación (2).xlsx]Abandono'!$B$9:$C$9</c:f>
              <c:numCache>
                <c:formatCode>0.0%</c:formatCode>
                <c:ptCount val="2"/>
                <c:pt idx="0">
                  <c:v>4.2000000000000003E-2</c:v>
                </c:pt>
                <c:pt idx="1">
                  <c:v>0.128</c:v>
                </c:pt>
              </c:numCache>
            </c:numRef>
          </c:val>
          <c:extLst>
            <c:ext xmlns:c16="http://schemas.microsoft.com/office/drawing/2014/chart" uri="{C3380CC4-5D6E-409C-BE32-E72D297353CC}">
              <c16:uniqueId val="{00000004-39A3-48B4-B0ED-D7F725C8A469}"/>
            </c:ext>
          </c:extLst>
        </c:ser>
        <c:dLbls>
          <c:dLblPos val="outEnd"/>
          <c:showLegendKey val="0"/>
          <c:showVal val="1"/>
          <c:showCatName val="0"/>
          <c:showSerName val="0"/>
          <c:showPercent val="0"/>
          <c:showBubbleSize val="0"/>
        </c:dLbls>
        <c:gapWidth val="219"/>
        <c:overlap val="-27"/>
        <c:axId val="380989392"/>
        <c:axId val="380992528"/>
      </c:barChart>
      <c:catAx>
        <c:axId val="380989392"/>
        <c:scaling>
          <c:orientation val="minMax"/>
        </c:scaling>
        <c:delete val="0"/>
        <c:axPos val="b"/>
        <c:title>
          <c:tx>
            <c:rich>
              <a:bodyPr rot="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dirty="0"/>
                  <a:t>Nivel educativo</a:t>
                </a:r>
              </a:p>
            </c:rich>
          </c:tx>
          <c:overlay val="0"/>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MX"/>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MX"/>
          </a:p>
        </c:txPr>
        <c:crossAx val="380992528"/>
        <c:crosses val="autoZero"/>
        <c:auto val="1"/>
        <c:lblAlgn val="ctr"/>
        <c:lblOffset val="100"/>
        <c:noMultiLvlLbl val="0"/>
      </c:catAx>
      <c:valAx>
        <c:axId val="3809925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dirty="0" err="1"/>
                  <a:t>Porcentaje</a:t>
                </a:r>
                <a:r>
                  <a:rPr lang="en-US" dirty="0"/>
                  <a:t> </a:t>
                </a:r>
              </a:p>
            </c:rich>
          </c:tx>
          <c:overlay val="0"/>
          <c:spPr>
            <a:noFill/>
            <a:ln>
              <a:noFill/>
            </a:ln>
            <a:effectLst/>
          </c:spPr>
          <c:txPr>
            <a:bodyPr rot="-540000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MX"/>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s-MX"/>
          </a:p>
        </c:txPr>
        <c:crossAx val="380989392"/>
        <c:crosses val="autoZero"/>
        <c:crossBetween val="between"/>
      </c:valAx>
      <c:spPr>
        <a:noFill/>
        <a:ln>
          <a:noFill/>
        </a:ln>
        <a:effectLst/>
      </c:spPr>
    </c:plotArea>
    <c:plotVisOnly val="1"/>
    <c:dispBlanksAs val="gap"/>
    <c:showDLblsOverMax val="0"/>
  </c:chart>
  <c:spPr>
    <a:noFill/>
    <a:ln>
      <a:solidFill>
        <a:srgbClr val="4CAAA8"/>
      </a:solidFill>
    </a:ln>
    <a:effectLst/>
  </c:spPr>
  <c:txPr>
    <a:bodyPr/>
    <a:lstStyle/>
    <a:p>
      <a:pPr>
        <a:defRPr sz="1100">
          <a:solidFill>
            <a:sysClr val="windowText" lastClr="000000"/>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1400" b="0" i="0" u="none" strike="noStrike" kern="1200" spc="0" baseline="0">
                <a:solidFill>
                  <a:schemeClr val="tx1"/>
                </a:solidFill>
                <a:latin typeface="+mn-lt"/>
                <a:ea typeface="+mn-ea"/>
                <a:cs typeface="+mn-cs"/>
              </a:defRPr>
            </a:pPr>
            <a:r>
              <a:rPr lang="es-MX"/>
              <a:t>Porcentaje de alumnos con niveles satisfactorios y sobresalientes en la prueba PLANEA 2017 por tipo de servicio en medio superior</a:t>
            </a:r>
          </a:p>
        </c:rich>
      </c:tx>
      <c:overlay val="0"/>
      <c:spPr>
        <a:noFill/>
        <a:ln>
          <a:noFill/>
        </a:ln>
        <a:effectLst/>
      </c:spPr>
      <c:txPr>
        <a:bodyPr rot="0" spcFirstLastPara="1" vertOverflow="ellipsis" vert="horz" wrap="square" anchor="ctr" anchorCtr="1"/>
        <a:lstStyle/>
        <a:p>
          <a:pPr algn="ctr" rtl="0">
            <a:defRPr sz="1400" b="0" i="0" u="none" strike="noStrike" kern="1200" spc="0" baseline="0">
              <a:solidFill>
                <a:schemeClr val="tx1"/>
              </a:solidFill>
              <a:latin typeface="+mn-lt"/>
              <a:ea typeface="+mn-ea"/>
              <a:cs typeface="+mn-cs"/>
            </a:defRPr>
          </a:pPr>
          <a:endParaRPr lang="es-MX"/>
        </a:p>
      </c:txPr>
    </c:title>
    <c:autoTitleDeleted val="0"/>
    <c:plotArea>
      <c:layout/>
      <c:barChart>
        <c:barDir val="col"/>
        <c:grouping val="clustered"/>
        <c:varyColors val="0"/>
        <c:ser>
          <c:idx val="0"/>
          <c:order val="0"/>
          <c:tx>
            <c:strRef>
              <c:f>Hoja1!$B$2</c:f>
              <c:strCache>
                <c:ptCount val="1"/>
                <c:pt idx="0">
                  <c:v>LC</c:v>
                </c:pt>
              </c:strCache>
            </c:strRef>
          </c:tx>
          <c:spPr>
            <a:solidFill>
              <a:srgbClr val="46999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Hoja1!$A$3:$A$6</c:f>
              <c:strCache>
                <c:ptCount val="4"/>
                <c:pt idx="0">
                  <c:v>Autónomo</c:v>
                </c:pt>
                <c:pt idx="1">
                  <c:v>Privado</c:v>
                </c:pt>
                <c:pt idx="2">
                  <c:v>Federal</c:v>
                </c:pt>
                <c:pt idx="3">
                  <c:v>Estatal</c:v>
                </c:pt>
              </c:strCache>
            </c:strRef>
          </c:cat>
          <c:val>
            <c:numRef>
              <c:f>Hoja1!$B$3:$B$6</c:f>
              <c:numCache>
                <c:formatCode>0.0%</c:formatCode>
                <c:ptCount val="4"/>
                <c:pt idx="0">
                  <c:v>0.54600000000000004</c:v>
                </c:pt>
                <c:pt idx="1">
                  <c:v>0.47099999999999997</c:v>
                </c:pt>
                <c:pt idx="2">
                  <c:v>0.42599999999999999</c:v>
                </c:pt>
                <c:pt idx="3">
                  <c:v>0.28699999999999998</c:v>
                </c:pt>
              </c:numCache>
            </c:numRef>
          </c:val>
          <c:extLst>
            <c:ext xmlns:c16="http://schemas.microsoft.com/office/drawing/2014/chart" uri="{C3380CC4-5D6E-409C-BE32-E72D297353CC}">
              <c16:uniqueId val="{00000000-B559-438C-B124-A1C9435AD5DE}"/>
            </c:ext>
          </c:extLst>
        </c:ser>
        <c:ser>
          <c:idx val="1"/>
          <c:order val="1"/>
          <c:tx>
            <c:strRef>
              <c:f>Hoja1!$C$2</c:f>
              <c:strCache>
                <c:ptCount val="1"/>
                <c:pt idx="0">
                  <c:v>M</c:v>
                </c:pt>
              </c:strCache>
            </c:strRef>
          </c:tx>
          <c:spPr>
            <a:solidFill>
              <a:srgbClr val="C12D7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Hoja1!$A$3:$A$6</c:f>
              <c:strCache>
                <c:ptCount val="4"/>
                <c:pt idx="0">
                  <c:v>Autónomo</c:v>
                </c:pt>
                <c:pt idx="1">
                  <c:v>Privado</c:v>
                </c:pt>
                <c:pt idx="2">
                  <c:v>Federal</c:v>
                </c:pt>
                <c:pt idx="3">
                  <c:v>Estatal</c:v>
                </c:pt>
              </c:strCache>
            </c:strRef>
          </c:cat>
          <c:val>
            <c:numRef>
              <c:f>Hoja1!$C$3:$C$6</c:f>
              <c:numCache>
                <c:formatCode>0.0%</c:formatCode>
                <c:ptCount val="4"/>
                <c:pt idx="0">
                  <c:v>0.182</c:v>
                </c:pt>
                <c:pt idx="1">
                  <c:v>0.161</c:v>
                </c:pt>
                <c:pt idx="2">
                  <c:v>0.113</c:v>
                </c:pt>
                <c:pt idx="3">
                  <c:v>6.3E-2</c:v>
                </c:pt>
              </c:numCache>
            </c:numRef>
          </c:val>
          <c:extLst>
            <c:ext xmlns:c16="http://schemas.microsoft.com/office/drawing/2014/chart" uri="{C3380CC4-5D6E-409C-BE32-E72D297353CC}">
              <c16:uniqueId val="{00000001-B559-438C-B124-A1C9435AD5DE}"/>
            </c:ext>
          </c:extLst>
        </c:ser>
        <c:dLbls>
          <c:dLblPos val="outEnd"/>
          <c:showLegendKey val="0"/>
          <c:showVal val="1"/>
          <c:showCatName val="0"/>
          <c:showSerName val="0"/>
          <c:showPercent val="0"/>
          <c:showBubbleSize val="0"/>
        </c:dLbls>
        <c:gapWidth val="219"/>
        <c:overlap val="-27"/>
        <c:axId val="441241504"/>
        <c:axId val="441243856"/>
      </c:barChart>
      <c:catAx>
        <c:axId val="441241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MX"/>
          </a:p>
        </c:txPr>
        <c:crossAx val="441243856"/>
        <c:crosses val="autoZero"/>
        <c:auto val="1"/>
        <c:lblAlgn val="ctr"/>
        <c:lblOffset val="100"/>
        <c:noMultiLvlLbl val="0"/>
      </c:catAx>
      <c:valAx>
        <c:axId val="4412438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s-MX"/>
                  <a:t>Porcentaje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s-MX"/>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MX"/>
          </a:p>
        </c:txPr>
        <c:crossAx val="4412415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MX"/>
        </a:p>
      </c:txPr>
    </c:legend>
    <c:plotVisOnly val="1"/>
    <c:dispBlanksAs val="gap"/>
    <c:showDLblsOverMax val="0"/>
  </c:chart>
  <c:spPr>
    <a:noFill/>
    <a:ln>
      <a:solidFill>
        <a:srgbClr val="469999"/>
      </a:solidFill>
    </a:ln>
    <a:effectLst/>
  </c:spPr>
  <c:txPr>
    <a:bodyPr/>
    <a:lstStyle/>
    <a:p>
      <a:pPr>
        <a:defRPr>
          <a:solidFill>
            <a:schemeClr val="tx1"/>
          </a:solidFill>
        </a:defRPr>
      </a:pPr>
      <a:endParaRPr lang="es-MX"/>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0" i="0" u="none" strike="noStrike" kern="1200" spc="0" baseline="0">
                <a:solidFill>
                  <a:schemeClr val="tx1"/>
                </a:solidFill>
                <a:latin typeface="Arial" panose="020B0604020202020204" pitchFamily="34" charset="0"/>
                <a:ea typeface="+mn-ea"/>
                <a:cs typeface="Arial" panose="020B0604020202020204" pitchFamily="34" charset="0"/>
              </a:defRPr>
            </a:pPr>
            <a:r>
              <a:rPr lang="es-MX" dirty="0"/>
              <a:t>Porcentaje de población que asiste a la escuela por nivel de ingresos (LPEI), 2016</a:t>
            </a:r>
          </a:p>
        </c:rich>
      </c:tx>
      <c:layout>
        <c:manualLayout>
          <c:xMode val="edge"/>
          <c:yMode val="edge"/>
          <c:x val="0.11891854424468833"/>
          <c:y val="3.7522753709212839E-3"/>
        </c:manualLayout>
      </c:layout>
      <c:overlay val="0"/>
      <c:spPr>
        <a:noFill/>
        <a:ln>
          <a:noFill/>
        </a:ln>
        <a:effectLst/>
      </c:spPr>
      <c:txPr>
        <a:bodyPr rot="0" spcFirstLastPara="1" vertOverflow="ellipsis" vert="horz" wrap="square" anchor="ctr" anchorCtr="1"/>
        <a:lstStyle/>
        <a:p>
          <a:pPr>
            <a:defRPr sz="132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barChart>
        <c:barDir val="col"/>
        <c:grouping val="clustered"/>
        <c:varyColors val="0"/>
        <c:ser>
          <c:idx val="0"/>
          <c:order val="0"/>
          <c:tx>
            <c:strRef>
              <c:f>AsisNetRezEduLBM!$A$6</c:f>
              <c:strCache>
                <c:ptCount val="1"/>
                <c:pt idx="0">
                  <c:v>Bajo LBM</c:v>
                </c:pt>
              </c:strCache>
            </c:strRef>
          </c:tx>
          <c:spPr>
            <a:solidFill>
              <a:srgbClr val="C12D7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AsisNetRezEduLBM!$B$4:$E$5</c:f>
              <c:strCache>
                <c:ptCount val="4"/>
                <c:pt idx="0">
                  <c:v>Preescolar</c:v>
                </c:pt>
                <c:pt idx="1">
                  <c:v>Primaria</c:v>
                </c:pt>
                <c:pt idx="2">
                  <c:v>Secundaria</c:v>
                </c:pt>
                <c:pt idx="3">
                  <c:v>Media superior</c:v>
                </c:pt>
              </c:strCache>
            </c:strRef>
          </c:cat>
          <c:val>
            <c:numRef>
              <c:f>AsisNetRezEduLBM!$B$6:$E$6</c:f>
              <c:numCache>
                <c:formatCode>0%</c:formatCode>
                <c:ptCount val="4"/>
                <c:pt idx="0">
                  <c:v>0.69469999999999998</c:v>
                </c:pt>
                <c:pt idx="1">
                  <c:v>0.95879999999999999</c:v>
                </c:pt>
                <c:pt idx="2">
                  <c:v>0.79559999999999997</c:v>
                </c:pt>
                <c:pt idx="3">
                  <c:v>0.5151</c:v>
                </c:pt>
              </c:numCache>
            </c:numRef>
          </c:val>
          <c:extLst>
            <c:ext xmlns:c16="http://schemas.microsoft.com/office/drawing/2014/chart" uri="{C3380CC4-5D6E-409C-BE32-E72D297353CC}">
              <c16:uniqueId val="{00000000-4E61-487C-B55C-88CFEEC609C1}"/>
            </c:ext>
          </c:extLst>
        </c:ser>
        <c:ser>
          <c:idx val="1"/>
          <c:order val="1"/>
          <c:tx>
            <c:strRef>
              <c:f>AsisNetRezEduLBM!$A$7</c:f>
              <c:strCache>
                <c:ptCount val="1"/>
                <c:pt idx="0">
                  <c:v>Sobre LBM</c:v>
                </c:pt>
              </c:strCache>
            </c:strRef>
          </c:tx>
          <c:spPr>
            <a:solidFill>
              <a:srgbClr val="7EC6C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AsisNetRezEduLBM!$B$4:$E$5</c:f>
              <c:strCache>
                <c:ptCount val="4"/>
                <c:pt idx="0">
                  <c:v>Preescolar</c:v>
                </c:pt>
                <c:pt idx="1">
                  <c:v>Primaria</c:v>
                </c:pt>
                <c:pt idx="2">
                  <c:v>Secundaria</c:v>
                </c:pt>
                <c:pt idx="3">
                  <c:v>Media superior</c:v>
                </c:pt>
              </c:strCache>
            </c:strRef>
          </c:cat>
          <c:val>
            <c:numRef>
              <c:f>AsisNetRezEduLBM!$B$7:$E$7</c:f>
              <c:numCache>
                <c:formatCode>0%</c:formatCode>
                <c:ptCount val="4"/>
                <c:pt idx="0">
                  <c:v>0.72960000000000003</c:v>
                </c:pt>
                <c:pt idx="1">
                  <c:v>0.95569999999999999</c:v>
                </c:pt>
                <c:pt idx="2">
                  <c:v>0.8659</c:v>
                </c:pt>
                <c:pt idx="3">
                  <c:v>0.67969999999999997</c:v>
                </c:pt>
              </c:numCache>
            </c:numRef>
          </c:val>
          <c:extLst>
            <c:ext xmlns:c16="http://schemas.microsoft.com/office/drawing/2014/chart" uri="{C3380CC4-5D6E-409C-BE32-E72D297353CC}">
              <c16:uniqueId val="{00000001-4E61-487C-B55C-88CFEEC609C1}"/>
            </c:ext>
          </c:extLst>
        </c:ser>
        <c:dLbls>
          <c:dLblPos val="outEnd"/>
          <c:showLegendKey val="0"/>
          <c:showVal val="1"/>
          <c:showCatName val="0"/>
          <c:showSerName val="0"/>
          <c:showPercent val="0"/>
          <c:showBubbleSize val="0"/>
        </c:dLbls>
        <c:gapWidth val="219"/>
        <c:overlap val="-27"/>
        <c:axId val="380989784"/>
        <c:axId val="380993312"/>
      </c:barChart>
      <c:catAx>
        <c:axId val="380989784"/>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r>
                  <a:rPr lang="es-MX" dirty="0"/>
                  <a:t>Nivel educativo</a:t>
                </a:r>
              </a:p>
            </c:rich>
          </c:tx>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0993312"/>
        <c:crosses val="autoZero"/>
        <c:auto val="1"/>
        <c:lblAlgn val="ctr"/>
        <c:lblOffset val="100"/>
        <c:noMultiLvlLbl val="0"/>
      </c:catAx>
      <c:valAx>
        <c:axId val="380993312"/>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r>
                  <a:rPr lang="es-ES" dirty="0"/>
                  <a:t>Porcentaje</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09897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solidFill>
      <a:schemeClr val="bg1"/>
    </a:solidFill>
    <a:ln w="9525" cap="flat" cmpd="sng" algn="ctr">
      <a:solidFill>
        <a:srgbClr val="4CAAA8"/>
      </a:solidFill>
      <a:round/>
    </a:ln>
    <a:effectLst/>
  </c:spPr>
  <c:txPr>
    <a:bodyPr/>
    <a:lstStyle/>
    <a:p>
      <a:pPr>
        <a:defRPr sz="1100">
          <a:solidFill>
            <a:schemeClr val="tx1"/>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Arial" panose="020B0604020202020204" pitchFamily="34" charset="0"/>
                <a:ea typeface="+mn-ea"/>
                <a:cs typeface="Arial" panose="020B0604020202020204" pitchFamily="34" charset="0"/>
              </a:defRPr>
            </a:pPr>
            <a:r>
              <a:rPr lang="es-MX" dirty="0"/>
              <a:t>Porcentaje de la población con rezago educativo y analfabetismo por decil de ingreso, 2016</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barChart>
        <c:barDir val="col"/>
        <c:grouping val="clustered"/>
        <c:varyColors val="0"/>
        <c:ser>
          <c:idx val="0"/>
          <c:order val="0"/>
          <c:tx>
            <c:strRef>
              <c:f>Deciles!$B$3</c:f>
              <c:strCache>
                <c:ptCount val="1"/>
                <c:pt idx="0">
                  <c:v>Analfabetismo</c:v>
                </c:pt>
              </c:strCache>
            </c:strRef>
          </c:tx>
          <c:spPr>
            <a:solidFill>
              <a:srgbClr val="46999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Deciles!$A$4:$A$13</c:f>
              <c:strCache>
                <c:ptCount val="10"/>
                <c:pt idx="0">
                  <c:v>Decil I</c:v>
                </c:pt>
                <c:pt idx="1">
                  <c:v>Decil II</c:v>
                </c:pt>
                <c:pt idx="2">
                  <c:v>Decil III</c:v>
                </c:pt>
                <c:pt idx="3">
                  <c:v>Decil IV</c:v>
                </c:pt>
                <c:pt idx="4">
                  <c:v>Decil V</c:v>
                </c:pt>
                <c:pt idx="5">
                  <c:v>Decil VI</c:v>
                </c:pt>
                <c:pt idx="6">
                  <c:v>Decil VII</c:v>
                </c:pt>
                <c:pt idx="7">
                  <c:v>Decil VIII</c:v>
                </c:pt>
                <c:pt idx="8">
                  <c:v>Decil IX</c:v>
                </c:pt>
                <c:pt idx="9">
                  <c:v>Decil X</c:v>
                </c:pt>
              </c:strCache>
            </c:strRef>
          </c:cat>
          <c:val>
            <c:numRef>
              <c:f>Deciles!$B$4:$B$13</c:f>
              <c:numCache>
                <c:formatCode>0%</c:formatCode>
                <c:ptCount val="10"/>
                <c:pt idx="0">
                  <c:v>0.15740000000000001</c:v>
                </c:pt>
                <c:pt idx="1">
                  <c:v>9.3700000000000006E-2</c:v>
                </c:pt>
                <c:pt idx="2">
                  <c:v>7.7600000000000002E-2</c:v>
                </c:pt>
                <c:pt idx="3">
                  <c:v>6.2899999999999998E-2</c:v>
                </c:pt>
                <c:pt idx="4">
                  <c:v>5.4100000000000002E-2</c:v>
                </c:pt>
                <c:pt idx="5">
                  <c:v>4.4600000000000001E-2</c:v>
                </c:pt>
                <c:pt idx="6">
                  <c:v>3.6600000000000001E-2</c:v>
                </c:pt>
                <c:pt idx="7">
                  <c:v>2.7099999999999999E-2</c:v>
                </c:pt>
                <c:pt idx="8">
                  <c:v>1.9099999999999999E-2</c:v>
                </c:pt>
                <c:pt idx="9">
                  <c:v>9.7000000000000003E-3</c:v>
                </c:pt>
              </c:numCache>
            </c:numRef>
          </c:val>
          <c:extLst>
            <c:ext xmlns:c16="http://schemas.microsoft.com/office/drawing/2014/chart" uri="{C3380CC4-5D6E-409C-BE32-E72D297353CC}">
              <c16:uniqueId val="{00000000-C7A5-419F-840A-DEB2D5947F0B}"/>
            </c:ext>
          </c:extLst>
        </c:ser>
        <c:ser>
          <c:idx val="1"/>
          <c:order val="1"/>
          <c:tx>
            <c:strRef>
              <c:f>Deciles!$C$3</c:f>
              <c:strCache>
                <c:ptCount val="1"/>
                <c:pt idx="0">
                  <c:v>Rezago educativo</c:v>
                </c:pt>
              </c:strCache>
            </c:strRef>
          </c:tx>
          <c:spPr>
            <a:solidFill>
              <a:srgbClr val="C12D7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Deciles!$A$4:$A$13</c:f>
              <c:strCache>
                <c:ptCount val="10"/>
                <c:pt idx="0">
                  <c:v>Decil I</c:v>
                </c:pt>
                <c:pt idx="1">
                  <c:v>Decil II</c:v>
                </c:pt>
                <c:pt idx="2">
                  <c:v>Decil III</c:v>
                </c:pt>
                <c:pt idx="3">
                  <c:v>Decil IV</c:v>
                </c:pt>
                <c:pt idx="4">
                  <c:v>Decil V</c:v>
                </c:pt>
                <c:pt idx="5">
                  <c:v>Decil VI</c:v>
                </c:pt>
                <c:pt idx="6">
                  <c:v>Decil VII</c:v>
                </c:pt>
                <c:pt idx="7">
                  <c:v>Decil VIII</c:v>
                </c:pt>
                <c:pt idx="8">
                  <c:v>Decil IX</c:v>
                </c:pt>
                <c:pt idx="9">
                  <c:v>Decil X</c:v>
                </c:pt>
              </c:strCache>
            </c:strRef>
          </c:cat>
          <c:val>
            <c:numRef>
              <c:f>Deciles!$C$4:$C$13</c:f>
              <c:numCache>
                <c:formatCode>0%</c:formatCode>
                <c:ptCount val="10"/>
                <c:pt idx="0">
                  <c:v>0.30759999999999998</c:v>
                </c:pt>
                <c:pt idx="1">
                  <c:v>0.23480000000000001</c:v>
                </c:pt>
                <c:pt idx="2">
                  <c:v>0.21199999999999999</c:v>
                </c:pt>
                <c:pt idx="3">
                  <c:v>0.1797</c:v>
                </c:pt>
                <c:pt idx="4">
                  <c:v>0.16800000000000001</c:v>
                </c:pt>
                <c:pt idx="5">
                  <c:v>0.15329999999999999</c:v>
                </c:pt>
                <c:pt idx="6">
                  <c:v>0.13089999999999999</c:v>
                </c:pt>
                <c:pt idx="7">
                  <c:v>0.10390000000000001</c:v>
                </c:pt>
                <c:pt idx="8">
                  <c:v>6.7799999999999999E-2</c:v>
                </c:pt>
                <c:pt idx="9">
                  <c:v>3.6200000000000003E-2</c:v>
                </c:pt>
              </c:numCache>
            </c:numRef>
          </c:val>
          <c:extLst>
            <c:ext xmlns:c16="http://schemas.microsoft.com/office/drawing/2014/chart" uri="{C3380CC4-5D6E-409C-BE32-E72D297353CC}">
              <c16:uniqueId val="{00000001-C7A5-419F-840A-DEB2D5947F0B}"/>
            </c:ext>
          </c:extLst>
        </c:ser>
        <c:dLbls>
          <c:dLblPos val="outEnd"/>
          <c:showLegendKey val="0"/>
          <c:showVal val="1"/>
          <c:showCatName val="0"/>
          <c:showSerName val="0"/>
          <c:showPercent val="0"/>
          <c:showBubbleSize val="0"/>
        </c:dLbls>
        <c:gapWidth val="219"/>
        <c:overlap val="-27"/>
        <c:axId val="380990568"/>
        <c:axId val="380987432"/>
      </c:barChart>
      <c:catAx>
        <c:axId val="38099056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r>
                  <a:rPr lang="es-MX" dirty="0"/>
                  <a:t>Decil de ingreso</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0987432"/>
        <c:crosses val="autoZero"/>
        <c:auto val="1"/>
        <c:lblAlgn val="ctr"/>
        <c:lblOffset val="100"/>
        <c:noMultiLvlLbl val="0"/>
      </c:catAx>
      <c:valAx>
        <c:axId val="3809874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r>
                  <a:rPr lang="es-MX" dirty="0"/>
                  <a:t>Porcentaje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09905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solidFill>
        <a:srgbClr val="4CAAA8"/>
      </a:solidFill>
    </a:ln>
    <a:effectLst/>
  </c:spPr>
  <c:txPr>
    <a:bodyPr/>
    <a:lstStyle/>
    <a:p>
      <a:pPr>
        <a:defRPr>
          <a:solidFill>
            <a:schemeClr val="tx1"/>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0" i="0" u="none" strike="noStrike" kern="1200" spc="0" baseline="0">
                <a:solidFill>
                  <a:schemeClr val="tx1"/>
                </a:solidFill>
                <a:latin typeface="Arial" panose="020B0604020202020204" pitchFamily="34" charset="0"/>
                <a:ea typeface="+mn-ea"/>
                <a:cs typeface="Arial" panose="020B0604020202020204" pitchFamily="34" charset="0"/>
              </a:defRPr>
            </a:pPr>
            <a:r>
              <a:rPr lang="es-MX" dirty="0"/>
              <a:t>Porcentaje de alumnos en secundaria con niveles satisfactorios y sobresalientes en la prueba PLANEA 2015 en escuelas públicas y privadas</a:t>
            </a:r>
          </a:p>
        </c:rich>
      </c:tx>
      <c:overlay val="0"/>
      <c:spPr>
        <a:noFill/>
        <a:ln>
          <a:noFill/>
        </a:ln>
        <a:effectLst/>
      </c:spPr>
      <c:txPr>
        <a:bodyPr rot="0" spcFirstLastPara="1" vertOverflow="ellipsis" vert="horz" wrap="square" anchor="ctr" anchorCtr="1"/>
        <a:lstStyle/>
        <a:p>
          <a:pPr>
            <a:defRPr sz="1320" b="0" i="0" u="none" strike="noStrike" kern="1200" spc="0" baseline="0">
              <a:solidFill>
                <a:schemeClr val="tx1"/>
              </a:solidFill>
              <a:latin typeface="Arial" panose="020B0604020202020204" pitchFamily="34" charset="0"/>
              <a:ea typeface="+mn-ea"/>
              <a:cs typeface="Arial" panose="020B0604020202020204" pitchFamily="34" charset="0"/>
            </a:defRPr>
          </a:pPr>
          <a:endParaRPr lang="es-MX"/>
        </a:p>
      </c:txPr>
    </c:title>
    <c:autoTitleDeleted val="0"/>
    <c:plotArea>
      <c:layout>
        <c:manualLayout>
          <c:layoutTarget val="inner"/>
          <c:xMode val="edge"/>
          <c:yMode val="edge"/>
          <c:x val="0.11600308641975308"/>
          <c:y val="0.28525172667569554"/>
          <c:w val="0.7552199931412894"/>
          <c:h val="0.54309670789298781"/>
        </c:manualLayout>
      </c:layout>
      <c:barChart>
        <c:barDir val="bar"/>
        <c:grouping val="clustered"/>
        <c:varyColors val="0"/>
        <c:ser>
          <c:idx val="0"/>
          <c:order val="0"/>
          <c:tx>
            <c:strRef>
              <c:f>AluSatSobPLANEATipServSec!$B$14</c:f>
              <c:strCache>
                <c:ptCount val="1"/>
                <c:pt idx="0">
                  <c:v>LC</c:v>
                </c:pt>
              </c:strCache>
            </c:strRef>
          </c:tx>
          <c:spPr>
            <a:solidFill>
              <a:srgbClr val="469999"/>
            </a:solidFill>
            <a:ln>
              <a:noFill/>
            </a:ln>
            <a:effectLst/>
          </c:spPr>
          <c:invertIfNegative val="0"/>
          <c:dLbls>
            <c:dLbl>
              <c:idx val="1"/>
              <c:numFmt formatCode="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extLst>
                <c:ext xmlns:c16="http://schemas.microsoft.com/office/drawing/2014/chart" uri="{C3380CC4-5D6E-409C-BE32-E72D297353CC}">
                  <c16:uniqueId val="{00000000-621D-478E-94BA-98B971B5AAE3}"/>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AluSatSobPLANEATipServSec!$A$15:$A$16</c:f>
              <c:strCache>
                <c:ptCount val="2"/>
                <c:pt idx="0">
                  <c:v>General Pública</c:v>
                </c:pt>
                <c:pt idx="1">
                  <c:v>Privada</c:v>
                </c:pt>
              </c:strCache>
            </c:strRef>
          </c:cat>
          <c:val>
            <c:numRef>
              <c:f>AluSatSobPLANEATipServSec!$B$15:$B$16</c:f>
              <c:numCache>
                <c:formatCode>0.00%</c:formatCode>
                <c:ptCount val="2"/>
                <c:pt idx="0">
                  <c:v>0.24199999999999999</c:v>
                </c:pt>
                <c:pt idx="1">
                  <c:v>0.52600000000000002</c:v>
                </c:pt>
              </c:numCache>
            </c:numRef>
          </c:val>
          <c:extLst>
            <c:ext xmlns:c16="http://schemas.microsoft.com/office/drawing/2014/chart" uri="{C3380CC4-5D6E-409C-BE32-E72D297353CC}">
              <c16:uniqueId val="{00000000-FB54-4DAE-9B36-14C3F095F481}"/>
            </c:ext>
          </c:extLst>
        </c:ser>
        <c:ser>
          <c:idx val="1"/>
          <c:order val="1"/>
          <c:tx>
            <c:strRef>
              <c:f>AluSatSobPLANEATipServSec!$C$14</c:f>
              <c:strCache>
                <c:ptCount val="1"/>
                <c:pt idx="0">
                  <c:v>M</c:v>
                </c:pt>
              </c:strCache>
            </c:strRef>
          </c:tx>
          <c:spPr>
            <a:solidFill>
              <a:srgbClr val="C12D77"/>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AluSatSobPLANEATipServSec!$A$15:$A$16</c:f>
              <c:strCache>
                <c:ptCount val="2"/>
                <c:pt idx="0">
                  <c:v>General Pública</c:v>
                </c:pt>
                <c:pt idx="1">
                  <c:v>Privada</c:v>
                </c:pt>
              </c:strCache>
            </c:strRef>
          </c:cat>
          <c:val>
            <c:numRef>
              <c:f>AluSatSobPLANEATipServSec!$C$15:$C$16</c:f>
              <c:numCache>
                <c:formatCode>0.00%</c:formatCode>
                <c:ptCount val="2"/>
                <c:pt idx="0">
                  <c:v>9.4E-2</c:v>
                </c:pt>
                <c:pt idx="1">
                  <c:v>0.26900000000000002</c:v>
                </c:pt>
              </c:numCache>
            </c:numRef>
          </c:val>
          <c:extLst>
            <c:ext xmlns:c16="http://schemas.microsoft.com/office/drawing/2014/chart" uri="{C3380CC4-5D6E-409C-BE32-E72D297353CC}">
              <c16:uniqueId val="{00000001-FB54-4DAE-9B36-14C3F095F481}"/>
            </c:ext>
          </c:extLst>
        </c:ser>
        <c:dLbls>
          <c:dLblPos val="outEnd"/>
          <c:showLegendKey val="0"/>
          <c:showVal val="1"/>
          <c:showCatName val="0"/>
          <c:showSerName val="0"/>
          <c:showPercent val="0"/>
          <c:showBubbleSize val="0"/>
        </c:dLbls>
        <c:gapWidth val="150"/>
        <c:axId val="380990176"/>
        <c:axId val="380993704"/>
      </c:barChart>
      <c:catAx>
        <c:axId val="3809901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0993704"/>
        <c:crosses val="autoZero"/>
        <c:auto val="1"/>
        <c:lblAlgn val="ctr"/>
        <c:lblOffset val="100"/>
        <c:noMultiLvlLbl val="0"/>
      </c:catAx>
      <c:valAx>
        <c:axId val="38099370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crossAx val="380990176"/>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es-MX"/>
        </a:p>
      </c:txPr>
    </c:legend>
    <c:plotVisOnly val="1"/>
    <c:dispBlanksAs val="gap"/>
    <c:showDLblsOverMax val="0"/>
  </c:chart>
  <c:spPr>
    <a:noFill/>
    <a:ln>
      <a:solidFill>
        <a:srgbClr val="469999"/>
      </a:solidFill>
    </a:ln>
    <a:effectLst/>
  </c:spPr>
  <c:txPr>
    <a:bodyPr/>
    <a:lstStyle/>
    <a:p>
      <a:pPr>
        <a:defRPr sz="1100">
          <a:solidFill>
            <a:schemeClr val="tx1"/>
          </a:solidFill>
          <a:latin typeface="Arial" panose="020B0604020202020204" pitchFamily="34" charset="0"/>
          <a:cs typeface="Arial" panose="020B0604020202020204" pitchFamily="34" charset="0"/>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6F5970-A3F7-4BB0-BE07-752EDA10820A}"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es-MX"/>
        </a:p>
      </dgm:t>
    </dgm:pt>
    <dgm:pt modelId="{B771F2D5-F4FA-488B-98C5-8A26E4893329}">
      <dgm:prSet phldrT="[Texto]" custT="1"/>
      <dgm:spPr>
        <a:noFill/>
        <a:ln>
          <a:noFill/>
        </a:ln>
      </dgm:spPr>
      <dgm:t>
        <a:bodyPr/>
        <a:lstStyle/>
        <a:p>
          <a:endParaRPr lang="es-MX" sz="4000" dirty="0">
            <a:latin typeface="Arial" panose="020B0604020202020204" pitchFamily="34" charset="0"/>
            <a:cs typeface="Arial" panose="020B0604020202020204" pitchFamily="34" charset="0"/>
          </a:endParaRPr>
        </a:p>
      </dgm:t>
    </dgm:pt>
    <dgm:pt modelId="{F270A88C-152E-4B0A-9C5F-206F88A747F6}" type="parTrans" cxnId="{F200E0D3-E8EF-4584-8BE1-48DB5BA4A551}">
      <dgm:prSet/>
      <dgm:spPr/>
      <dgm:t>
        <a:bodyPr/>
        <a:lstStyle/>
        <a:p>
          <a:endParaRPr lang="es-MX" sz="1200">
            <a:latin typeface="Arial" panose="020B0604020202020204" pitchFamily="34" charset="0"/>
            <a:cs typeface="Arial" panose="020B0604020202020204" pitchFamily="34" charset="0"/>
          </a:endParaRPr>
        </a:p>
      </dgm:t>
    </dgm:pt>
    <dgm:pt modelId="{074145C5-63D9-4F16-A844-B5AC72C29017}" type="sibTrans" cxnId="{F200E0D3-E8EF-4584-8BE1-48DB5BA4A551}">
      <dgm:prSet/>
      <dgm:spPr/>
      <dgm:t>
        <a:bodyPr/>
        <a:lstStyle/>
        <a:p>
          <a:endParaRPr lang="es-MX" sz="1200">
            <a:latin typeface="Arial" panose="020B0604020202020204" pitchFamily="34" charset="0"/>
            <a:cs typeface="Arial" panose="020B0604020202020204" pitchFamily="34" charset="0"/>
          </a:endParaRPr>
        </a:p>
      </dgm:t>
    </dgm:pt>
    <dgm:pt modelId="{263C0EDE-29D8-4413-96BC-7B82338CE06A}">
      <dgm:prSet phldrT="[Texto]" custT="1"/>
      <dgm:spPr>
        <a:solidFill>
          <a:srgbClr val="469999"/>
        </a:solidFill>
        <a:ln>
          <a:solidFill>
            <a:schemeClr val="bg1"/>
          </a:solidFill>
        </a:ln>
      </dgm:spPr>
      <dgm:t>
        <a:bodyPr/>
        <a:lstStyle/>
        <a:p>
          <a:r>
            <a:rPr lang="es-MX" sz="4000" dirty="0">
              <a:latin typeface="Arial" panose="020B0604020202020204" pitchFamily="34" charset="0"/>
              <a:cs typeface="Arial" panose="020B0604020202020204" pitchFamily="34" charset="0"/>
            </a:rPr>
            <a:t>Internacional</a:t>
          </a:r>
        </a:p>
      </dgm:t>
    </dgm:pt>
    <dgm:pt modelId="{8E21F013-8B96-495C-9F42-DB0EDF63D9AD}" type="parTrans" cxnId="{891CAE34-ACFE-4282-8164-F8BCC08C0BFD}">
      <dgm:prSet/>
      <dgm:spPr/>
      <dgm:t>
        <a:bodyPr/>
        <a:lstStyle/>
        <a:p>
          <a:endParaRPr lang="es-MX" sz="1200">
            <a:latin typeface="Arial" panose="020B0604020202020204" pitchFamily="34" charset="0"/>
            <a:cs typeface="Arial" panose="020B0604020202020204" pitchFamily="34" charset="0"/>
          </a:endParaRPr>
        </a:p>
      </dgm:t>
    </dgm:pt>
    <dgm:pt modelId="{99589668-F69A-461E-A26F-B71DB9DFA2C7}" type="sibTrans" cxnId="{891CAE34-ACFE-4282-8164-F8BCC08C0BFD}">
      <dgm:prSet/>
      <dgm:spPr/>
      <dgm:t>
        <a:bodyPr/>
        <a:lstStyle/>
        <a:p>
          <a:endParaRPr lang="es-MX" sz="1200">
            <a:latin typeface="Arial" panose="020B0604020202020204" pitchFamily="34" charset="0"/>
            <a:cs typeface="Arial" panose="020B0604020202020204" pitchFamily="34" charset="0"/>
          </a:endParaRPr>
        </a:p>
      </dgm:t>
    </dgm:pt>
    <dgm:pt modelId="{BF8A8F80-2813-4B1E-A17C-8BB9B5D94630}">
      <dgm:prSet phldrT="[Texto]" custT="1"/>
      <dgm:spPr>
        <a:solidFill>
          <a:srgbClr val="B4DEDD"/>
        </a:solidFill>
      </dgm:spPr>
      <dgm:t>
        <a:bodyPr/>
        <a:lstStyle/>
        <a:p>
          <a:r>
            <a:rPr lang="es-MX" sz="1600" b="1" dirty="0">
              <a:solidFill>
                <a:schemeClr val="tx1"/>
              </a:solidFill>
              <a:latin typeface="Arial" panose="020B0604020202020204" pitchFamily="34" charset="0"/>
              <a:cs typeface="Arial" panose="020B0604020202020204" pitchFamily="34" charset="0"/>
            </a:rPr>
            <a:t>Declaración Universal de los Derechos Humanos</a:t>
          </a:r>
        </a:p>
      </dgm:t>
    </dgm:pt>
    <dgm:pt modelId="{8E23C85D-6168-43AD-939F-159026DDA267}" type="parTrans" cxnId="{1E6BD572-C8C8-47AE-9239-C1097F6A74A3}">
      <dgm:prSet/>
      <dgm:spPr/>
      <dgm:t>
        <a:bodyPr/>
        <a:lstStyle/>
        <a:p>
          <a:endParaRPr lang="es-MX" sz="1200">
            <a:latin typeface="Arial" panose="020B0604020202020204" pitchFamily="34" charset="0"/>
            <a:cs typeface="Arial" panose="020B0604020202020204" pitchFamily="34" charset="0"/>
          </a:endParaRPr>
        </a:p>
      </dgm:t>
    </dgm:pt>
    <dgm:pt modelId="{1A1F299A-9F27-46AE-AFC0-7C036B39BB6F}" type="sibTrans" cxnId="{1E6BD572-C8C8-47AE-9239-C1097F6A74A3}">
      <dgm:prSet/>
      <dgm:spPr/>
      <dgm:t>
        <a:bodyPr/>
        <a:lstStyle/>
        <a:p>
          <a:endParaRPr lang="es-MX" sz="1200">
            <a:latin typeface="Arial" panose="020B0604020202020204" pitchFamily="34" charset="0"/>
            <a:cs typeface="Arial" panose="020B0604020202020204" pitchFamily="34" charset="0"/>
          </a:endParaRPr>
        </a:p>
      </dgm:t>
    </dgm:pt>
    <dgm:pt modelId="{39A8998C-007B-49A5-AB48-B398F5445A7D}">
      <dgm:prSet phldrT="[Texto]" custT="1"/>
      <dgm:spPr>
        <a:solidFill>
          <a:srgbClr val="7EC6C4"/>
        </a:solidFill>
      </dgm:spPr>
      <dgm:t>
        <a:bodyPr/>
        <a:lstStyle/>
        <a:p>
          <a:r>
            <a:rPr lang="es-MX" sz="1600" b="1" dirty="0">
              <a:solidFill>
                <a:schemeClr val="tx1"/>
              </a:solidFill>
              <a:latin typeface="Arial" panose="020B0604020202020204" pitchFamily="34" charset="0"/>
              <a:cs typeface="Arial" panose="020B0604020202020204" pitchFamily="34" charset="0"/>
            </a:rPr>
            <a:t>Pacto Internacional de Derechos Económicos, Sociales y Culturales (PIDESC)</a:t>
          </a:r>
        </a:p>
      </dgm:t>
    </dgm:pt>
    <dgm:pt modelId="{3DB270B0-B8DA-4737-8B37-0F5DAC88D8F9}" type="parTrans" cxnId="{28CE94D8-A79B-4787-8979-26CD19270218}">
      <dgm:prSet/>
      <dgm:spPr/>
      <dgm:t>
        <a:bodyPr/>
        <a:lstStyle/>
        <a:p>
          <a:endParaRPr lang="es-MX" sz="1200">
            <a:latin typeface="Arial" panose="020B0604020202020204" pitchFamily="34" charset="0"/>
            <a:cs typeface="Arial" panose="020B0604020202020204" pitchFamily="34" charset="0"/>
          </a:endParaRPr>
        </a:p>
      </dgm:t>
    </dgm:pt>
    <dgm:pt modelId="{BA41BF1D-603B-488A-8E3F-EDE3EDA58311}" type="sibTrans" cxnId="{28CE94D8-A79B-4787-8979-26CD19270218}">
      <dgm:prSet/>
      <dgm:spPr/>
      <dgm:t>
        <a:bodyPr/>
        <a:lstStyle/>
        <a:p>
          <a:endParaRPr lang="es-MX" sz="1200">
            <a:latin typeface="Arial" panose="020B0604020202020204" pitchFamily="34" charset="0"/>
            <a:cs typeface="Arial" panose="020B0604020202020204" pitchFamily="34" charset="0"/>
          </a:endParaRPr>
        </a:p>
      </dgm:t>
    </dgm:pt>
    <dgm:pt modelId="{9529FCE1-B2A8-44D2-8477-AFD30A1F6D15}">
      <dgm:prSet phldrT="[Texto]" custT="1"/>
      <dgm:spPr>
        <a:solidFill>
          <a:srgbClr val="E27EB0"/>
        </a:solidFill>
      </dgm:spPr>
      <dgm:t>
        <a:bodyPr/>
        <a:lstStyle/>
        <a:p>
          <a:r>
            <a:rPr lang="es-MX" sz="1600" b="1" dirty="0">
              <a:solidFill>
                <a:schemeClr val="tx1"/>
              </a:solidFill>
              <a:latin typeface="Arial" panose="020B0604020202020204" pitchFamily="34" charset="0"/>
              <a:cs typeface="Arial" panose="020B0604020202020204" pitchFamily="34" charset="0"/>
            </a:rPr>
            <a:t>Constitución Política de los Estados Unidos Mexicanos (CPEUM)</a:t>
          </a:r>
        </a:p>
      </dgm:t>
    </dgm:pt>
    <dgm:pt modelId="{E578BCAC-334C-4BD9-B6F6-E12B19839DC3}" type="parTrans" cxnId="{C664DA4E-B2F3-4357-AC13-B0D90624E2EF}">
      <dgm:prSet/>
      <dgm:spPr/>
      <dgm:t>
        <a:bodyPr/>
        <a:lstStyle/>
        <a:p>
          <a:endParaRPr lang="es-MX" sz="1200">
            <a:latin typeface="Arial" panose="020B0604020202020204" pitchFamily="34" charset="0"/>
            <a:cs typeface="Arial" panose="020B0604020202020204" pitchFamily="34" charset="0"/>
          </a:endParaRPr>
        </a:p>
      </dgm:t>
    </dgm:pt>
    <dgm:pt modelId="{C0A58B9C-6D7E-4276-89F5-500486ECED5F}" type="sibTrans" cxnId="{C664DA4E-B2F3-4357-AC13-B0D90624E2EF}">
      <dgm:prSet/>
      <dgm:spPr/>
      <dgm:t>
        <a:bodyPr/>
        <a:lstStyle/>
        <a:p>
          <a:endParaRPr lang="es-MX" sz="1200">
            <a:latin typeface="Arial" panose="020B0604020202020204" pitchFamily="34" charset="0"/>
            <a:cs typeface="Arial" panose="020B0604020202020204" pitchFamily="34" charset="0"/>
          </a:endParaRPr>
        </a:p>
      </dgm:t>
    </dgm:pt>
    <dgm:pt modelId="{3CC8F65D-8FF8-47DB-922C-1CC05F3DF43A}">
      <dgm:prSet phldrT="[Texto]" custT="1"/>
      <dgm:spPr>
        <a:solidFill>
          <a:srgbClr val="C12D77"/>
        </a:solidFill>
      </dgm:spPr>
      <dgm:t>
        <a:bodyPr/>
        <a:lstStyle/>
        <a:p>
          <a:r>
            <a:rPr lang="es-MX" sz="4000" dirty="0">
              <a:latin typeface="Arial" panose="020B0604020202020204" pitchFamily="34" charset="0"/>
              <a:cs typeface="Arial" panose="020B0604020202020204" pitchFamily="34" charset="0"/>
            </a:rPr>
            <a:t>Nacional</a:t>
          </a:r>
        </a:p>
      </dgm:t>
    </dgm:pt>
    <dgm:pt modelId="{95393DB3-23AB-49F3-A1F5-4E3D4F9EF4E3}" type="sibTrans" cxnId="{2C585925-9C7F-4498-8C12-1452368CB7E0}">
      <dgm:prSet/>
      <dgm:spPr/>
      <dgm:t>
        <a:bodyPr/>
        <a:lstStyle/>
        <a:p>
          <a:endParaRPr lang="es-MX" sz="1200">
            <a:latin typeface="Arial" panose="020B0604020202020204" pitchFamily="34" charset="0"/>
            <a:cs typeface="Arial" panose="020B0604020202020204" pitchFamily="34" charset="0"/>
          </a:endParaRPr>
        </a:p>
      </dgm:t>
    </dgm:pt>
    <dgm:pt modelId="{860923B6-50B2-410D-8A9E-57A11E80EC94}" type="parTrans" cxnId="{2C585925-9C7F-4498-8C12-1452368CB7E0}">
      <dgm:prSet/>
      <dgm:spPr/>
      <dgm:t>
        <a:bodyPr/>
        <a:lstStyle/>
        <a:p>
          <a:endParaRPr lang="es-MX" sz="1200">
            <a:latin typeface="Arial" panose="020B0604020202020204" pitchFamily="34" charset="0"/>
            <a:cs typeface="Arial" panose="020B0604020202020204" pitchFamily="34" charset="0"/>
          </a:endParaRPr>
        </a:p>
      </dgm:t>
    </dgm:pt>
    <dgm:pt modelId="{4C4C3116-A138-4C71-A3D7-512579C76185}">
      <dgm:prSet phldrT="[Texto]" custT="1"/>
      <dgm:spPr>
        <a:solidFill>
          <a:srgbClr val="EFB7D3"/>
        </a:solidFill>
      </dgm:spPr>
      <dgm:t>
        <a:bodyPr/>
        <a:lstStyle/>
        <a:p>
          <a:r>
            <a:rPr lang="es-MX" sz="1600" b="1" dirty="0">
              <a:solidFill>
                <a:schemeClr val="tx1"/>
              </a:solidFill>
              <a:latin typeface="Arial" panose="020B0604020202020204" pitchFamily="34" charset="0"/>
              <a:cs typeface="Arial" panose="020B0604020202020204" pitchFamily="34" charset="0"/>
            </a:rPr>
            <a:t>Ley General de Desarrollo Social</a:t>
          </a:r>
        </a:p>
      </dgm:t>
    </dgm:pt>
    <dgm:pt modelId="{B6AF6582-4BDA-4EA3-8682-E48A3042D641}" type="parTrans" cxnId="{0D5178AE-F468-40FD-B171-AF2E849FB470}">
      <dgm:prSet/>
      <dgm:spPr/>
      <dgm:t>
        <a:bodyPr/>
        <a:lstStyle/>
        <a:p>
          <a:endParaRPr lang="es-MX" sz="1200">
            <a:latin typeface="Arial" panose="020B0604020202020204" pitchFamily="34" charset="0"/>
            <a:cs typeface="Arial" panose="020B0604020202020204" pitchFamily="34" charset="0"/>
          </a:endParaRPr>
        </a:p>
      </dgm:t>
    </dgm:pt>
    <dgm:pt modelId="{99F5804A-4277-4D84-A450-73D21E79A281}" type="sibTrans" cxnId="{0D5178AE-F468-40FD-B171-AF2E849FB470}">
      <dgm:prSet/>
      <dgm:spPr/>
      <dgm:t>
        <a:bodyPr/>
        <a:lstStyle/>
        <a:p>
          <a:endParaRPr lang="es-MX" sz="1200">
            <a:latin typeface="Arial" panose="020B0604020202020204" pitchFamily="34" charset="0"/>
            <a:cs typeface="Arial" panose="020B0604020202020204" pitchFamily="34" charset="0"/>
          </a:endParaRPr>
        </a:p>
      </dgm:t>
    </dgm:pt>
    <dgm:pt modelId="{70AE371D-F083-421C-9927-6E3F62BD7CE3}" type="pres">
      <dgm:prSet presAssocID="{6F6F5970-A3F7-4BB0-BE07-752EDA10820A}" presName="Name0" presStyleCnt="0">
        <dgm:presLayoutVars>
          <dgm:chPref val="1"/>
          <dgm:dir/>
          <dgm:animOne val="branch"/>
          <dgm:animLvl val="lvl"/>
          <dgm:resizeHandles/>
        </dgm:presLayoutVars>
      </dgm:prSet>
      <dgm:spPr/>
    </dgm:pt>
    <dgm:pt modelId="{BDD46529-D38C-4ED7-AACA-C943D0A99270}" type="pres">
      <dgm:prSet presAssocID="{B771F2D5-F4FA-488B-98C5-8A26E4893329}" presName="vertOne" presStyleCnt="0"/>
      <dgm:spPr/>
    </dgm:pt>
    <dgm:pt modelId="{CD6FB390-EECB-4FD6-B54F-F62C4C729CFE}" type="pres">
      <dgm:prSet presAssocID="{B771F2D5-F4FA-488B-98C5-8A26E4893329}" presName="txOne" presStyleLbl="node0" presStyleIdx="0" presStyleCnt="1">
        <dgm:presLayoutVars>
          <dgm:chPref val="3"/>
        </dgm:presLayoutVars>
      </dgm:prSet>
      <dgm:spPr/>
    </dgm:pt>
    <dgm:pt modelId="{AA95AF8A-116E-487F-9FE4-C21BC681EE70}" type="pres">
      <dgm:prSet presAssocID="{B771F2D5-F4FA-488B-98C5-8A26E4893329}" presName="parTransOne" presStyleCnt="0"/>
      <dgm:spPr/>
    </dgm:pt>
    <dgm:pt modelId="{42841A89-B9B6-47AA-85FF-FF2F48BE9152}" type="pres">
      <dgm:prSet presAssocID="{B771F2D5-F4FA-488B-98C5-8A26E4893329}" presName="horzOne" presStyleCnt="0"/>
      <dgm:spPr/>
    </dgm:pt>
    <dgm:pt modelId="{07335298-1EAE-419D-9430-0218287A938B}" type="pres">
      <dgm:prSet presAssocID="{263C0EDE-29D8-4413-96BC-7B82338CE06A}" presName="vertTwo" presStyleCnt="0"/>
      <dgm:spPr/>
    </dgm:pt>
    <dgm:pt modelId="{731AE676-4520-4C0E-AB69-9C80F4BDAFF1}" type="pres">
      <dgm:prSet presAssocID="{263C0EDE-29D8-4413-96BC-7B82338CE06A}" presName="txTwo" presStyleLbl="node2" presStyleIdx="0" presStyleCnt="2" custScaleY="49526" custLinFactY="-3773" custLinFactNeighborX="771" custLinFactNeighborY="-100000">
        <dgm:presLayoutVars>
          <dgm:chPref val="3"/>
        </dgm:presLayoutVars>
      </dgm:prSet>
      <dgm:spPr/>
    </dgm:pt>
    <dgm:pt modelId="{E8F149E0-5C3A-470A-9033-163314BA954D}" type="pres">
      <dgm:prSet presAssocID="{263C0EDE-29D8-4413-96BC-7B82338CE06A}" presName="parTransTwo" presStyleCnt="0"/>
      <dgm:spPr/>
    </dgm:pt>
    <dgm:pt modelId="{B8237F62-995A-4836-84CA-4E4898FC12B5}" type="pres">
      <dgm:prSet presAssocID="{263C0EDE-29D8-4413-96BC-7B82338CE06A}" presName="horzTwo" presStyleCnt="0"/>
      <dgm:spPr/>
    </dgm:pt>
    <dgm:pt modelId="{2F33B169-F926-49B0-A524-01C79471AAE4}" type="pres">
      <dgm:prSet presAssocID="{BF8A8F80-2813-4B1E-A17C-8BB9B5D94630}" presName="vertThree" presStyleCnt="0"/>
      <dgm:spPr/>
    </dgm:pt>
    <dgm:pt modelId="{1E0FCBE0-0D45-48E8-93BB-55299B16FABB}" type="pres">
      <dgm:prSet presAssocID="{BF8A8F80-2813-4B1E-A17C-8BB9B5D94630}" presName="txThree" presStyleLbl="node3" presStyleIdx="0" presStyleCnt="4" custScaleY="81752" custLinFactNeighborY="-39317">
        <dgm:presLayoutVars>
          <dgm:chPref val="3"/>
        </dgm:presLayoutVars>
      </dgm:prSet>
      <dgm:spPr/>
    </dgm:pt>
    <dgm:pt modelId="{5E901E51-0B7D-40B6-9F20-EAF64221575E}" type="pres">
      <dgm:prSet presAssocID="{BF8A8F80-2813-4B1E-A17C-8BB9B5D94630}" presName="horzThree" presStyleCnt="0"/>
      <dgm:spPr/>
    </dgm:pt>
    <dgm:pt modelId="{2080146F-9E10-4AFB-9E97-5617AABF929E}" type="pres">
      <dgm:prSet presAssocID="{1A1F299A-9F27-46AE-AFC0-7C036B39BB6F}" presName="sibSpaceThree" presStyleCnt="0"/>
      <dgm:spPr/>
    </dgm:pt>
    <dgm:pt modelId="{FCE7FF45-C2A8-432A-917B-02153C0EAED4}" type="pres">
      <dgm:prSet presAssocID="{39A8998C-007B-49A5-AB48-B398F5445A7D}" presName="vertThree" presStyleCnt="0"/>
      <dgm:spPr/>
    </dgm:pt>
    <dgm:pt modelId="{0C141B24-73C1-42FA-BDC1-662F2418B2E0}" type="pres">
      <dgm:prSet presAssocID="{39A8998C-007B-49A5-AB48-B398F5445A7D}" presName="txThree" presStyleLbl="node3" presStyleIdx="1" presStyleCnt="4" custScaleY="81752" custLinFactNeighborY="-39317">
        <dgm:presLayoutVars>
          <dgm:chPref val="3"/>
        </dgm:presLayoutVars>
      </dgm:prSet>
      <dgm:spPr/>
    </dgm:pt>
    <dgm:pt modelId="{717BE6E1-B7D3-4070-943E-7D8CC1982121}" type="pres">
      <dgm:prSet presAssocID="{39A8998C-007B-49A5-AB48-B398F5445A7D}" presName="horzThree" presStyleCnt="0"/>
      <dgm:spPr/>
    </dgm:pt>
    <dgm:pt modelId="{D89D9B1C-4D20-42AF-BDE7-8764A19BC899}" type="pres">
      <dgm:prSet presAssocID="{99589668-F69A-461E-A26F-B71DB9DFA2C7}" presName="sibSpaceTwo" presStyleCnt="0"/>
      <dgm:spPr/>
    </dgm:pt>
    <dgm:pt modelId="{9755CCFB-9C58-4626-8B36-FD307EE0A6F8}" type="pres">
      <dgm:prSet presAssocID="{3CC8F65D-8FF8-47DB-922C-1CC05F3DF43A}" presName="vertTwo" presStyleCnt="0"/>
      <dgm:spPr/>
    </dgm:pt>
    <dgm:pt modelId="{227F7315-B5F0-4647-8B21-BC86772B1A00}" type="pres">
      <dgm:prSet presAssocID="{3CC8F65D-8FF8-47DB-922C-1CC05F3DF43A}" presName="txTwo" presStyleLbl="node2" presStyleIdx="1" presStyleCnt="2" custScaleY="49526" custLinFactY="-3773" custLinFactNeighborY="-100000">
        <dgm:presLayoutVars>
          <dgm:chPref val="3"/>
        </dgm:presLayoutVars>
      </dgm:prSet>
      <dgm:spPr/>
    </dgm:pt>
    <dgm:pt modelId="{ECE63B8A-50FC-446A-8BD4-B77A775EDE8E}" type="pres">
      <dgm:prSet presAssocID="{3CC8F65D-8FF8-47DB-922C-1CC05F3DF43A}" presName="parTransTwo" presStyleCnt="0"/>
      <dgm:spPr/>
    </dgm:pt>
    <dgm:pt modelId="{29B3F91C-A30D-4F8B-9750-232743135B7A}" type="pres">
      <dgm:prSet presAssocID="{3CC8F65D-8FF8-47DB-922C-1CC05F3DF43A}" presName="horzTwo" presStyleCnt="0"/>
      <dgm:spPr/>
    </dgm:pt>
    <dgm:pt modelId="{92702B80-48D0-4E0A-BD33-3A6EB76ECA84}" type="pres">
      <dgm:prSet presAssocID="{9529FCE1-B2A8-44D2-8477-AFD30A1F6D15}" presName="vertThree" presStyleCnt="0"/>
      <dgm:spPr/>
    </dgm:pt>
    <dgm:pt modelId="{E1C7327E-7079-4410-BFA5-7E19C3911662}" type="pres">
      <dgm:prSet presAssocID="{9529FCE1-B2A8-44D2-8477-AFD30A1F6D15}" presName="txThree" presStyleLbl="node3" presStyleIdx="2" presStyleCnt="4" custScaleY="81752" custLinFactNeighborY="-39317">
        <dgm:presLayoutVars>
          <dgm:chPref val="3"/>
        </dgm:presLayoutVars>
      </dgm:prSet>
      <dgm:spPr/>
    </dgm:pt>
    <dgm:pt modelId="{D21283CF-4AE3-43D7-A92F-F3810DC1E076}" type="pres">
      <dgm:prSet presAssocID="{9529FCE1-B2A8-44D2-8477-AFD30A1F6D15}" presName="horzThree" presStyleCnt="0"/>
      <dgm:spPr/>
    </dgm:pt>
    <dgm:pt modelId="{0808627E-C63B-4B73-9554-4952CB3CC036}" type="pres">
      <dgm:prSet presAssocID="{C0A58B9C-6D7E-4276-89F5-500486ECED5F}" presName="sibSpaceThree" presStyleCnt="0"/>
      <dgm:spPr/>
    </dgm:pt>
    <dgm:pt modelId="{940C5703-038E-4CBC-9620-9E50F8437685}" type="pres">
      <dgm:prSet presAssocID="{4C4C3116-A138-4C71-A3D7-512579C76185}" presName="vertThree" presStyleCnt="0"/>
      <dgm:spPr/>
    </dgm:pt>
    <dgm:pt modelId="{8A4A48EA-E2B7-4FDE-B545-81F5731BEB9E}" type="pres">
      <dgm:prSet presAssocID="{4C4C3116-A138-4C71-A3D7-512579C76185}" presName="txThree" presStyleLbl="node3" presStyleIdx="3" presStyleCnt="4" custScaleY="81752" custLinFactNeighborY="-40288">
        <dgm:presLayoutVars>
          <dgm:chPref val="3"/>
        </dgm:presLayoutVars>
      </dgm:prSet>
      <dgm:spPr/>
    </dgm:pt>
    <dgm:pt modelId="{29C865B4-E1D4-495C-975B-B1A6851F3805}" type="pres">
      <dgm:prSet presAssocID="{4C4C3116-A138-4C71-A3D7-512579C76185}" presName="horzThree" presStyleCnt="0"/>
      <dgm:spPr/>
    </dgm:pt>
  </dgm:ptLst>
  <dgm:cxnLst>
    <dgm:cxn modelId="{176D3D13-672C-4110-A9A2-3B0C2646BFA6}" type="presOf" srcId="{9529FCE1-B2A8-44D2-8477-AFD30A1F6D15}" destId="{E1C7327E-7079-4410-BFA5-7E19C3911662}" srcOrd="0" destOrd="0" presId="urn:microsoft.com/office/officeart/2005/8/layout/hierarchy4"/>
    <dgm:cxn modelId="{06F6751C-DB6D-4E08-9797-566838992FEC}" type="presOf" srcId="{BF8A8F80-2813-4B1E-A17C-8BB9B5D94630}" destId="{1E0FCBE0-0D45-48E8-93BB-55299B16FABB}" srcOrd="0" destOrd="0" presId="urn:microsoft.com/office/officeart/2005/8/layout/hierarchy4"/>
    <dgm:cxn modelId="{2C585925-9C7F-4498-8C12-1452368CB7E0}" srcId="{B771F2D5-F4FA-488B-98C5-8A26E4893329}" destId="{3CC8F65D-8FF8-47DB-922C-1CC05F3DF43A}" srcOrd="1" destOrd="0" parTransId="{860923B6-50B2-410D-8A9E-57A11E80EC94}" sibTransId="{95393DB3-23AB-49F3-A1F5-4E3D4F9EF4E3}"/>
    <dgm:cxn modelId="{891CAE34-ACFE-4282-8164-F8BCC08C0BFD}" srcId="{B771F2D5-F4FA-488B-98C5-8A26E4893329}" destId="{263C0EDE-29D8-4413-96BC-7B82338CE06A}" srcOrd="0" destOrd="0" parTransId="{8E21F013-8B96-495C-9F42-DB0EDF63D9AD}" sibTransId="{99589668-F69A-461E-A26F-B71DB9DFA2C7}"/>
    <dgm:cxn modelId="{E1CD1545-0BD0-41CB-B3AF-5F8049FE784C}" type="presOf" srcId="{4C4C3116-A138-4C71-A3D7-512579C76185}" destId="{8A4A48EA-E2B7-4FDE-B545-81F5731BEB9E}" srcOrd="0" destOrd="0" presId="urn:microsoft.com/office/officeart/2005/8/layout/hierarchy4"/>
    <dgm:cxn modelId="{EAAD3A68-CBE8-48D5-BBA2-55F186DA5113}" type="presOf" srcId="{3CC8F65D-8FF8-47DB-922C-1CC05F3DF43A}" destId="{227F7315-B5F0-4647-8B21-BC86772B1A00}" srcOrd="0" destOrd="0" presId="urn:microsoft.com/office/officeart/2005/8/layout/hierarchy4"/>
    <dgm:cxn modelId="{C664DA4E-B2F3-4357-AC13-B0D90624E2EF}" srcId="{3CC8F65D-8FF8-47DB-922C-1CC05F3DF43A}" destId="{9529FCE1-B2A8-44D2-8477-AFD30A1F6D15}" srcOrd="0" destOrd="0" parTransId="{E578BCAC-334C-4BD9-B6F6-E12B19839DC3}" sibTransId="{C0A58B9C-6D7E-4276-89F5-500486ECED5F}"/>
    <dgm:cxn modelId="{1E6BD572-C8C8-47AE-9239-C1097F6A74A3}" srcId="{263C0EDE-29D8-4413-96BC-7B82338CE06A}" destId="{BF8A8F80-2813-4B1E-A17C-8BB9B5D94630}" srcOrd="0" destOrd="0" parTransId="{8E23C85D-6168-43AD-939F-159026DDA267}" sibTransId="{1A1F299A-9F27-46AE-AFC0-7C036B39BB6F}"/>
    <dgm:cxn modelId="{50E74D84-9D4E-432E-8BA9-132A15F555BD}" type="presOf" srcId="{39A8998C-007B-49A5-AB48-B398F5445A7D}" destId="{0C141B24-73C1-42FA-BDC1-662F2418B2E0}" srcOrd="0" destOrd="0" presId="urn:microsoft.com/office/officeart/2005/8/layout/hierarchy4"/>
    <dgm:cxn modelId="{0D5178AE-F468-40FD-B171-AF2E849FB470}" srcId="{3CC8F65D-8FF8-47DB-922C-1CC05F3DF43A}" destId="{4C4C3116-A138-4C71-A3D7-512579C76185}" srcOrd="1" destOrd="0" parTransId="{B6AF6582-4BDA-4EA3-8682-E48A3042D641}" sibTransId="{99F5804A-4277-4D84-A450-73D21E79A281}"/>
    <dgm:cxn modelId="{12314BB6-BE22-4BB0-B87E-840D4EA0318B}" type="presOf" srcId="{B771F2D5-F4FA-488B-98C5-8A26E4893329}" destId="{CD6FB390-EECB-4FD6-B54F-F62C4C729CFE}" srcOrd="0" destOrd="0" presId="urn:microsoft.com/office/officeart/2005/8/layout/hierarchy4"/>
    <dgm:cxn modelId="{65553DC9-403B-45D7-8C47-CE29C7AFA8BA}" type="presOf" srcId="{6F6F5970-A3F7-4BB0-BE07-752EDA10820A}" destId="{70AE371D-F083-421C-9927-6E3F62BD7CE3}" srcOrd="0" destOrd="0" presId="urn:microsoft.com/office/officeart/2005/8/layout/hierarchy4"/>
    <dgm:cxn modelId="{A69D75D0-1F0C-4D15-BFFE-3A79DB047D56}" type="presOf" srcId="{263C0EDE-29D8-4413-96BC-7B82338CE06A}" destId="{731AE676-4520-4C0E-AB69-9C80F4BDAFF1}" srcOrd="0" destOrd="0" presId="urn:microsoft.com/office/officeart/2005/8/layout/hierarchy4"/>
    <dgm:cxn modelId="{F200E0D3-E8EF-4584-8BE1-48DB5BA4A551}" srcId="{6F6F5970-A3F7-4BB0-BE07-752EDA10820A}" destId="{B771F2D5-F4FA-488B-98C5-8A26E4893329}" srcOrd="0" destOrd="0" parTransId="{F270A88C-152E-4B0A-9C5F-206F88A747F6}" sibTransId="{074145C5-63D9-4F16-A844-B5AC72C29017}"/>
    <dgm:cxn modelId="{28CE94D8-A79B-4787-8979-26CD19270218}" srcId="{263C0EDE-29D8-4413-96BC-7B82338CE06A}" destId="{39A8998C-007B-49A5-AB48-B398F5445A7D}" srcOrd="1" destOrd="0" parTransId="{3DB270B0-B8DA-4737-8B37-0F5DAC88D8F9}" sibTransId="{BA41BF1D-603B-488A-8E3F-EDE3EDA58311}"/>
    <dgm:cxn modelId="{92716B10-6896-480B-8E7B-03B11DA59D33}" type="presParOf" srcId="{70AE371D-F083-421C-9927-6E3F62BD7CE3}" destId="{BDD46529-D38C-4ED7-AACA-C943D0A99270}" srcOrd="0" destOrd="0" presId="urn:microsoft.com/office/officeart/2005/8/layout/hierarchy4"/>
    <dgm:cxn modelId="{ECF7106B-3EC1-440D-8041-B565066A781D}" type="presParOf" srcId="{BDD46529-D38C-4ED7-AACA-C943D0A99270}" destId="{CD6FB390-EECB-4FD6-B54F-F62C4C729CFE}" srcOrd="0" destOrd="0" presId="urn:microsoft.com/office/officeart/2005/8/layout/hierarchy4"/>
    <dgm:cxn modelId="{69E4D30A-36F6-42AE-8B76-3DCB769B14C3}" type="presParOf" srcId="{BDD46529-D38C-4ED7-AACA-C943D0A99270}" destId="{AA95AF8A-116E-487F-9FE4-C21BC681EE70}" srcOrd="1" destOrd="0" presId="urn:microsoft.com/office/officeart/2005/8/layout/hierarchy4"/>
    <dgm:cxn modelId="{00C4F5D5-10F1-48A1-B8C9-DEF9B67FB0E6}" type="presParOf" srcId="{BDD46529-D38C-4ED7-AACA-C943D0A99270}" destId="{42841A89-B9B6-47AA-85FF-FF2F48BE9152}" srcOrd="2" destOrd="0" presId="urn:microsoft.com/office/officeart/2005/8/layout/hierarchy4"/>
    <dgm:cxn modelId="{C0728E17-6B94-4136-BB8C-AB6F01745252}" type="presParOf" srcId="{42841A89-B9B6-47AA-85FF-FF2F48BE9152}" destId="{07335298-1EAE-419D-9430-0218287A938B}" srcOrd="0" destOrd="0" presId="urn:microsoft.com/office/officeart/2005/8/layout/hierarchy4"/>
    <dgm:cxn modelId="{DE45DA1F-5715-43C1-B8DE-2AB5B55A0BE1}" type="presParOf" srcId="{07335298-1EAE-419D-9430-0218287A938B}" destId="{731AE676-4520-4C0E-AB69-9C80F4BDAFF1}" srcOrd="0" destOrd="0" presId="urn:microsoft.com/office/officeart/2005/8/layout/hierarchy4"/>
    <dgm:cxn modelId="{D70A168A-5F87-42E6-A366-91334BDF01C9}" type="presParOf" srcId="{07335298-1EAE-419D-9430-0218287A938B}" destId="{E8F149E0-5C3A-470A-9033-163314BA954D}" srcOrd="1" destOrd="0" presId="urn:microsoft.com/office/officeart/2005/8/layout/hierarchy4"/>
    <dgm:cxn modelId="{EA7D7714-99F8-4368-BDF8-59A7E72DD7BD}" type="presParOf" srcId="{07335298-1EAE-419D-9430-0218287A938B}" destId="{B8237F62-995A-4836-84CA-4E4898FC12B5}" srcOrd="2" destOrd="0" presId="urn:microsoft.com/office/officeart/2005/8/layout/hierarchy4"/>
    <dgm:cxn modelId="{8600EB5F-0976-4155-A79F-1C7E7DD5C5C5}" type="presParOf" srcId="{B8237F62-995A-4836-84CA-4E4898FC12B5}" destId="{2F33B169-F926-49B0-A524-01C79471AAE4}" srcOrd="0" destOrd="0" presId="urn:microsoft.com/office/officeart/2005/8/layout/hierarchy4"/>
    <dgm:cxn modelId="{BE6DC693-BF5D-40A8-92A4-A2E8039D063F}" type="presParOf" srcId="{2F33B169-F926-49B0-A524-01C79471AAE4}" destId="{1E0FCBE0-0D45-48E8-93BB-55299B16FABB}" srcOrd="0" destOrd="0" presId="urn:microsoft.com/office/officeart/2005/8/layout/hierarchy4"/>
    <dgm:cxn modelId="{1D5486ED-BC09-446A-B45A-2D4AE3B2545E}" type="presParOf" srcId="{2F33B169-F926-49B0-A524-01C79471AAE4}" destId="{5E901E51-0B7D-40B6-9F20-EAF64221575E}" srcOrd="1" destOrd="0" presId="urn:microsoft.com/office/officeart/2005/8/layout/hierarchy4"/>
    <dgm:cxn modelId="{369EBE1C-BD7E-4112-A4B3-1E062C872F34}" type="presParOf" srcId="{B8237F62-995A-4836-84CA-4E4898FC12B5}" destId="{2080146F-9E10-4AFB-9E97-5617AABF929E}" srcOrd="1" destOrd="0" presId="urn:microsoft.com/office/officeart/2005/8/layout/hierarchy4"/>
    <dgm:cxn modelId="{CF49D5A6-365C-435C-8CE5-A5EBDF26F2BA}" type="presParOf" srcId="{B8237F62-995A-4836-84CA-4E4898FC12B5}" destId="{FCE7FF45-C2A8-432A-917B-02153C0EAED4}" srcOrd="2" destOrd="0" presId="urn:microsoft.com/office/officeart/2005/8/layout/hierarchy4"/>
    <dgm:cxn modelId="{36FE7261-9656-4111-B977-F94EDF9B59F9}" type="presParOf" srcId="{FCE7FF45-C2A8-432A-917B-02153C0EAED4}" destId="{0C141B24-73C1-42FA-BDC1-662F2418B2E0}" srcOrd="0" destOrd="0" presId="urn:microsoft.com/office/officeart/2005/8/layout/hierarchy4"/>
    <dgm:cxn modelId="{D63627E4-94D0-4EED-B964-DA96CB97486D}" type="presParOf" srcId="{FCE7FF45-C2A8-432A-917B-02153C0EAED4}" destId="{717BE6E1-B7D3-4070-943E-7D8CC1982121}" srcOrd="1" destOrd="0" presId="urn:microsoft.com/office/officeart/2005/8/layout/hierarchy4"/>
    <dgm:cxn modelId="{B941432E-B972-4B47-8D99-9767F4DE0F6A}" type="presParOf" srcId="{42841A89-B9B6-47AA-85FF-FF2F48BE9152}" destId="{D89D9B1C-4D20-42AF-BDE7-8764A19BC899}" srcOrd="1" destOrd="0" presId="urn:microsoft.com/office/officeart/2005/8/layout/hierarchy4"/>
    <dgm:cxn modelId="{47D0873B-BFD2-4AA6-AA39-45FE78733F2E}" type="presParOf" srcId="{42841A89-B9B6-47AA-85FF-FF2F48BE9152}" destId="{9755CCFB-9C58-4626-8B36-FD307EE0A6F8}" srcOrd="2" destOrd="0" presId="urn:microsoft.com/office/officeart/2005/8/layout/hierarchy4"/>
    <dgm:cxn modelId="{991A5959-C9DA-4A86-90A5-39B01A54B9E2}" type="presParOf" srcId="{9755CCFB-9C58-4626-8B36-FD307EE0A6F8}" destId="{227F7315-B5F0-4647-8B21-BC86772B1A00}" srcOrd="0" destOrd="0" presId="urn:microsoft.com/office/officeart/2005/8/layout/hierarchy4"/>
    <dgm:cxn modelId="{F7A24E03-1845-442F-8BAC-2A97940BD4ED}" type="presParOf" srcId="{9755CCFB-9C58-4626-8B36-FD307EE0A6F8}" destId="{ECE63B8A-50FC-446A-8BD4-B77A775EDE8E}" srcOrd="1" destOrd="0" presId="urn:microsoft.com/office/officeart/2005/8/layout/hierarchy4"/>
    <dgm:cxn modelId="{701B6752-DAD2-41CC-B4F8-2A4E6D998E79}" type="presParOf" srcId="{9755CCFB-9C58-4626-8B36-FD307EE0A6F8}" destId="{29B3F91C-A30D-4F8B-9750-232743135B7A}" srcOrd="2" destOrd="0" presId="urn:microsoft.com/office/officeart/2005/8/layout/hierarchy4"/>
    <dgm:cxn modelId="{7C19FB7E-1457-4533-A266-9E44BE4ECFA0}" type="presParOf" srcId="{29B3F91C-A30D-4F8B-9750-232743135B7A}" destId="{92702B80-48D0-4E0A-BD33-3A6EB76ECA84}" srcOrd="0" destOrd="0" presId="urn:microsoft.com/office/officeart/2005/8/layout/hierarchy4"/>
    <dgm:cxn modelId="{82C30ED3-289A-4A09-9CB1-2D143B72F52B}" type="presParOf" srcId="{92702B80-48D0-4E0A-BD33-3A6EB76ECA84}" destId="{E1C7327E-7079-4410-BFA5-7E19C3911662}" srcOrd="0" destOrd="0" presId="urn:microsoft.com/office/officeart/2005/8/layout/hierarchy4"/>
    <dgm:cxn modelId="{7DF2BAF8-4818-4D3C-B650-D1807E83965D}" type="presParOf" srcId="{92702B80-48D0-4E0A-BD33-3A6EB76ECA84}" destId="{D21283CF-4AE3-43D7-A92F-F3810DC1E076}" srcOrd="1" destOrd="0" presId="urn:microsoft.com/office/officeart/2005/8/layout/hierarchy4"/>
    <dgm:cxn modelId="{27EF985C-BDA1-417C-AD21-91D0F02F6B1A}" type="presParOf" srcId="{29B3F91C-A30D-4F8B-9750-232743135B7A}" destId="{0808627E-C63B-4B73-9554-4952CB3CC036}" srcOrd="1" destOrd="0" presId="urn:microsoft.com/office/officeart/2005/8/layout/hierarchy4"/>
    <dgm:cxn modelId="{FD3D3A7E-3E18-45DF-8955-A84C77F99406}" type="presParOf" srcId="{29B3F91C-A30D-4F8B-9750-232743135B7A}" destId="{940C5703-038E-4CBC-9620-9E50F8437685}" srcOrd="2" destOrd="0" presId="urn:microsoft.com/office/officeart/2005/8/layout/hierarchy4"/>
    <dgm:cxn modelId="{91D65FFB-5AFE-48C3-8B09-4398009807F2}" type="presParOf" srcId="{940C5703-038E-4CBC-9620-9E50F8437685}" destId="{8A4A48EA-E2B7-4FDE-B545-81F5731BEB9E}" srcOrd="0" destOrd="0" presId="urn:microsoft.com/office/officeart/2005/8/layout/hierarchy4"/>
    <dgm:cxn modelId="{5962B2DF-A234-4226-8681-BE070DE01E37}" type="presParOf" srcId="{940C5703-038E-4CBC-9620-9E50F8437685}" destId="{29C865B4-E1D4-495C-975B-B1A6851F3805}" srcOrd="1" destOrd="0" presId="urn:microsoft.com/office/officeart/2005/8/layout/hierarchy4"/>
  </dgm:cxnLst>
  <dgm:bg>
    <a:no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94D01-002C-44DA-B11D-6D77CF52523B}"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228ED1A0-EFB0-4AB7-8651-8DFF308DC5E3}">
      <dgm:prSet phldrT="[Texto]" custT="1"/>
      <dgm:spPr>
        <a:solidFill>
          <a:srgbClr val="C12D77"/>
        </a:solidFill>
      </dgm:spPr>
      <dgm:t>
        <a:bodyPr/>
        <a:lstStyle/>
        <a:p>
          <a:r>
            <a:rPr lang="es-MX" sz="2000" dirty="0">
              <a:latin typeface="Arial" panose="020B0604020202020204" pitchFamily="34" charset="0"/>
              <a:cs typeface="Arial" panose="020B0604020202020204" pitchFamily="34" charset="0"/>
            </a:rPr>
            <a:t>84%</a:t>
          </a:r>
          <a:endParaRPr lang="es-MX" sz="1400" dirty="0">
            <a:latin typeface="Arial" panose="020B0604020202020204" pitchFamily="34" charset="0"/>
            <a:cs typeface="Arial" panose="020B0604020202020204" pitchFamily="34" charset="0"/>
          </a:endParaRPr>
        </a:p>
      </dgm:t>
    </dgm:pt>
    <dgm:pt modelId="{A8684D14-4AE3-4777-A2A0-B634865296DD}" type="parTrans" cxnId="{EEC31F96-A394-4D5B-8DF6-0E73C5AEA8DC}">
      <dgm:prSet/>
      <dgm:spPr/>
      <dgm:t>
        <a:bodyPr/>
        <a:lstStyle/>
        <a:p>
          <a:endParaRPr lang="es-MX" sz="1400">
            <a:latin typeface="Arial" panose="020B0604020202020204" pitchFamily="34" charset="0"/>
            <a:cs typeface="Arial" panose="020B0604020202020204" pitchFamily="34" charset="0"/>
          </a:endParaRPr>
        </a:p>
      </dgm:t>
    </dgm:pt>
    <dgm:pt modelId="{17F74A0D-AFF0-4DB7-9F95-D182A33E41DA}" type="sibTrans" cxnId="{EEC31F96-A394-4D5B-8DF6-0E73C5AEA8DC}">
      <dgm:prSet/>
      <dgm:spPr/>
      <dgm:t>
        <a:bodyPr/>
        <a:lstStyle/>
        <a:p>
          <a:endParaRPr lang="es-MX" sz="1400">
            <a:latin typeface="Arial" panose="020B0604020202020204" pitchFamily="34" charset="0"/>
            <a:cs typeface="Arial" panose="020B0604020202020204" pitchFamily="34" charset="0"/>
          </a:endParaRPr>
        </a:p>
      </dgm:t>
    </dgm:pt>
    <dgm:pt modelId="{70EF2970-F86C-49B0-854E-28CCADD4C70E}">
      <dgm:prSet phldrT="[Texto]" custT="1"/>
      <dgm:spPr>
        <a:solidFill>
          <a:srgbClr val="469999">
            <a:alpha val="61176"/>
          </a:srgbClr>
        </a:solidFill>
      </dgm:spPr>
      <dgm:t>
        <a:bodyPr/>
        <a:lstStyle/>
        <a:p>
          <a:r>
            <a:rPr lang="es-MX" sz="1300" dirty="0">
              <a:latin typeface="Arial" panose="020B0604020202020204" pitchFamily="34" charset="0"/>
              <a:cs typeface="Arial" panose="020B0604020202020204" pitchFamily="34" charset="0"/>
            </a:rPr>
            <a:t>Está ubicado en construcciones con condiciones mínimas de sanidad y materiales duraderos	</a:t>
          </a:r>
        </a:p>
      </dgm:t>
    </dgm:pt>
    <dgm:pt modelId="{CA74495E-AAF3-4963-89F3-D0B11F766C5E}" type="parTrans" cxnId="{C0C88571-D21E-452F-8853-5A46211B313C}">
      <dgm:prSet/>
      <dgm:spPr/>
      <dgm:t>
        <a:bodyPr/>
        <a:lstStyle/>
        <a:p>
          <a:endParaRPr lang="es-MX" sz="1400">
            <a:latin typeface="Arial" panose="020B0604020202020204" pitchFamily="34" charset="0"/>
            <a:cs typeface="Arial" panose="020B0604020202020204" pitchFamily="34" charset="0"/>
          </a:endParaRPr>
        </a:p>
      </dgm:t>
    </dgm:pt>
    <dgm:pt modelId="{4F7E42F2-A096-4D28-9A58-4F283D3F0712}" type="sibTrans" cxnId="{C0C88571-D21E-452F-8853-5A46211B313C}">
      <dgm:prSet/>
      <dgm:spPr/>
      <dgm:t>
        <a:bodyPr/>
        <a:lstStyle/>
        <a:p>
          <a:endParaRPr lang="es-MX" sz="1400">
            <a:latin typeface="Arial" panose="020B0604020202020204" pitchFamily="34" charset="0"/>
            <a:cs typeface="Arial" panose="020B0604020202020204" pitchFamily="34" charset="0"/>
          </a:endParaRPr>
        </a:p>
      </dgm:t>
    </dgm:pt>
    <dgm:pt modelId="{A9FBF56A-0169-40B4-99FC-8A45C0946A51}">
      <dgm:prSet phldrT="[Texto]" custT="1"/>
      <dgm:spPr>
        <a:solidFill>
          <a:schemeClr val="accent3">
            <a:lumMod val="75000"/>
          </a:schemeClr>
        </a:solidFill>
      </dgm:spPr>
      <dgm:t>
        <a:bodyPr/>
        <a:lstStyle/>
        <a:p>
          <a:r>
            <a:rPr lang="es-MX" sz="1400">
              <a:latin typeface="Arial" panose="020B0604020202020204" pitchFamily="34" charset="0"/>
              <a:cs typeface="Arial" panose="020B0604020202020204" pitchFamily="34" charset="0"/>
            </a:rPr>
            <a:t> </a:t>
          </a:r>
          <a:r>
            <a:rPr lang="es-MX" sz="2000">
              <a:latin typeface="Arial" panose="020B0604020202020204" pitchFamily="34" charset="0"/>
              <a:cs typeface="Arial" panose="020B0604020202020204" pitchFamily="34" charset="0"/>
            </a:rPr>
            <a:t>77%</a:t>
          </a:r>
          <a:endParaRPr lang="es-MX" sz="1400" dirty="0">
            <a:latin typeface="Arial" panose="020B0604020202020204" pitchFamily="34" charset="0"/>
            <a:cs typeface="Arial" panose="020B0604020202020204" pitchFamily="34" charset="0"/>
          </a:endParaRPr>
        </a:p>
      </dgm:t>
    </dgm:pt>
    <dgm:pt modelId="{2D4EC7C3-93FC-4F84-938A-DCF89BEE58A5}" type="parTrans" cxnId="{4A96FCB4-3B49-47B7-95EE-6C2DF74BC9F5}">
      <dgm:prSet/>
      <dgm:spPr/>
      <dgm:t>
        <a:bodyPr/>
        <a:lstStyle/>
        <a:p>
          <a:endParaRPr lang="es-MX" sz="1400">
            <a:latin typeface="Arial" panose="020B0604020202020204" pitchFamily="34" charset="0"/>
            <a:cs typeface="Arial" panose="020B0604020202020204" pitchFamily="34" charset="0"/>
          </a:endParaRPr>
        </a:p>
      </dgm:t>
    </dgm:pt>
    <dgm:pt modelId="{4539B0B8-2D92-487E-BFB7-6EECBB360594}" type="sibTrans" cxnId="{4A96FCB4-3B49-47B7-95EE-6C2DF74BC9F5}">
      <dgm:prSet/>
      <dgm:spPr/>
      <dgm:t>
        <a:bodyPr/>
        <a:lstStyle/>
        <a:p>
          <a:endParaRPr lang="es-MX" sz="1400">
            <a:latin typeface="Arial" panose="020B0604020202020204" pitchFamily="34" charset="0"/>
            <a:cs typeface="Arial" panose="020B0604020202020204" pitchFamily="34" charset="0"/>
          </a:endParaRPr>
        </a:p>
      </dgm:t>
    </dgm:pt>
    <dgm:pt modelId="{B4C40827-2E7A-44BA-9AE3-D20B52DB6314}">
      <dgm:prSet phldrT="[Texto]" custT="1"/>
      <dgm:spPr>
        <a:solidFill>
          <a:schemeClr val="bg1">
            <a:lumMod val="85000"/>
            <a:alpha val="90000"/>
          </a:schemeClr>
        </a:solidFill>
      </dgm:spPr>
      <dgm:t>
        <a:bodyPr/>
        <a:lstStyle/>
        <a:p>
          <a:r>
            <a:rPr lang="es-MX" sz="1400" dirty="0">
              <a:latin typeface="Arial" panose="020B0604020202020204" pitchFamily="34" charset="0"/>
              <a:cs typeface="Arial" panose="020B0604020202020204" pitchFamily="34" charset="0"/>
            </a:rPr>
            <a:t>Cuenta con servicios básicos</a:t>
          </a:r>
        </a:p>
      </dgm:t>
    </dgm:pt>
    <dgm:pt modelId="{4B5CBAC8-3FEC-4ED9-B20C-3594D9A99CEC}" type="parTrans" cxnId="{6B902104-FA64-4905-8D31-6CFE3DC40D8E}">
      <dgm:prSet/>
      <dgm:spPr/>
      <dgm:t>
        <a:bodyPr/>
        <a:lstStyle/>
        <a:p>
          <a:endParaRPr lang="es-MX" sz="1400">
            <a:latin typeface="Arial" panose="020B0604020202020204" pitchFamily="34" charset="0"/>
            <a:cs typeface="Arial" panose="020B0604020202020204" pitchFamily="34" charset="0"/>
          </a:endParaRPr>
        </a:p>
      </dgm:t>
    </dgm:pt>
    <dgm:pt modelId="{C6000026-C41B-423A-A7C9-262C01B437A4}" type="sibTrans" cxnId="{6B902104-FA64-4905-8D31-6CFE3DC40D8E}">
      <dgm:prSet/>
      <dgm:spPr/>
      <dgm:t>
        <a:bodyPr/>
        <a:lstStyle/>
        <a:p>
          <a:endParaRPr lang="es-MX" sz="1400">
            <a:latin typeface="Arial" panose="020B0604020202020204" pitchFamily="34" charset="0"/>
            <a:cs typeface="Arial" panose="020B0604020202020204" pitchFamily="34" charset="0"/>
          </a:endParaRPr>
        </a:p>
      </dgm:t>
    </dgm:pt>
    <dgm:pt modelId="{6C989358-7B87-4958-92D7-D0480C395747}">
      <dgm:prSet phldrT="[Texto]" custT="1"/>
      <dgm:spPr>
        <a:solidFill>
          <a:srgbClr val="E27EB0"/>
        </a:solidFill>
      </dgm:spPr>
      <dgm:t>
        <a:bodyPr/>
        <a:lstStyle/>
        <a:p>
          <a:r>
            <a:rPr lang="es-MX" sz="1400">
              <a:latin typeface="Arial" panose="020B0604020202020204" pitchFamily="34" charset="0"/>
              <a:cs typeface="Arial" panose="020B0604020202020204" pitchFamily="34" charset="0"/>
            </a:rPr>
            <a:t> </a:t>
          </a:r>
          <a:r>
            <a:rPr lang="es-MX" sz="2000">
              <a:latin typeface="Arial" panose="020B0604020202020204" pitchFamily="34" charset="0"/>
              <a:cs typeface="Arial" panose="020B0604020202020204" pitchFamily="34" charset="0"/>
            </a:rPr>
            <a:t>59%</a:t>
          </a:r>
          <a:endParaRPr lang="es-MX" sz="1400" dirty="0">
            <a:latin typeface="Arial" panose="020B0604020202020204" pitchFamily="34" charset="0"/>
            <a:cs typeface="Arial" panose="020B0604020202020204" pitchFamily="34" charset="0"/>
          </a:endParaRPr>
        </a:p>
      </dgm:t>
    </dgm:pt>
    <dgm:pt modelId="{B80F76A1-2B64-4227-B188-7721E2EA177C}" type="parTrans" cxnId="{3F76DF8B-CB85-4FCB-BB84-0746DE19B8E9}">
      <dgm:prSet/>
      <dgm:spPr/>
      <dgm:t>
        <a:bodyPr/>
        <a:lstStyle/>
        <a:p>
          <a:endParaRPr lang="es-MX" sz="1400">
            <a:latin typeface="Arial" panose="020B0604020202020204" pitchFamily="34" charset="0"/>
            <a:cs typeface="Arial" panose="020B0604020202020204" pitchFamily="34" charset="0"/>
          </a:endParaRPr>
        </a:p>
      </dgm:t>
    </dgm:pt>
    <dgm:pt modelId="{1B7FD6FD-1A44-4F7E-BB86-488ADE4B053C}" type="sibTrans" cxnId="{3F76DF8B-CB85-4FCB-BB84-0746DE19B8E9}">
      <dgm:prSet/>
      <dgm:spPr/>
      <dgm:t>
        <a:bodyPr/>
        <a:lstStyle/>
        <a:p>
          <a:endParaRPr lang="es-MX" sz="1400">
            <a:latin typeface="Arial" panose="020B0604020202020204" pitchFamily="34" charset="0"/>
            <a:cs typeface="Arial" panose="020B0604020202020204" pitchFamily="34" charset="0"/>
          </a:endParaRPr>
        </a:p>
      </dgm:t>
    </dgm:pt>
    <dgm:pt modelId="{38483165-B9EB-4E85-88F8-E29FDAC6AB30}">
      <dgm:prSet phldrT="[Texto]" custT="1"/>
      <dgm:spPr>
        <a:solidFill>
          <a:srgbClr val="E27EB0">
            <a:alpha val="63137"/>
          </a:srgbClr>
        </a:solidFill>
      </dgm:spPr>
      <dgm:t>
        <a:bodyPr/>
        <a:lstStyle/>
        <a:p>
          <a:r>
            <a:rPr lang="es-MX" sz="1400" dirty="0">
              <a:latin typeface="Arial" panose="020B0604020202020204" pitchFamily="34" charset="0"/>
              <a:cs typeface="Arial" panose="020B0604020202020204" pitchFamily="34" charset="0"/>
            </a:rPr>
            <a:t>Cuenta con instalaciones complementarias</a:t>
          </a:r>
        </a:p>
      </dgm:t>
    </dgm:pt>
    <dgm:pt modelId="{0395568C-C399-406F-97F4-43150381C41F}" type="parTrans" cxnId="{55D35117-16C7-460F-B191-1FCC65E6B37A}">
      <dgm:prSet/>
      <dgm:spPr/>
      <dgm:t>
        <a:bodyPr/>
        <a:lstStyle/>
        <a:p>
          <a:endParaRPr lang="es-MX" sz="1400">
            <a:latin typeface="Arial" panose="020B0604020202020204" pitchFamily="34" charset="0"/>
            <a:cs typeface="Arial" panose="020B0604020202020204" pitchFamily="34" charset="0"/>
          </a:endParaRPr>
        </a:p>
      </dgm:t>
    </dgm:pt>
    <dgm:pt modelId="{DB1C6B8B-E9FD-4B9B-960F-F2F86DF17FBD}" type="sibTrans" cxnId="{55D35117-16C7-460F-B191-1FCC65E6B37A}">
      <dgm:prSet/>
      <dgm:spPr/>
      <dgm:t>
        <a:bodyPr/>
        <a:lstStyle/>
        <a:p>
          <a:endParaRPr lang="es-MX" sz="1400">
            <a:latin typeface="Arial" panose="020B0604020202020204" pitchFamily="34" charset="0"/>
            <a:cs typeface="Arial" panose="020B0604020202020204" pitchFamily="34" charset="0"/>
          </a:endParaRPr>
        </a:p>
      </dgm:t>
    </dgm:pt>
    <dgm:pt modelId="{752D8C49-0121-4823-AFCE-88204DB0B977}">
      <dgm:prSet phldrT="[Texto]" custT="1"/>
      <dgm:spPr>
        <a:solidFill>
          <a:srgbClr val="469999"/>
        </a:solidFill>
      </dgm:spPr>
      <dgm:t>
        <a:bodyPr/>
        <a:lstStyle/>
        <a:p>
          <a:r>
            <a:rPr lang="es-MX" sz="2000">
              <a:latin typeface="Arial" panose="020B0604020202020204" pitchFamily="34" charset="0"/>
              <a:cs typeface="Arial" panose="020B0604020202020204" pitchFamily="34" charset="0"/>
            </a:rPr>
            <a:t>81%</a:t>
          </a:r>
          <a:endParaRPr lang="es-MX" sz="1400" dirty="0">
            <a:latin typeface="Arial" panose="020B0604020202020204" pitchFamily="34" charset="0"/>
            <a:cs typeface="Arial" panose="020B0604020202020204" pitchFamily="34" charset="0"/>
          </a:endParaRPr>
        </a:p>
      </dgm:t>
    </dgm:pt>
    <dgm:pt modelId="{3FFA2C06-F29B-4DD8-B09C-435BCB760D0E}" type="parTrans" cxnId="{2149D902-5A53-4C64-89B0-3D86E2107984}">
      <dgm:prSet/>
      <dgm:spPr/>
      <dgm:t>
        <a:bodyPr/>
        <a:lstStyle/>
        <a:p>
          <a:endParaRPr lang="es-MX" sz="1400">
            <a:latin typeface="Arial" panose="020B0604020202020204" pitchFamily="34" charset="0"/>
            <a:cs typeface="Arial" panose="020B0604020202020204" pitchFamily="34" charset="0"/>
          </a:endParaRPr>
        </a:p>
      </dgm:t>
    </dgm:pt>
    <dgm:pt modelId="{06060996-2862-4191-A918-B0698F832B54}" type="sibTrans" cxnId="{2149D902-5A53-4C64-89B0-3D86E2107984}">
      <dgm:prSet/>
      <dgm:spPr/>
      <dgm:t>
        <a:bodyPr/>
        <a:lstStyle/>
        <a:p>
          <a:endParaRPr lang="es-MX" sz="1400">
            <a:latin typeface="Arial" panose="020B0604020202020204" pitchFamily="34" charset="0"/>
            <a:cs typeface="Arial" panose="020B0604020202020204" pitchFamily="34" charset="0"/>
          </a:endParaRPr>
        </a:p>
      </dgm:t>
    </dgm:pt>
    <dgm:pt modelId="{D02A2B3D-CCD7-44C1-ADDB-478EFFBCF3DE}">
      <dgm:prSet phldrT="[Texto]" custT="1"/>
      <dgm:spPr>
        <a:solidFill>
          <a:srgbClr val="C12D77">
            <a:alpha val="61176"/>
          </a:srgbClr>
        </a:solidFill>
      </dgm:spPr>
      <dgm:t>
        <a:bodyPr/>
        <a:lstStyle/>
        <a:p>
          <a:r>
            <a:rPr lang="es-MX" sz="1400" dirty="0">
              <a:latin typeface="Arial" panose="020B0604020202020204" pitchFamily="34" charset="0"/>
              <a:cs typeface="Arial" panose="020B0604020202020204" pitchFamily="34" charset="0"/>
            </a:rPr>
            <a:t>Cuenta con mobiliario básico</a:t>
          </a:r>
        </a:p>
      </dgm:t>
    </dgm:pt>
    <dgm:pt modelId="{4FB5AA37-3F17-44D1-847E-19DF14C27E8F}" type="parTrans" cxnId="{B30DCEA7-6BB1-404D-AB62-9C7119F52D54}">
      <dgm:prSet/>
      <dgm:spPr/>
      <dgm:t>
        <a:bodyPr/>
        <a:lstStyle/>
        <a:p>
          <a:endParaRPr lang="es-MX" sz="1400">
            <a:latin typeface="Arial" panose="020B0604020202020204" pitchFamily="34" charset="0"/>
            <a:cs typeface="Arial" panose="020B0604020202020204" pitchFamily="34" charset="0"/>
          </a:endParaRPr>
        </a:p>
      </dgm:t>
    </dgm:pt>
    <dgm:pt modelId="{3F9DB2FF-273D-4699-B669-55216816A71A}" type="sibTrans" cxnId="{B30DCEA7-6BB1-404D-AB62-9C7119F52D54}">
      <dgm:prSet/>
      <dgm:spPr/>
      <dgm:t>
        <a:bodyPr/>
        <a:lstStyle/>
        <a:p>
          <a:endParaRPr lang="es-MX" sz="1400">
            <a:latin typeface="Arial" panose="020B0604020202020204" pitchFamily="34" charset="0"/>
            <a:cs typeface="Arial" panose="020B0604020202020204" pitchFamily="34" charset="0"/>
          </a:endParaRPr>
        </a:p>
      </dgm:t>
    </dgm:pt>
    <dgm:pt modelId="{08A9D903-7E19-4BE9-B8F4-B4054D06B02D}" type="pres">
      <dgm:prSet presAssocID="{ADC94D01-002C-44DA-B11D-6D77CF52523B}" presName="list" presStyleCnt="0">
        <dgm:presLayoutVars>
          <dgm:dir/>
          <dgm:animLvl val="lvl"/>
        </dgm:presLayoutVars>
      </dgm:prSet>
      <dgm:spPr/>
    </dgm:pt>
    <dgm:pt modelId="{3348862B-C18E-442A-A12E-DEF3E140F7FF}" type="pres">
      <dgm:prSet presAssocID="{228ED1A0-EFB0-4AB7-8651-8DFF308DC5E3}" presName="posSpace" presStyleCnt="0"/>
      <dgm:spPr/>
    </dgm:pt>
    <dgm:pt modelId="{3D02B8AC-C237-4E57-838F-874A022983BE}" type="pres">
      <dgm:prSet presAssocID="{228ED1A0-EFB0-4AB7-8651-8DFF308DC5E3}" presName="vertFlow" presStyleCnt="0"/>
      <dgm:spPr/>
    </dgm:pt>
    <dgm:pt modelId="{E77DDB81-50D9-4F2C-9ABA-11B9CF8E9C4C}" type="pres">
      <dgm:prSet presAssocID="{228ED1A0-EFB0-4AB7-8651-8DFF308DC5E3}" presName="topSpace" presStyleCnt="0"/>
      <dgm:spPr/>
    </dgm:pt>
    <dgm:pt modelId="{46862F68-E163-4401-9B6A-CAA17A4A7B9D}" type="pres">
      <dgm:prSet presAssocID="{228ED1A0-EFB0-4AB7-8651-8DFF308DC5E3}" presName="firstComp" presStyleCnt="0"/>
      <dgm:spPr/>
    </dgm:pt>
    <dgm:pt modelId="{EEB933F3-4B59-4022-937E-CC444FA63902}" type="pres">
      <dgm:prSet presAssocID="{228ED1A0-EFB0-4AB7-8651-8DFF308DC5E3}" presName="firstChild" presStyleLbl="bgAccFollowNode1" presStyleIdx="0" presStyleCnt="4"/>
      <dgm:spPr/>
    </dgm:pt>
    <dgm:pt modelId="{9464FD9A-83B7-42E9-AA35-DB0A2100344B}" type="pres">
      <dgm:prSet presAssocID="{228ED1A0-EFB0-4AB7-8651-8DFF308DC5E3}" presName="firstChildTx" presStyleLbl="bgAccFollowNode1" presStyleIdx="0" presStyleCnt="4">
        <dgm:presLayoutVars>
          <dgm:bulletEnabled val="1"/>
        </dgm:presLayoutVars>
      </dgm:prSet>
      <dgm:spPr/>
    </dgm:pt>
    <dgm:pt modelId="{381F4A3B-542A-46B7-ACC0-3FB952494EA7}" type="pres">
      <dgm:prSet presAssocID="{228ED1A0-EFB0-4AB7-8651-8DFF308DC5E3}" presName="negSpace" presStyleCnt="0"/>
      <dgm:spPr/>
    </dgm:pt>
    <dgm:pt modelId="{C330FBDA-E202-4BEA-8C8E-12531814C974}" type="pres">
      <dgm:prSet presAssocID="{228ED1A0-EFB0-4AB7-8651-8DFF308DC5E3}" presName="circle" presStyleLbl="node1" presStyleIdx="0" presStyleCnt="4"/>
      <dgm:spPr/>
    </dgm:pt>
    <dgm:pt modelId="{76C49A0D-351A-4505-B124-BBB74CB3F886}" type="pres">
      <dgm:prSet presAssocID="{17F74A0D-AFF0-4DB7-9F95-D182A33E41DA}" presName="transSpace" presStyleCnt="0"/>
      <dgm:spPr/>
    </dgm:pt>
    <dgm:pt modelId="{700D1CDD-440F-489D-8727-DC1FA11FD0F7}" type="pres">
      <dgm:prSet presAssocID="{752D8C49-0121-4823-AFCE-88204DB0B977}" presName="posSpace" presStyleCnt="0"/>
      <dgm:spPr/>
    </dgm:pt>
    <dgm:pt modelId="{5E792B97-A3FC-4B25-ADE6-696ED9C09232}" type="pres">
      <dgm:prSet presAssocID="{752D8C49-0121-4823-AFCE-88204DB0B977}" presName="vertFlow" presStyleCnt="0"/>
      <dgm:spPr/>
    </dgm:pt>
    <dgm:pt modelId="{7BB63FE4-C788-49C1-A835-CC0F7C0247DE}" type="pres">
      <dgm:prSet presAssocID="{752D8C49-0121-4823-AFCE-88204DB0B977}" presName="topSpace" presStyleCnt="0"/>
      <dgm:spPr/>
    </dgm:pt>
    <dgm:pt modelId="{67D9CE63-EC99-401E-88F5-238B70ABAA17}" type="pres">
      <dgm:prSet presAssocID="{752D8C49-0121-4823-AFCE-88204DB0B977}" presName="firstComp" presStyleCnt="0"/>
      <dgm:spPr/>
    </dgm:pt>
    <dgm:pt modelId="{DE2377DA-22BA-4588-9CF2-E9DF76142427}" type="pres">
      <dgm:prSet presAssocID="{752D8C49-0121-4823-AFCE-88204DB0B977}" presName="firstChild" presStyleLbl="bgAccFollowNode1" presStyleIdx="1" presStyleCnt="4"/>
      <dgm:spPr/>
    </dgm:pt>
    <dgm:pt modelId="{41512B0C-F80E-4FFE-AE5D-FE94D404B97C}" type="pres">
      <dgm:prSet presAssocID="{752D8C49-0121-4823-AFCE-88204DB0B977}" presName="firstChildTx" presStyleLbl="bgAccFollowNode1" presStyleIdx="1" presStyleCnt="4">
        <dgm:presLayoutVars>
          <dgm:bulletEnabled val="1"/>
        </dgm:presLayoutVars>
      </dgm:prSet>
      <dgm:spPr/>
    </dgm:pt>
    <dgm:pt modelId="{664D3EEA-ABE8-4BA6-BC2D-1AF0241088E6}" type="pres">
      <dgm:prSet presAssocID="{752D8C49-0121-4823-AFCE-88204DB0B977}" presName="negSpace" presStyleCnt="0"/>
      <dgm:spPr/>
    </dgm:pt>
    <dgm:pt modelId="{5393FFFD-32B3-4739-A213-038B1FEBAA2F}" type="pres">
      <dgm:prSet presAssocID="{752D8C49-0121-4823-AFCE-88204DB0B977}" presName="circle" presStyleLbl="node1" presStyleIdx="1" presStyleCnt="4"/>
      <dgm:spPr/>
    </dgm:pt>
    <dgm:pt modelId="{422B9F1E-3E48-4524-AEEA-49AF00313429}" type="pres">
      <dgm:prSet presAssocID="{06060996-2862-4191-A918-B0698F832B54}" presName="transSpace" presStyleCnt="0"/>
      <dgm:spPr/>
    </dgm:pt>
    <dgm:pt modelId="{E3F7F95B-0AD6-471D-9377-6CE6252D746B}" type="pres">
      <dgm:prSet presAssocID="{A9FBF56A-0169-40B4-99FC-8A45C0946A51}" presName="posSpace" presStyleCnt="0"/>
      <dgm:spPr/>
    </dgm:pt>
    <dgm:pt modelId="{367755E4-2669-4F8C-A6EE-0AA9E347F83F}" type="pres">
      <dgm:prSet presAssocID="{A9FBF56A-0169-40B4-99FC-8A45C0946A51}" presName="vertFlow" presStyleCnt="0"/>
      <dgm:spPr/>
    </dgm:pt>
    <dgm:pt modelId="{EAC81924-2B7E-44AA-AD8B-B5FF28AC3A81}" type="pres">
      <dgm:prSet presAssocID="{A9FBF56A-0169-40B4-99FC-8A45C0946A51}" presName="topSpace" presStyleCnt="0"/>
      <dgm:spPr/>
    </dgm:pt>
    <dgm:pt modelId="{BEF948E6-FF63-4D7D-AFDC-9D09CFAD1871}" type="pres">
      <dgm:prSet presAssocID="{A9FBF56A-0169-40B4-99FC-8A45C0946A51}" presName="firstComp" presStyleCnt="0"/>
      <dgm:spPr/>
    </dgm:pt>
    <dgm:pt modelId="{A7C23176-AD12-443B-85BC-CD4F484C3FDB}" type="pres">
      <dgm:prSet presAssocID="{A9FBF56A-0169-40B4-99FC-8A45C0946A51}" presName="firstChild" presStyleLbl="bgAccFollowNode1" presStyleIdx="2" presStyleCnt="4"/>
      <dgm:spPr/>
    </dgm:pt>
    <dgm:pt modelId="{ACF79E0B-0687-465E-9A20-EE4A71E594E7}" type="pres">
      <dgm:prSet presAssocID="{A9FBF56A-0169-40B4-99FC-8A45C0946A51}" presName="firstChildTx" presStyleLbl="bgAccFollowNode1" presStyleIdx="2" presStyleCnt="4">
        <dgm:presLayoutVars>
          <dgm:bulletEnabled val="1"/>
        </dgm:presLayoutVars>
      </dgm:prSet>
      <dgm:spPr/>
    </dgm:pt>
    <dgm:pt modelId="{9E731C79-0609-4312-8B8F-1993C1609728}" type="pres">
      <dgm:prSet presAssocID="{A9FBF56A-0169-40B4-99FC-8A45C0946A51}" presName="negSpace" presStyleCnt="0"/>
      <dgm:spPr/>
    </dgm:pt>
    <dgm:pt modelId="{588E6F50-61B1-4766-82F2-93DFE5F1A6C2}" type="pres">
      <dgm:prSet presAssocID="{A9FBF56A-0169-40B4-99FC-8A45C0946A51}" presName="circle" presStyleLbl="node1" presStyleIdx="2" presStyleCnt="4"/>
      <dgm:spPr/>
    </dgm:pt>
    <dgm:pt modelId="{A543F50E-BFFB-42C3-B0F3-70EC5BA367D3}" type="pres">
      <dgm:prSet presAssocID="{4539B0B8-2D92-487E-BFB7-6EECBB360594}" presName="transSpace" presStyleCnt="0"/>
      <dgm:spPr/>
    </dgm:pt>
    <dgm:pt modelId="{BDD3C544-ED08-4AFE-863C-9D27FD6A4FE8}" type="pres">
      <dgm:prSet presAssocID="{6C989358-7B87-4958-92D7-D0480C395747}" presName="posSpace" presStyleCnt="0"/>
      <dgm:spPr/>
    </dgm:pt>
    <dgm:pt modelId="{1B4E863A-66C9-4405-9C93-2D4106A76D82}" type="pres">
      <dgm:prSet presAssocID="{6C989358-7B87-4958-92D7-D0480C395747}" presName="vertFlow" presStyleCnt="0"/>
      <dgm:spPr/>
    </dgm:pt>
    <dgm:pt modelId="{A57FD938-B7CD-4B0D-A3A7-5EBB2484F78D}" type="pres">
      <dgm:prSet presAssocID="{6C989358-7B87-4958-92D7-D0480C395747}" presName="topSpace" presStyleCnt="0"/>
      <dgm:spPr/>
    </dgm:pt>
    <dgm:pt modelId="{C72C5FDC-A36A-436E-AA38-0ED7F2A1FB6A}" type="pres">
      <dgm:prSet presAssocID="{6C989358-7B87-4958-92D7-D0480C395747}" presName="firstComp" presStyleCnt="0"/>
      <dgm:spPr/>
    </dgm:pt>
    <dgm:pt modelId="{230E013F-7D49-4DBD-B814-B6842B8DB4F2}" type="pres">
      <dgm:prSet presAssocID="{6C989358-7B87-4958-92D7-D0480C395747}" presName="firstChild" presStyleLbl="bgAccFollowNode1" presStyleIdx="3" presStyleCnt="4"/>
      <dgm:spPr/>
    </dgm:pt>
    <dgm:pt modelId="{1C9DF8AF-D310-45FB-B32A-CE2A4D80FC53}" type="pres">
      <dgm:prSet presAssocID="{6C989358-7B87-4958-92D7-D0480C395747}" presName="firstChildTx" presStyleLbl="bgAccFollowNode1" presStyleIdx="3" presStyleCnt="4">
        <dgm:presLayoutVars>
          <dgm:bulletEnabled val="1"/>
        </dgm:presLayoutVars>
      </dgm:prSet>
      <dgm:spPr/>
    </dgm:pt>
    <dgm:pt modelId="{85801942-D1CE-4C94-BDFE-337A294A8AF0}" type="pres">
      <dgm:prSet presAssocID="{6C989358-7B87-4958-92D7-D0480C395747}" presName="negSpace" presStyleCnt="0"/>
      <dgm:spPr/>
    </dgm:pt>
    <dgm:pt modelId="{6EE14C08-6A1A-4A6D-94C4-8975BF53D713}" type="pres">
      <dgm:prSet presAssocID="{6C989358-7B87-4958-92D7-D0480C395747}" presName="circle" presStyleLbl="node1" presStyleIdx="3" presStyleCnt="4"/>
      <dgm:spPr/>
    </dgm:pt>
  </dgm:ptLst>
  <dgm:cxnLst>
    <dgm:cxn modelId="{2149D902-5A53-4C64-89B0-3D86E2107984}" srcId="{ADC94D01-002C-44DA-B11D-6D77CF52523B}" destId="{752D8C49-0121-4823-AFCE-88204DB0B977}" srcOrd="1" destOrd="0" parTransId="{3FFA2C06-F29B-4DD8-B09C-435BCB760D0E}" sibTransId="{06060996-2862-4191-A918-B0698F832B54}"/>
    <dgm:cxn modelId="{E8A7A203-77C5-4A01-9FBF-F53C53619497}" type="presOf" srcId="{38483165-B9EB-4E85-88F8-E29FDAC6AB30}" destId="{1C9DF8AF-D310-45FB-B32A-CE2A4D80FC53}" srcOrd="1" destOrd="0" presId="urn:microsoft.com/office/officeart/2005/8/layout/hList9"/>
    <dgm:cxn modelId="{6B902104-FA64-4905-8D31-6CFE3DC40D8E}" srcId="{A9FBF56A-0169-40B4-99FC-8A45C0946A51}" destId="{B4C40827-2E7A-44BA-9AE3-D20B52DB6314}" srcOrd="0" destOrd="0" parTransId="{4B5CBAC8-3FEC-4ED9-B20C-3594D9A99CEC}" sibTransId="{C6000026-C41B-423A-A7C9-262C01B437A4}"/>
    <dgm:cxn modelId="{D674F705-1347-48DD-BCB8-470ED9F94F8C}" type="presOf" srcId="{D02A2B3D-CCD7-44C1-ADDB-478EFFBCF3DE}" destId="{9464FD9A-83B7-42E9-AA35-DB0A2100344B}" srcOrd="1" destOrd="0" presId="urn:microsoft.com/office/officeart/2005/8/layout/hList9"/>
    <dgm:cxn modelId="{93AE7912-F257-46CC-9AFB-9C4496DDE3A1}" type="presOf" srcId="{228ED1A0-EFB0-4AB7-8651-8DFF308DC5E3}" destId="{C330FBDA-E202-4BEA-8C8E-12531814C974}" srcOrd="0" destOrd="0" presId="urn:microsoft.com/office/officeart/2005/8/layout/hList9"/>
    <dgm:cxn modelId="{55D35117-16C7-460F-B191-1FCC65E6B37A}" srcId="{6C989358-7B87-4958-92D7-D0480C395747}" destId="{38483165-B9EB-4E85-88F8-E29FDAC6AB30}" srcOrd="0" destOrd="0" parTransId="{0395568C-C399-406F-97F4-43150381C41F}" sibTransId="{DB1C6B8B-E9FD-4B9B-960F-F2F86DF17FBD}"/>
    <dgm:cxn modelId="{F6377140-470E-4A9A-B499-557AD27474FA}" type="presOf" srcId="{B4C40827-2E7A-44BA-9AE3-D20B52DB6314}" destId="{A7C23176-AD12-443B-85BC-CD4F484C3FDB}" srcOrd="0" destOrd="0" presId="urn:microsoft.com/office/officeart/2005/8/layout/hList9"/>
    <dgm:cxn modelId="{0337B56E-81DD-4690-917C-7DF37413F764}" type="presOf" srcId="{6C989358-7B87-4958-92D7-D0480C395747}" destId="{6EE14C08-6A1A-4A6D-94C4-8975BF53D713}" srcOrd="0" destOrd="0" presId="urn:microsoft.com/office/officeart/2005/8/layout/hList9"/>
    <dgm:cxn modelId="{90BBD14F-7E3B-4438-ACA9-BB18D808B339}" type="presOf" srcId="{B4C40827-2E7A-44BA-9AE3-D20B52DB6314}" destId="{ACF79E0B-0687-465E-9A20-EE4A71E594E7}" srcOrd="1" destOrd="0" presId="urn:microsoft.com/office/officeart/2005/8/layout/hList9"/>
    <dgm:cxn modelId="{C0C88571-D21E-452F-8853-5A46211B313C}" srcId="{752D8C49-0121-4823-AFCE-88204DB0B977}" destId="{70EF2970-F86C-49B0-854E-28CCADD4C70E}" srcOrd="0" destOrd="0" parTransId="{CA74495E-AAF3-4963-89F3-D0B11F766C5E}" sibTransId="{4F7E42F2-A096-4D28-9A58-4F283D3F0712}"/>
    <dgm:cxn modelId="{44443372-F24F-416D-A64A-C5B1EBA3C33C}" type="presOf" srcId="{A9FBF56A-0169-40B4-99FC-8A45C0946A51}" destId="{588E6F50-61B1-4766-82F2-93DFE5F1A6C2}" srcOrd="0" destOrd="0" presId="urn:microsoft.com/office/officeart/2005/8/layout/hList9"/>
    <dgm:cxn modelId="{4552E352-DB46-4B0F-9D1D-E708FC26E4E6}" type="presOf" srcId="{70EF2970-F86C-49B0-854E-28CCADD4C70E}" destId="{DE2377DA-22BA-4588-9CF2-E9DF76142427}" srcOrd="0" destOrd="0" presId="urn:microsoft.com/office/officeart/2005/8/layout/hList9"/>
    <dgm:cxn modelId="{E9D82586-A06B-4A8F-BE3C-09418A1E6AE1}" type="presOf" srcId="{70EF2970-F86C-49B0-854E-28CCADD4C70E}" destId="{41512B0C-F80E-4FFE-AE5D-FE94D404B97C}" srcOrd="1" destOrd="0" presId="urn:microsoft.com/office/officeart/2005/8/layout/hList9"/>
    <dgm:cxn modelId="{3F76DF8B-CB85-4FCB-BB84-0746DE19B8E9}" srcId="{ADC94D01-002C-44DA-B11D-6D77CF52523B}" destId="{6C989358-7B87-4958-92D7-D0480C395747}" srcOrd="3" destOrd="0" parTransId="{B80F76A1-2B64-4227-B188-7721E2EA177C}" sibTransId="{1B7FD6FD-1A44-4F7E-BB86-488ADE4B053C}"/>
    <dgm:cxn modelId="{EEC31F96-A394-4D5B-8DF6-0E73C5AEA8DC}" srcId="{ADC94D01-002C-44DA-B11D-6D77CF52523B}" destId="{228ED1A0-EFB0-4AB7-8651-8DFF308DC5E3}" srcOrd="0" destOrd="0" parTransId="{A8684D14-4AE3-4777-A2A0-B634865296DD}" sibTransId="{17F74A0D-AFF0-4DB7-9F95-D182A33E41DA}"/>
    <dgm:cxn modelId="{65F7619D-A14E-4E3A-B2C1-4B78835229AE}" type="presOf" srcId="{752D8C49-0121-4823-AFCE-88204DB0B977}" destId="{5393FFFD-32B3-4739-A213-038B1FEBAA2F}" srcOrd="0" destOrd="0" presId="urn:microsoft.com/office/officeart/2005/8/layout/hList9"/>
    <dgm:cxn modelId="{B30DCEA7-6BB1-404D-AB62-9C7119F52D54}" srcId="{228ED1A0-EFB0-4AB7-8651-8DFF308DC5E3}" destId="{D02A2B3D-CCD7-44C1-ADDB-478EFFBCF3DE}" srcOrd="0" destOrd="0" parTransId="{4FB5AA37-3F17-44D1-847E-19DF14C27E8F}" sibTransId="{3F9DB2FF-273D-4699-B669-55216816A71A}"/>
    <dgm:cxn modelId="{403D9CB4-F800-48EC-A449-59EAE79D7C74}" type="presOf" srcId="{D02A2B3D-CCD7-44C1-ADDB-478EFFBCF3DE}" destId="{EEB933F3-4B59-4022-937E-CC444FA63902}" srcOrd="0" destOrd="0" presId="urn:microsoft.com/office/officeart/2005/8/layout/hList9"/>
    <dgm:cxn modelId="{4A96FCB4-3B49-47B7-95EE-6C2DF74BC9F5}" srcId="{ADC94D01-002C-44DA-B11D-6D77CF52523B}" destId="{A9FBF56A-0169-40B4-99FC-8A45C0946A51}" srcOrd="2" destOrd="0" parTransId="{2D4EC7C3-93FC-4F84-938A-DCF89BEE58A5}" sibTransId="{4539B0B8-2D92-487E-BFB7-6EECBB360594}"/>
    <dgm:cxn modelId="{9BB1A5CD-A15F-4070-A500-3BF36B693270}" type="presOf" srcId="{ADC94D01-002C-44DA-B11D-6D77CF52523B}" destId="{08A9D903-7E19-4BE9-B8F4-B4054D06B02D}" srcOrd="0" destOrd="0" presId="urn:microsoft.com/office/officeart/2005/8/layout/hList9"/>
    <dgm:cxn modelId="{253A6ADE-39D5-4656-944A-431E714253AC}" type="presOf" srcId="{38483165-B9EB-4E85-88F8-E29FDAC6AB30}" destId="{230E013F-7D49-4DBD-B814-B6842B8DB4F2}" srcOrd="0" destOrd="0" presId="urn:microsoft.com/office/officeart/2005/8/layout/hList9"/>
    <dgm:cxn modelId="{7A669286-D2F1-456B-928F-9AFD9D4AAFF7}" type="presParOf" srcId="{08A9D903-7E19-4BE9-B8F4-B4054D06B02D}" destId="{3348862B-C18E-442A-A12E-DEF3E140F7FF}" srcOrd="0" destOrd="0" presId="urn:microsoft.com/office/officeart/2005/8/layout/hList9"/>
    <dgm:cxn modelId="{8F9E56AB-3A56-4AF3-8C1B-894875472BC3}" type="presParOf" srcId="{08A9D903-7E19-4BE9-B8F4-B4054D06B02D}" destId="{3D02B8AC-C237-4E57-838F-874A022983BE}" srcOrd="1" destOrd="0" presId="urn:microsoft.com/office/officeart/2005/8/layout/hList9"/>
    <dgm:cxn modelId="{B4CBD1F7-C1DA-4686-B314-6999669F6D78}" type="presParOf" srcId="{3D02B8AC-C237-4E57-838F-874A022983BE}" destId="{E77DDB81-50D9-4F2C-9ABA-11B9CF8E9C4C}" srcOrd="0" destOrd="0" presId="urn:microsoft.com/office/officeart/2005/8/layout/hList9"/>
    <dgm:cxn modelId="{31DD2418-A100-4F31-A6AB-97C2CE107A2A}" type="presParOf" srcId="{3D02B8AC-C237-4E57-838F-874A022983BE}" destId="{46862F68-E163-4401-9B6A-CAA17A4A7B9D}" srcOrd="1" destOrd="0" presId="urn:microsoft.com/office/officeart/2005/8/layout/hList9"/>
    <dgm:cxn modelId="{300A9AFB-B40B-471F-8F24-FD75CF81F0E7}" type="presParOf" srcId="{46862F68-E163-4401-9B6A-CAA17A4A7B9D}" destId="{EEB933F3-4B59-4022-937E-CC444FA63902}" srcOrd="0" destOrd="0" presId="urn:microsoft.com/office/officeart/2005/8/layout/hList9"/>
    <dgm:cxn modelId="{38F44590-F919-4C23-A102-D8C7C94779A6}" type="presParOf" srcId="{46862F68-E163-4401-9B6A-CAA17A4A7B9D}" destId="{9464FD9A-83B7-42E9-AA35-DB0A2100344B}" srcOrd="1" destOrd="0" presId="urn:microsoft.com/office/officeart/2005/8/layout/hList9"/>
    <dgm:cxn modelId="{D800F1D1-CE54-4380-B7ED-683E2E0EC63E}" type="presParOf" srcId="{08A9D903-7E19-4BE9-B8F4-B4054D06B02D}" destId="{381F4A3B-542A-46B7-ACC0-3FB952494EA7}" srcOrd="2" destOrd="0" presId="urn:microsoft.com/office/officeart/2005/8/layout/hList9"/>
    <dgm:cxn modelId="{4200DF34-5F41-4292-A92F-25A132651650}" type="presParOf" srcId="{08A9D903-7E19-4BE9-B8F4-B4054D06B02D}" destId="{C330FBDA-E202-4BEA-8C8E-12531814C974}" srcOrd="3" destOrd="0" presId="urn:microsoft.com/office/officeart/2005/8/layout/hList9"/>
    <dgm:cxn modelId="{867EBD9C-C700-4AC0-B2BE-A7D95CEA16BB}" type="presParOf" srcId="{08A9D903-7E19-4BE9-B8F4-B4054D06B02D}" destId="{76C49A0D-351A-4505-B124-BBB74CB3F886}" srcOrd="4" destOrd="0" presId="urn:microsoft.com/office/officeart/2005/8/layout/hList9"/>
    <dgm:cxn modelId="{1261E5DD-1D9C-4875-B405-ED757A248594}" type="presParOf" srcId="{08A9D903-7E19-4BE9-B8F4-B4054D06B02D}" destId="{700D1CDD-440F-489D-8727-DC1FA11FD0F7}" srcOrd="5" destOrd="0" presId="urn:microsoft.com/office/officeart/2005/8/layout/hList9"/>
    <dgm:cxn modelId="{7262D89A-F883-4F90-9678-CE961164FA8A}" type="presParOf" srcId="{08A9D903-7E19-4BE9-B8F4-B4054D06B02D}" destId="{5E792B97-A3FC-4B25-ADE6-696ED9C09232}" srcOrd="6" destOrd="0" presId="urn:microsoft.com/office/officeart/2005/8/layout/hList9"/>
    <dgm:cxn modelId="{4B182F4A-35F2-4AA3-AE8D-D1ED343E01EA}" type="presParOf" srcId="{5E792B97-A3FC-4B25-ADE6-696ED9C09232}" destId="{7BB63FE4-C788-49C1-A835-CC0F7C0247DE}" srcOrd="0" destOrd="0" presId="urn:microsoft.com/office/officeart/2005/8/layout/hList9"/>
    <dgm:cxn modelId="{1F37EE89-CF8E-41D9-9601-C157C40CBC0C}" type="presParOf" srcId="{5E792B97-A3FC-4B25-ADE6-696ED9C09232}" destId="{67D9CE63-EC99-401E-88F5-238B70ABAA17}" srcOrd="1" destOrd="0" presId="urn:microsoft.com/office/officeart/2005/8/layout/hList9"/>
    <dgm:cxn modelId="{6C58ED0E-23F3-41E4-8F04-13500167FFD3}" type="presParOf" srcId="{67D9CE63-EC99-401E-88F5-238B70ABAA17}" destId="{DE2377DA-22BA-4588-9CF2-E9DF76142427}" srcOrd="0" destOrd="0" presId="urn:microsoft.com/office/officeart/2005/8/layout/hList9"/>
    <dgm:cxn modelId="{BA9605DD-0403-47A0-BD79-F22B2712C398}" type="presParOf" srcId="{67D9CE63-EC99-401E-88F5-238B70ABAA17}" destId="{41512B0C-F80E-4FFE-AE5D-FE94D404B97C}" srcOrd="1" destOrd="0" presId="urn:microsoft.com/office/officeart/2005/8/layout/hList9"/>
    <dgm:cxn modelId="{9F197BFC-5D8C-470A-B8C7-6B596166A8DC}" type="presParOf" srcId="{08A9D903-7E19-4BE9-B8F4-B4054D06B02D}" destId="{664D3EEA-ABE8-4BA6-BC2D-1AF0241088E6}" srcOrd="7" destOrd="0" presId="urn:microsoft.com/office/officeart/2005/8/layout/hList9"/>
    <dgm:cxn modelId="{C39CC6B0-A3B9-49B5-B44E-51F5754FBB7F}" type="presParOf" srcId="{08A9D903-7E19-4BE9-B8F4-B4054D06B02D}" destId="{5393FFFD-32B3-4739-A213-038B1FEBAA2F}" srcOrd="8" destOrd="0" presId="urn:microsoft.com/office/officeart/2005/8/layout/hList9"/>
    <dgm:cxn modelId="{EC4EBECC-9BD9-450A-B606-D5A8EB41A1AA}" type="presParOf" srcId="{08A9D903-7E19-4BE9-B8F4-B4054D06B02D}" destId="{422B9F1E-3E48-4524-AEEA-49AF00313429}" srcOrd="9" destOrd="0" presId="urn:microsoft.com/office/officeart/2005/8/layout/hList9"/>
    <dgm:cxn modelId="{E5CDD376-CC54-43C4-BFCE-7DD5BA3B308E}" type="presParOf" srcId="{08A9D903-7E19-4BE9-B8F4-B4054D06B02D}" destId="{E3F7F95B-0AD6-471D-9377-6CE6252D746B}" srcOrd="10" destOrd="0" presId="urn:microsoft.com/office/officeart/2005/8/layout/hList9"/>
    <dgm:cxn modelId="{8A3797F0-3878-45D9-9537-2F8523CF6B95}" type="presParOf" srcId="{08A9D903-7E19-4BE9-B8F4-B4054D06B02D}" destId="{367755E4-2669-4F8C-A6EE-0AA9E347F83F}" srcOrd="11" destOrd="0" presId="urn:microsoft.com/office/officeart/2005/8/layout/hList9"/>
    <dgm:cxn modelId="{DEBF0BA2-1FD5-4943-8095-20E91038D0F8}" type="presParOf" srcId="{367755E4-2669-4F8C-A6EE-0AA9E347F83F}" destId="{EAC81924-2B7E-44AA-AD8B-B5FF28AC3A81}" srcOrd="0" destOrd="0" presId="urn:microsoft.com/office/officeart/2005/8/layout/hList9"/>
    <dgm:cxn modelId="{B339A6BB-6207-4AC2-BB1D-165634F11F10}" type="presParOf" srcId="{367755E4-2669-4F8C-A6EE-0AA9E347F83F}" destId="{BEF948E6-FF63-4D7D-AFDC-9D09CFAD1871}" srcOrd="1" destOrd="0" presId="urn:microsoft.com/office/officeart/2005/8/layout/hList9"/>
    <dgm:cxn modelId="{D9522BC4-8AC1-4926-BB76-F21B08004726}" type="presParOf" srcId="{BEF948E6-FF63-4D7D-AFDC-9D09CFAD1871}" destId="{A7C23176-AD12-443B-85BC-CD4F484C3FDB}" srcOrd="0" destOrd="0" presId="urn:microsoft.com/office/officeart/2005/8/layout/hList9"/>
    <dgm:cxn modelId="{22B9363A-2891-43E4-9EE1-DF9B881F35D4}" type="presParOf" srcId="{BEF948E6-FF63-4D7D-AFDC-9D09CFAD1871}" destId="{ACF79E0B-0687-465E-9A20-EE4A71E594E7}" srcOrd="1" destOrd="0" presId="urn:microsoft.com/office/officeart/2005/8/layout/hList9"/>
    <dgm:cxn modelId="{077B02B4-A92B-490B-9213-72B7BA70DBF5}" type="presParOf" srcId="{08A9D903-7E19-4BE9-B8F4-B4054D06B02D}" destId="{9E731C79-0609-4312-8B8F-1993C1609728}" srcOrd="12" destOrd="0" presId="urn:microsoft.com/office/officeart/2005/8/layout/hList9"/>
    <dgm:cxn modelId="{B232931A-4961-4067-93E0-7EB1E622B6D7}" type="presParOf" srcId="{08A9D903-7E19-4BE9-B8F4-B4054D06B02D}" destId="{588E6F50-61B1-4766-82F2-93DFE5F1A6C2}" srcOrd="13" destOrd="0" presId="urn:microsoft.com/office/officeart/2005/8/layout/hList9"/>
    <dgm:cxn modelId="{99CA8406-EA77-4EAB-BA51-E61E9D65E109}" type="presParOf" srcId="{08A9D903-7E19-4BE9-B8F4-B4054D06B02D}" destId="{A543F50E-BFFB-42C3-B0F3-70EC5BA367D3}" srcOrd="14" destOrd="0" presId="urn:microsoft.com/office/officeart/2005/8/layout/hList9"/>
    <dgm:cxn modelId="{A4553668-7B5A-49E9-BA27-884CA144110F}" type="presParOf" srcId="{08A9D903-7E19-4BE9-B8F4-B4054D06B02D}" destId="{BDD3C544-ED08-4AFE-863C-9D27FD6A4FE8}" srcOrd="15" destOrd="0" presId="urn:microsoft.com/office/officeart/2005/8/layout/hList9"/>
    <dgm:cxn modelId="{114486C0-B4D2-41A7-B88C-1F90DE0F975A}" type="presParOf" srcId="{08A9D903-7E19-4BE9-B8F4-B4054D06B02D}" destId="{1B4E863A-66C9-4405-9C93-2D4106A76D82}" srcOrd="16" destOrd="0" presId="urn:microsoft.com/office/officeart/2005/8/layout/hList9"/>
    <dgm:cxn modelId="{7287A521-A1A2-4753-9E8B-79CDBB9FA5E0}" type="presParOf" srcId="{1B4E863A-66C9-4405-9C93-2D4106A76D82}" destId="{A57FD938-B7CD-4B0D-A3A7-5EBB2484F78D}" srcOrd="0" destOrd="0" presId="urn:microsoft.com/office/officeart/2005/8/layout/hList9"/>
    <dgm:cxn modelId="{30D795E9-FB07-4497-AE69-027A13DB6094}" type="presParOf" srcId="{1B4E863A-66C9-4405-9C93-2D4106A76D82}" destId="{C72C5FDC-A36A-436E-AA38-0ED7F2A1FB6A}" srcOrd="1" destOrd="0" presId="urn:microsoft.com/office/officeart/2005/8/layout/hList9"/>
    <dgm:cxn modelId="{485D5D64-2A9C-4C31-97B9-A8D29BF8AFCE}" type="presParOf" srcId="{C72C5FDC-A36A-436E-AA38-0ED7F2A1FB6A}" destId="{230E013F-7D49-4DBD-B814-B6842B8DB4F2}" srcOrd="0" destOrd="0" presId="urn:microsoft.com/office/officeart/2005/8/layout/hList9"/>
    <dgm:cxn modelId="{63A7DDB7-8213-4F90-A1B8-0FBE30A7CBB5}" type="presParOf" srcId="{C72C5FDC-A36A-436E-AA38-0ED7F2A1FB6A}" destId="{1C9DF8AF-D310-45FB-B32A-CE2A4D80FC53}" srcOrd="1" destOrd="0" presId="urn:microsoft.com/office/officeart/2005/8/layout/hList9"/>
    <dgm:cxn modelId="{7EA3E3AF-4493-45BE-9EE4-126DC11B4706}" type="presParOf" srcId="{08A9D903-7E19-4BE9-B8F4-B4054D06B02D}" destId="{85801942-D1CE-4C94-BDFE-337A294A8AF0}" srcOrd="17" destOrd="0" presId="urn:microsoft.com/office/officeart/2005/8/layout/hList9"/>
    <dgm:cxn modelId="{D45B5BC7-DC05-4791-8D44-4CBF51EC8241}" type="presParOf" srcId="{08A9D903-7E19-4BE9-B8F4-B4054D06B02D}" destId="{6EE14C08-6A1A-4A6D-94C4-8975BF53D713}" srcOrd="18"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6FB390-EECB-4FD6-B54F-F62C4C729CFE}">
      <dsp:nvSpPr>
        <dsp:cNvPr id="0" name=""/>
        <dsp:cNvSpPr/>
      </dsp:nvSpPr>
      <dsp:spPr>
        <a:xfrm>
          <a:off x="4528" y="2097"/>
          <a:ext cx="12258423" cy="1178352"/>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endParaRPr lang="es-MX" sz="4000" kern="1200" dirty="0">
            <a:latin typeface="Arial" panose="020B0604020202020204" pitchFamily="34" charset="0"/>
            <a:cs typeface="Arial" panose="020B0604020202020204" pitchFamily="34" charset="0"/>
          </a:endParaRPr>
        </a:p>
      </dsp:txBody>
      <dsp:txXfrm>
        <a:off x="39041" y="36610"/>
        <a:ext cx="12189397" cy="1109326"/>
      </dsp:txXfrm>
    </dsp:sp>
    <dsp:sp modelId="{731AE676-4520-4C0E-AB69-9C80F4BDAFF1}">
      <dsp:nvSpPr>
        <dsp:cNvPr id="0" name=""/>
        <dsp:cNvSpPr/>
      </dsp:nvSpPr>
      <dsp:spPr>
        <a:xfrm>
          <a:off x="62707" y="1135989"/>
          <a:ext cx="5993962" cy="583590"/>
        </a:xfrm>
        <a:prstGeom prst="roundRect">
          <a:avLst>
            <a:gd name="adj" fmla="val 10000"/>
          </a:avLst>
        </a:prstGeom>
        <a:solidFill>
          <a:srgbClr val="469999"/>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MX" sz="4000" kern="1200" dirty="0">
              <a:latin typeface="Arial" panose="020B0604020202020204" pitchFamily="34" charset="0"/>
              <a:cs typeface="Arial" panose="020B0604020202020204" pitchFamily="34" charset="0"/>
            </a:rPr>
            <a:t>Internacional</a:t>
          </a:r>
        </a:p>
      </dsp:txBody>
      <dsp:txXfrm>
        <a:off x="79800" y="1153082"/>
        <a:ext cx="5959776" cy="549404"/>
      </dsp:txXfrm>
    </dsp:sp>
    <dsp:sp modelId="{1E0FCBE0-0D45-48E8-93BB-55299B16FABB}">
      <dsp:nvSpPr>
        <dsp:cNvPr id="0" name=""/>
        <dsp:cNvSpPr/>
      </dsp:nvSpPr>
      <dsp:spPr>
        <a:xfrm>
          <a:off x="16493" y="1801892"/>
          <a:ext cx="2935338" cy="963326"/>
        </a:xfrm>
        <a:prstGeom prst="roundRect">
          <a:avLst>
            <a:gd name="adj" fmla="val 10000"/>
          </a:avLst>
        </a:prstGeom>
        <a:solidFill>
          <a:srgbClr val="B4DED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Declaración Universal de los Derechos Humanos</a:t>
          </a:r>
        </a:p>
      </dsp:txBody>
      <dsp:txXfrm>
        <a:off x="44708" y="1830107"/>
        <a:ext cx="2878908" cy="906896"/>
      </dsp:txXfrm>
    </dsp:sp>
    <dsp:sp modelId="{0C141B24-73C1-42FA-BDC1-662F2418B2E0}">
      <dsp:nvSpPr>
        <dsp:cNvPr id="0" name=""/>
        <dsp:cNvSpPr/>
      </dsp:nvSpPr>
      <dsp:spPr>
        <a:xfrm>
          <a:off x="3075116" y="1801892"/>
          <a:ext cx="2935338" cy="963326"/>
        </a:xfrm>
        <a:prstGeom prst="roundRect">
          <a:avLst>
            <a:gd name="adj" fmla="val 10000"/>
          </a:avLst>
        </a:prstGeom>
        <a:solidFill>
          <a:srgbClr val="7EC6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Pacto Internacional de Derechos Económicos, Sociales y Culturales (PIDESC)</a:t>
          </a:r>
        </a:p>
      </dsp:txBody>
      <dsp:txXfrm>
        <a:off x="3103331" y="1830107"/>
        <a:ext cx="2878908" cy="906896"/>
      </dsp:txXfrm>
    </dsp:sp>
    <dsp:sp modelId="{227F7315-B5F0-4647-8B21-BC86772B1A00}">
      <dsp:nvSpPr>
        <dsp:cNvPr id="0" name=""/>
        <dsp:cNvSpPr/>
      </dsp:nvSpPr>
      <dsp:spPr>
        <a:xfrm>
          <a:off x="6257024" y="1135989"/>
          <a:ext cx="5993962" cy="583590"/>
        </a:xfrm>
        <a:prstGeom prst="roundRect">
          <a:avLst>
            <a:gd name="adj" fmla="val 10000"/>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MX" sz="4000" kern="1200" dirty="0">
              <a:latin typeface="Arial" panose="020B0604020202020204" pitchFamily="34" charset="0"/>
              <a:cs typeface="Arial" panose="020B0604020202020204" pitchFamily="34" charset="0"/>
            </a:rPr>
            <a:t>Nacional</a:t>
          </a:r>
        </a:p>
      </dsp:txBody>
      <dsp:txXfrm>
        <a:off x="6274117" y="1153082"/>
        <a:ext cx="5959776" cy="549404"/>
      </dsp:txXfrm>
    </dsp:sp>
    <dsp:sp modelId="{E1C7327E-7079-4410-BFA5-7E19C3911662}">
      <dsp:nvSpPr>
        <dsp:cNvPr id="0" name=""/>
        <dsp:cNvSpPr/>
      </dsp:nvSpPr>
      <dsp:spPr>
        <a:xfrm>
          <a:off x="6257024" y="1801892"/>
          <a:ext cx="2935338" cy="963326"/>
        </a:xfrm>
        <a:prstGeom prst="roundRect">
          <a:avLst>
            <a:gd name="adj" fmla="val 10000"/>
          </a:avLst>
        </a:prstGeom>
        <a:solidFill>
          <a:srgbClr val="E27EB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Constitución Política de los Estados Unidos Mexicanos (CPEUM)</a:t>
          </a:r>
        </a:p>
      </dsp:txBody>
      <dsp:txXfrm>
        <a:off x="6285239" y="1830107"/>
        <a:ext cx="2878908" cy="906896"/>
      </dsp:txXfrm>
    </dsp:sp>
    <dsp:sp modelId="{8A4A48EA-E2B7-4FDE-B545-81F5731BEB9E}">
      <dsp:nvSpPr>
        <dsp:cNvPr id="0" name=""/>
        <dsp:cNvSpPr/>
      </dsp:nvSpPr>
      <dsp:spPr>
        <a:xfrm>
          <a:off x="9315647" y="1790451"/>
          <a:ext cx="2935338" cy="963326"/>
        </a:xfrm>
        <a:prstGeom prst="roundRect">
          <a:avLst>
            <a:gd name="adj" fmla="val 10000"/>
          </a:avLst>
        </a:prstGeom>
        <a:solidFill>
          <a:srgbClr val="EFB7D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solidFill>
                <a:schemeClr val="tx1"/>
              </a:solidFill>
              <a:latin typeface="Arial" panose="020B0604020202020204" pitchFamily="34" charset="0"/>
              <a:cs typeface="Arial" panose="020B0604020202020204" pitchFamily="34" charset="0"/>
            </a:rPr>
            <a:t>Ley General de Desarrollo Social</a:t>
          </a:r>
        </a:p>
      </dsp:txBody>
      <dsp:txXfrm>
        <a:off x="9343862" y="1818666"/>
        <a:ext cx="2878908" cy="9068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B933F3-4B59-4022-937E-CC444FA63902}">
      <dsp:nvSpPr>
        <dsp:cNvPr id="0" name=""/>
        <dsp:cNvSpPr/>
      </dsp:nvSpPr>
      <dsp:spPr>
        <a:xfrm>
          <a:off x="1008994" y="1531477"/>
          <a:ext cx="1879206" cy="1253430"/>
        </a:xfrm>
        <a:prstGeom prst="rect">
          <a:avLst/>
        </a:prstGeom>
        <a:solidFill>
          <a:srgbClr val="C12D77">
            <a:alpha val="61176"/>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99568" rIns="99568" bIns="99568" numCol="1" spcCol="1270" anchor="ctr" anchorCtr="0">
          <a:noAutofit/>
        </a:bodyPr>
        <a:lstStyle/>
        <a:p>
          <a:pPr marL="0" lvl="0" indent="0" algn="l"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Cuenta con mobiliario básico</a:t>
          </a:r>
        </a:p>
      </dsp:txBody>
      <dsp:txXfrm>
        <a:off x="1309667" y="1531477"/>
        <a:ext cx="1578533" cy="1253430"/>
      </dsp:txXfrm>
    </dsp:sp>
    <dsp:sp modelId="{C330FBDA-E202-4BEA-8C8E-12531814C974}">
      <dsp:nvSpPr>
        <dsp:cNvPr id="0" name=""/>
        <dsp:cNvSpPr/>
      </dsp:nvSpPr>
      <dsp:spPr>
        <a:xfrm>
          <a:off x="6751" y="1030355"/>
          <a:ext cx="1252804" cy="1252804"/>
        </a:xfrm>
        <a:prstGeom prst="ellipse">
          <a:avLst/>
        </a:prstGeom>
        <a:solidFill>
          <a:srgbClr val="C12D7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84%</a:t>
          </a:r>
          <a:endParaRPr lang="es-MX" sz="1400" kern="1200" dirty="0">
            <a:latin typeface="Arial" panose="020B0604020202020204" pitchFamily="34" charset="0"/>
            <a:cs typeface="Arial" panose="020B0604020202020204" pitchFamily="34" charset="0"/>
          </a:endParaRPr>
        </a:p>
      </dsp:txBody>
      <dsp:txXfrm>
        <a:off x="190220" y="1213824"/>
        <a:ext cx="885866" cy="885866"/>
      </dsp:txXfrm>
    </dsp:sp>
    <dsp:sp modelId="{DE2377DA-22BA-4588-9CF2-E9DF76142427}">
      <dsp:nvSpPr>
        <dsp:cNvPr id="0" name=""/>
        <dsp:cNvSpPr/>
      </dsp:nvSpPr>
      <dsp:spPr>
        <a:xfrm>
          <a:off x="4141005" y="1531477"/>
          <a:ext cx="1879206" cy="1253430"/>
        </a:xfrm>
        <a:prstGeom prst="rect">
          <a:avLst/>
        </a:prstGeom>
        <a:solidFill>
          <a:srgbClr val="469999">
            <a:alpha val="61176"/>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s-MX" sz="1300" kern="1200" dirty="0">
              <a:latin typeface="Arial" panose="020B0604020202020204" pitchFamily="34" charset="0"/>
              <a:cs typeface="Arial" panose="020B0604020202020204" pitchFamily="34" charset="0"/>
            </a:rPr>
            <a:t>Está ubicado en construcciones con condiciones mínimas de sanidad y materiales duraderos	</a:t>
          </a:r>
        </a:p>
      </dsp:txBody>
      <dsp:txXfrm>
        <a:off x="4441677" y="1531477"/>
        <a:ext cx="1578533" cy="1253430"/>
      </dsp:txXfrm>
    </dsp:sp>
    <dsp:sp modelId="{5393FFFD-32B3-4739-A213-038B1FEBAA2F}">
      <dsp:nvSpPr>
        <dsp:cNvPr id="0" name=""/>
        <dsp:cNvSpPr/>
      </dsp:nvSpPr>
      <dsp:spPr>
        <a:xfrm>
          <a:off x="3138761" y="1030355"/>
          <a:ext cx="1252804" cy="1252804"/>
        </a:xfrm>
        <a:prstGeom prst="ellipse">
          <a:avLst/>
        </a:prstGeom>
        <a:solidFill>
          <a:srgbClr val="46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s-MX" sz="2000" kern="1200">
              <a:latin typeface="Arial" panose="020B0604020202020204" pitchFamily="34" charset="0"/>
              <a:cs typeface="Arial" panose="020B0604020202020204" pitchFamily="34" charset="0"/>
            </a:rPr>
            <a:t>81%</a:t>
          </a:r>
          <a:endParaRPr lang="es-MX" sz="1400" kern="1200" dirty="0">
            <a:latin typeface="Arial" panose="020B0604020202020204" pitchFamily="34" charset="0"/>
            <a:cs typeface="Arial" panose="020B0604020202020204" pitchFamily="34" charset="0"/>
          </a:endParaRPr>
        </a:p>
      </dsp:txBody>
      <dsp:txXfrm>
        <a:off x="3322230" y="1213824"/>
        <a:ext cx="885866" cy="885866"/>
      </dsp:txXfrm>
    </dsp:sp>
    <dsp:sp modelId="{A7C23176-AD12-443B-85BC-CD4F484C3FDB}">
      <dsp:nvSpPr>
        <dsp:cNvPr id="0" name=""/>
        <dsp:cNvSpPr/>
      </dsp:nvSpPr>
      <dsp:spPr>
        <a:xfrm>
          <a:off x="7273015" y="1531477"/>
          <a:ext cx="1879206" cy="1253430"/>
        </a:xfrm>
        <a:prstGeom prst="rect">
          <a:avLst/>
        </a:prstGeom>
        <a:solidFill>
          <a:schemeClr val="bg1">
            <a:lumMod val="8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99568" rIns="99568" bIns="99568" numCol="1" spcCol="1270" anchor="ctr" anchorCtr="0">
          <a:noAutofit/>
        </a:bodyPr>
        <a:lstStyle/>
        <a:p>
          <a:pPr marL="0" lvl="0" indent="0" algn="l"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Cuenta con servicios básicos</a:t>
          </a:r>
        </a:p>
      </dsp:txBody>
      <dsp:txXfrm>
        <a:off x="7573688" y="1531477"/>
        <a:ext cx="1578533" cy="1253430"/>
      </dsp:txXfrm>
    </dsp:sp>
    <dsp:sp modelId="{588E6F50-61B1-4766-82F2-93DFE5F1A6C2}">
      <dsp:nvSpPr>
        <dsp:cNvPr id="0" name=""/>
        <dsp:cNvSpPr/>
      </dsp:nvSpPr>
      <dsp:spPr>
        <a:xfrm>
          <a:off x="6270771" y="1030355"/>
          <a:ext cx="1252804" cy="1252804"/>
        </a:xfrm>
        <a:prstGeom prst="ellipse">
          <a:avLst/>
        </a:prstGeom>
        <a:solidFill>
          <a:schemeClr val="accent3">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s-MX" sz="1400" kern="1200">
              <a:latin typeface="Arial" panose="020B0604020202020204" pitchFamily="34" charset="0"/>
              <a:cs typeface="Arial" panose="020B0604020202020204" pitchFamily="34" charset="0"/>
            </a:rPr>
            <a:t> </a:t>
          </a:r>
          <a:r>
            <a:rPr lang="es-MX" sz="2000" kern="1200">
              <a:latin typeface="Arial" panose="020B0604020202020204" pitchFamily="34" charset="0"/>
              <a:cs typeface="Arial" panose="020B0604020202020204" pitchFamily="34" charset="0"/>
            </a:rPr>
            <a:t>77%</a:t>
          </a:r>
          <a:endParaRPr lang="es-MX" sz="1400" kern="1200" dirty="0">
            <a:latin typeface="Arial" panose="020B0604020202020204" pitchFamily="34" charset="0"/>
            <a:cs typeface="Arial" panose="020B0604020202020204" pitchFamily="34" charset="0"/>
          </a:endParaRPr>
        </a:p>
      </dsp:txBody>
      <dsp:txXfrm>
        <a:off x="6454240" y="1213824"/>
        <a:ext cx="885866" cy="885866"/>
      </dsp:txXfrm>
    </dsp:sp>
    <dsp:sp modelId="{230E013F-7D49-4DBD-B814-B6842B8DB4F2}">
      <dsp:nvSpPr>
        <dsp:cNvPr id="0" name=""/>
        <dsp:cNvSpPr/>
      </dsp:nvSpPr>
      <dsp:spPr>
        <a:xfrm>
          <a:off x="10405025" y="1531477"/>
          <a:ext cx="1879206" cy="1253430"/>
        </a:xfrm>
        <a:prstGeom prst="rect">
          <a:avLst/>
        </a:prstGeom>
        <a:solidFill>
          <a:srgbClr val="E27EB0">
            <a:alpha val="63137"/>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99568" rIns="99568" bIns="99568" numCol="1" spcCol="1270" anchor="ctr" anchorCtr="0">
          <a:noAutofit/>
        </a:bodyPr>
        <a:lstStyle/>
        <a:p>
          <a:pPr marL="0" lvl="0" indent="0" algn="l"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Cuenta con instalaciones complementarias</a:t>
          </a:r>
        </a:p>
      </dsp:txBody>
      <dsp:txXfrm>
        <a:off x="10705698" y="1531477"/>
        <a:ext cx="1578533" cy="1253430"/>
      </dsp:txXfrm>
    </dsp:sp>
    <dsp:sp modelId="{6EE14C08-6A1A-4A6D-94C4-8975BF53D713}">
      <dsp:nvSpPr>
        <dsp:cNvPr id="0" name=""/>
        <dsp:cNvSpPr/>
      </dsp:nvSpPr>
      <dsp:spPr>
        <a:xfrm>
          <a:off x="9402782" y="1030355"/>
          <a:ext cx="1252804" cy="1252804"/>
        </a:xfrm>
        <a:prstGeom prst="ellipse">
          <a:avLst/>
        </a:prstGeom>
        <a:solidFill>
          <a:srgbClr val="E27EB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s-MX" sz="1400" kern="1200">
              <a:latin typeface="Arial" panose="020B0604020202020204" pitchFamily="34" charset="0"/>
              <a:cs typeface="Arial" panose="020B0604020202020204" pitchFamily="34" charset="0"/>
            </a:rPr>
            <a:t> </a:t>
          </a:r>
          <a:r>
            <a:rPr lang="es-MX" sz="2000" kern="1200">
              <a:latin typeface="Arial" panose="020B0604020202020204" pitchFamily="34" charset="0"/>
              <a:cs typeface="Arial" panose="020B0604020202020204" pitchFamily="34" charset="0"/>
            </a:rPr>
            <a:t>59%</a:t>
          </a:r>
          <a:endParaRPr lang="es-MX" sz="1400" kern="1200" dirty="0">
            <a:latin typeface="Arial" panose="020B0604020202020204" pitchFamily="34" charset="0"/>
            <a:cs typeface="Arial" panose="020B0604020202020204" pitchFamily="34" charset="0"/>
          </a:endParaRPr>
        </a:p>
      </dsp:txBody>
      <dsp:txXfrm>
        <a:off x="9586251" y="1213824"/>
        <a:ext cx="885866" cy="88586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3037840" cy="466434"/>
          </a:xfrm>
          <a:prstGeom prst="rect">
            <a:avLst/>
          </a:prstGeom>
        </p:spPr>
        <p:txBody>
          <a:bodyPr vert="horz" lIns="93164" tIns="46582" rIns="93164" bIns="46582" rtlCol="0"/>
          <a:lstStyle>
            <a:lvl1pPr algn="l">
              <a:defRPr sz="1200"/>
            </a:lvl1pPr>
          </a:lstStyle>
          <a:p>
            <a:endParaRPr lang="es-MX" dirty="0"/>
          </a:p>
        </p:txBody>
      </p:sp>
      <p:sp>
        <p:nvSpPr>
          <p:cNvPr id="3" name="Marcador de fecha 2"/>
          <p:cNvSpPr>
            <a:spLocks noGrp="1"/>
          </p:cNvSpPr>
          <p:nvPr>
            <p:ph type="dt" sz="quarter" idx="1"/>
          </p:nvPr>
        </p:nvSpPr>
        <p:spPr>
          <a:xfrm>
            <a:off x="3970938" y="1"/>
            <a:ext cx="3037840" cy="466434"/>
          </a:xfrm>
          <a:prstGeom prst="rect">
            <a:avLst/>
          </a:prstGeom>
        </p:spPr>
        <p:txBody>
          <a:bodyPr vert="horz" lIns="93164" tIns="46582" rIns="93164" bIns="46582" rtlCol="0"/>
          <a:lstStyle>
            <a:lvl1pPr algn="r">
              <a:defRPr sz="1200"/>
            </a:lvl1pPr>
          </a:lstStyle>
          <a:p>
            <a:fld id="{B62A9AC0-922F-485B-9EEC-3094E6390F8C}" type="datetimeFigureOut">
              <a:rPr lang="es-MX" smtClean="0"/>
              <a:t>11/02/2019</a:t>
            </a:fld>
            <a:endParaRPr lang="es-MX" dirty="0"/>
          </a:p>
        </p:txBody>
      </p:sp>
      <p:sp>
        <p:nvSpPr>
          <p:cNvPr id="4" name="Marcador de pie de página 3"/>
          <p:cNvSpPr>
            <a:spLocks noGrp="1"/>
          </p:cNvSpPr>
          <p:nvPr>
            <p:ph type="ftr" sz="quarter" idx="2"/>
          </p:nvPr>
        </p:nvSpPr>
        <p:spPr>
          <a:xfrm>
            <a:off x="0" y="8829970"/>
            <a:ext cx="3037840" cy="466433"/>
          </a:xfrm>
          <a:prstGeom prst="rect">
            <a:avLst/>
          </a:prstGeom>
        </p:spPr>
        <p:txBody>
          <a:bodyPr vert="horz" lIns="93164" tIns="46582" rIns="93164" bIns="46582" rtlCol="0" anchor="b"/>
          <a:lstStyle>
            <a:lvl1pPr algn="l">
              <a:defRPr sz="1200"/>
            </a:lvl1pPr>
          </a:lstStyle>
          <a:p>
            <a:endParaRPr lang="es-MX" dirty="0"/>
          </a:p>
        </p:txBody>
      </p:sp>
      <p:sp>
        <p:nvSpPr>
          <p:cNvPr id="5" name="Marcador de número de diapositiva 4"/>
          <p:cNvSpPr>
            <a:spLocks noGrp="1"/>
          </p:cNvSpPr>
          <p:nvPr>
            <p:ph type="sldNum" sz="quarter" idx="3"/>
          </p:nvPr>
        </p:nvSpPr>
        <p:spPr>
          <a:xfrm>
            <a:off x="3970938" y="8829970"/>
            <a:ext cx="3037840" cy="466433"/>
          </a:xfrm>
          <a:prstGeom prst="rect">
            <a:avLst/>
          </a:prstGeom>
        </p:spPr>
        <p:txBody>
          <a:bodyPr vert="horz" lIns="93164" tIns="46582" rIns="93164" bIns="46582" rtlCol="0" anchor="b"/>
          <a:lstStyle>
            <a:lvl1pPr algn="r">
              <a:defRPr sz="1200"/>
            </a:lvl1pPr>
          </a:lstStyle>
          <a:p>
            <a:fld id="{7C7A79FF-FFC6-4081-BA25-D5F77ECE2F61}" type="slidenum">
              <a:rPr lang="es-MX" smtClean="0"/>
              <a:t>‹Nº›</a:t>
            </a:fld>
            <a:endParaRPr lang="es-MX" dirty="0"/>
          </a:p>
        </p:txBody>
      </p:sp>
    </p:spTree>
    <p:extLst>
      <p:ext uri="{BB962C8B-B14F-4D97-AF65-F5344CB8AC3E}">
        <p14:creationId xmlns:p14="http://schemas.microsoft.com/office/powerpoint/2010/main" val="300509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Rot="1" noChangeAspect="1"/>
          </p:cNvSpPr>
          <p:nvPr>
            <p:ph type="sldImg"/>
          </p:nvPr>
        </p:nvSpPr>
        <p:spPr bwMode="auto">
          <a:xfrm>
            <a:off x="1181100" y="696913"/>
            <a:ext cx="4648200" cy="348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 name="Rectangle 2"/>
          <p:cNvSpPr>
            <a:spLocks noGrp="1"/>
          </p:cNvSpPr>
          <p:nvPr>
            <p:ph type="body" sz="quarter" idx="1"/>
          </p:nvPr>
        </p:nvSpPr>
        <p:spPr bwMode="auto">
          <a:xfrm>
            <a:off x="934721" y="4415790"/>
            <a:ext cx="5140960" cy="41833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3164" tIns="46582" rIns="93164" bIns="46582" numCol="1" anchor="t" anchorCtr="0" compatLnSpc="1">
            <a:prstTxWarp prst="textNoShape">
              <a:avLst/>
            </a:prstTxWarp>
          </a:bodyPr>
          <a:lstStyle/>
          <a:p>
            <a:pPr lvl="0"/>
            <a:r>
              <a:rPr lang="es-MX" altLang="es-MX" noProof="0">
                <a:sym typeface="Helvetica Neue" charset="0"/>
              </a:rPr>
              <a:t>Click to edit Master text styles</a:t>
            </a:r>
          </a:p>
          <a:p>
            <a:pPr lvl="1"/>
            <a:r>
              <a:rPr lang="es-MX" altLang="es-MX" noProof="0">
                <a:sym typeface="Helvetica Neue" charset="0"/>
              </a:rPr>
              <a:t>Second level</a:t>
            </a:r>
          </a:p>
          <a:p>
            <a:pPr lvl="2"/>
            <a:r>
              <a:rPr lang="es-MX" altLang="es-MX" noProof="0">
                <a:sym typeface="Helvetica Neue" charset="0"/>
              </a:rPr>
              <a:t>Third level</a:t>
            </a:r>
          </a:p>
          <a:p>
            <a:pPr lvl="3"/>
            <a:r>
              <a:rPr lang="es-MX" altLang="es-MX" noProof="0">
                <a:sym typeface="Helvetica Neue" charset="0"/>
              </a:rPr>
              <a:t>Fourth level</a:t>
            </a:r>
          </a:p>
          <a:p>
            <a:pPr lvl="4"/>
            <a:r>
              <a:rPr lang="es-MX" altLang="es-MX" noProof="0">
                <a:sym typeface="Helvetica Neue" charset="0"/>
              </a:rPr>
              <a:t>Fifth level</a:t>
            </a:r>
          </a:p>
        </p:txBody>
      </p:sp>
    </p:spTree>
    <p:extLst>
      <p:ext uri="{BB962C8B-B14F-4D97-AF65-F5344CB8AC3E}">
        <p14:creationId xmlns:p14="http://schemas.microsoft.com/office/powerpoint/2010/main" val="630488522"/>
      </p:ext>
    </p:extLst>
  </p:cSld>
  <p:clrMap bg1="lt1" tx1="dk1" bg2="lt2" tx2="dk2" accent1="accent1" accent2="accent2" accent3="accent3" accent4="accent4" accent5="accent5" accent6="accent6" hlink="hlink" folHlink="folHlink"/>
  <p:notesStyle>
    <a:lvl1pPr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1pPr>
    <a:lvl2pPr indent="2286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2pPr>
    <a:lvl3pPr indent="4572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3pPr>
    <a:lvl4pPr indent="6858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4pPr>
    <a:lvl5pPr indent="9144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imagen de diapositiva 1"/>
          <p:cNvSpPr>
            <a:spLocks noGrp="1" noRot="1" noChangeAspect="1" noTextEdit="1"/>
          </p:cNvSpPr>
          <p:nvPr>
            <p:ph type="sldImg"/>
          </p:nvPr>
        </p:nvSpPr>
        <p:spPr/>
      </p:sp>
      <p:sp>
        <p:nvSpPr>
          <p:cNvPr id="5123"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3484259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521768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1290303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32417742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1940376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28729146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Marcador de imagen de diapositiva 1"/>
          <p:cNvSpPr>
            <a:spLocks noGrp="1" noRot="1" noChangeAspect="1" noTextEdit="1"/>
          </p:cNvSpPr>
          <p:nvPr>
            <p:ph type="sldImg"/>
          </p:nvPr>
        </p:nvSpPr>
        <p:spPr/>
      </p:sp>
      <p:sp>
        <p:nvSpPr>
          <p:cNvPr id="31747"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1073616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Marcador de imagen de diapositiva 1">
            <a:extLst>
              <a:ext uri="{FF2B5EF4-FFF2-40B4-BE49-F238E27FC236}">
                <a16:creationId xmlns:a16="http://schemas.microsoft.com/office/drawing/2014/main" id="{377127F7-C372-42CD-94EF-F5349B4E1503}"/>
              </a:ext>
            </a:extLst>
          </p:cNvPr>
          <p:cNvSpPr>
            <a:spLocks noGrp="1" noRot="1" noChangeAspect="1" noTextEdit="1"/>
          </p:cNvSpPr>
          <p:nvPr>
            <p:ph type="sldImg"/>
          </p:nvPr>
        </p:nvSpPr>
        <p:spPr/>
      </p:sp>
      <p:sp>
        <p:nvSpPr>
          <p:cNvPr id="19459" name="Marcador de notas 2">
            <a:extLst>
              <a:ext uri="{FF2B5EF4-FFF2-40B4-BE49-F238E27FC236}">
                <a16:creationId xmlns:a16="http://schemas.microsoft.com/office/drawing/2014/main" id="{C5BE03DC-7D03-4492-A7D3-D808501BC293}"/>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dirty="0"/>
          </a:p>
        </p:txBody>
      </p:sp>
    </p:spTree>
    <p:extLst>
      <p:ext uri="{BB962C8B-B14F-4D97-AF65-F5344CB8AC3E}">
        <p14:creationId xmlns:p14="http://schemas.microsoft.com/office/powerpoint/2010/main" val="1406863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Marcador de imagen de diapositiva 1"/>
          <p:cNvSpPr>
            <a:spLocks noGrp="1" noRot="1" noChangeAspect="1" noTextEdit="1"/>
          </p:cNvSpPr>
          <p:nvPr>
            <p:ph type="sldImg"/>
          </p:nvPr>
        </p:nvSpPr>
        <p:spPr/>
      </p:sp>
      <p:sp>
        <p:nvSpPr>
          <p:cNvPr id="7171"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3288521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Marcador de imagen de diapositiva 1"/>
          <p:cNvSpPr>
            <a:spLocks noGrp="1" noRot="1" noChangeAspect="1" noTextEdit="1"/>
          </p:cNvSpPr>
          <p:nvPr>
            <p:ph type="sldImg"/>
          </p:nvPr>
        </p:nvSpPr>
        <p:spPr/>
      </p:sp>
      <p:sp>
        <p:nvSpPr>
          <p:cNvPr id="7171"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r>
              <a:rPr lang="es-MX" altLang="es-MX" dirty="0"/>
              <a:t>En el caso de los amarillos, si no tienes disponibilidad con cierto nivel de calidad entonces no sirve y por tanto no es disponible</a:t>
            </a:r>
          </a:p>
        </p:txBody>
      </p:sp>
    </p:spTree>
    <p:extLst>
      <p:ext uri="{BB962C8B-B14F-4D97-AF65-F5344CB8AC3E}">
        <p14:creationId xmlns:p14="http://schemas.microsoft.com/office/powerpoint/2010/main" val="2277354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ES"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3310425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r>
              <a:rPr lang="es-MX" altLang="es-MX" dirty="0"/>
              <a:t>Nota</a:t>
            </a:r>
            <a:r>
              <a:rPr lang="es-MX" altLang="es-MX" baseline="0" dirty="0"/>
              <a:t> 1. En nivel primaria, la cobertura excede el 100% (105.4%) y la tasa neta de escolarización es de 98.4% (considerando a los alumnos de 6 a 11 años de edad). LIV: USEMOS DATO INFORME</a:t>
            </a:r>
            <a:endParaRPr lang="es-ES" sz="2200" kern="1200" dirty="0">
              <a:solidFill>
                <a:srgbClr val="000000"/>
              </a:solidFill>
              <a:effectLst/>
              <a:latin typeface="Helvetica Neue" charset="0"/>
              <a:ea typeface="Helvetica Neue" charset="0"/>
              <a:cs typeface="Helvetica Neue" charset="0"/>
              <a:sym typeface="Helvetica Neue" charset="0"/>
            </a:endParaRPr>
          </a:p>
          <a:p>
            <a:pPr>
              <a:defRPr/>
            </a:pPr>
            <a:endParaRPr lang="es-ES" altLang="es-MX" sz="2200" kern="1200" dirty="0">
              <a:solidFill>
                <a:srgbClr val="000000"/>
              </a:solidFill>
              <a:effectLst/>
              <a:latin typeface="Helvetica Neue" charset="0"/>
              <a:sym typeface="Helvetica Neue" charset="0"/>
            </a:endParaRPr>
          </a:p>
          <a:p>
            <a:pPr marL="0" marR="0" lvl="0" indent="0" algn="l" defTabSz="457200" rtl="0" eaLnBrk="0" fontAlgn="base" latinLnBrk="0" hangingPunct="0">
              <a:lnSpc>
                <a:spcPct val="117000"/>
              </a:lnSpc>
              <a:spcBef>
                <a:spcPct val="0"/>
              </a:spcBef>
              <a:spcAft>
                <a:spcPct val="0"/>
              </a:spcAft>
              <a:buClrTx/>
              <a:buSzTx/>
              <a:buFontTx/>
              <a:buNone/>
              <a:tabLst/>
              <a:defRPr/>
            </a:pPr>
            <a:r>
              <a:rPr lang="es-ES" altLang="es-MX" sz="2200" kern="1200" dirty="0">
                <a:solidFill>
                  <a:srgbClr val="000000"/>
                </a:solidFill>
                <a:effectLst/>
                <a:latin typeface="Helvetica Neue" charset="0"/>
                <a:sym typeface="Helvetica Neue" charset="0"/>
              </a:rPr>
              <a:t>Nota</a:t>
            </a:r>
            <a:r>
              <a:rPr lang="es-ES" altLang="es-MX" sz="2200" kern="1200" baseline="0" dirty="0">
                <a:solidFill>
                  <a:srgbClr val="000000"/>
                </a:solidFill>
                <a:effectLst/>
                <a:latin typeface="Helvetica Neue" charset="0"/>
                <a:sym typeface="Helvetica Neue" charset="0"/>
              </a:rPr>
              <a:t> 2. </a:t>
            </a:r>
            <a:r>
              <a:rPr lang="es-MX" altLang="es-MX" sz="2400" dirty="0">
                <a:latin typeface="Arial" panose="020B0604020202020204" pitchFamily="34" charset="0"/>
                <a:cs typeface="Arial" panose="020B0604020202020204" pitchFamily="34" charset="0"/>
              </a:rPr>
              <a:t>Si bien, en general, la mayoría de las escuelas de nivel primaria se ubican en inmuebles construidos o adaptados para fines educativos, en el caso de las escuelas CONAFE, poco más del 12% de ellas no presentan esta característica.</a:t>
            </a:r>
          </a:p>
          <a:p>
            <a:pPr marL="0" marR="0" lvl="0" indent="0" algn="l" defTabSz="457200" rtl="0" eaLnBrk="0" fontAlgn="base" latinLnBrk="0" hangingPunct="0">
              <a:lnSpc>
                <a:spcPct val="117000"/>
              </a:lnSpc>
              <a:spcBef>
                <a:spcPct val="0"/>
              </a:spcBef>
              <a:spcAft>
                <a:spcPct val="0"/>
              </a:spcAft>
              <a:buClrTx/>
              <a:buSzTx/>
              <a:buFontTx/>
              <a:buNone/>
              <a:tabLst/>
              <a:defRPr/>
            </a:pPr>
            <a:endParaRPr lang="es-MX" altLang="es-MX" sz="2400" kern="1200" baseline="0" dirty="0">
              <a:solidFill>
                <a:srgbClr val="000000"/>
              </a:solidFill>
              <a:effectLst/>
              <a:latin typeface="Arial" panose="020B0604020202020204" pitchFamily="34" charset="0"/>
              <a:cs typeface="Arial" panose="020B0604020202020204" pitchFamily="34" charset="0"/>
              <a:sym typeface="Helvetica Neue" charset="0"/>
            </a:endParaRPr>
          </a:p>
          <a:p>
            <a:pPr marL="0" marR="0" lvl="0" indent="0" algn="l" defTabSz="457200" rtl="0" eaLnBrk="0" fontAlgn="base" latinLnBrk="0" hangingPunct="0">
              <a:lnSpc>
                <a:spcPct val="117000"/>
              </a:lnSpc>
              <a:spcBef>
                <a:spcPct val="0"/>
              </a:spcBef>
              <a:spcAft>
                <a:spcPct val="0"/>
              </a:spcAft>
              <a:buClrTx/>
              <a:buSzTx/>
              <a:buFontTx/>
              <a:buNone/>
              <a:tabLst/>
              <a:defRPr/>
            </a:pPr>
            <a:r>
              <a:rPr lang="es-MX" altLang="es-MX" sz="2400" kern="1200" baseline="0" dirty="0">
                <a:solidFill>
                  <a:srgbClr val="000000"/>
                </a:solidFill>
                <a:effectLst/>
                <a:latin typeface="Arial" panose="020B0604020202020204" pitchFamily="34" charset="0"/>
                <a:cs typeface="Arial" panose="020B0604020202020204" pitchFamily="34" charset="0"/>
                <a:sym typeface="Helvetica Neue" charset="0"/>
              </a:rPr>
              <a:t>Nota 3. </a:t>
            </a:r>
            <a:r>
              <a:rPr lang="es-ES_tradnl" altLang="es-MX" sz="2400" dirty="0">
                <a:solidFill>
                  <a:schemeClr val="tx1"/>
                </a:solidFill>
                <a:latin typeface="Arial" panose="020B0604020202020204" pitchFamily="34" charset="0"/>
                <a:cs typeface="Arial" panose="020B0604020202020204" pitchFamily="34" charset="0"/>
              </a:rPr>
              <a:t>El INEE, en un su Informe sobre los Docentes en México 2015, destaca que en las </a:t>
            </a:r>
            <a:r>
              <a:rPr lang="es-ES_tradnl" altLang="es-MX" sz="2400" b="1" dirty="0">
                <a:solidFill>
                  <a:schemeClr val="tx1"/>
                </a:solidFill>
                <a:latin typeface="Arial" panose="020B0604020202020204" pitchFamily="34" charset="0"/>
                <a:cs typeface="Arial" panose="020B0604020202020204" pitchFamily="34" charset="0"/>
              </a:rPr>
              <a:t>escuelas comunitarias </a:t>
            </a:r>
            <a:r>
              <a:rPr lang="es-ES_tradnl" altLang="es-MX" sz="2400" dirty="0">
                <a:solidFill>
                  <a:schemeClr val="tx1"/>
                </a:solidFill>
                <a:latin typeface="Arial" panose="020B0604020202020204" pitchFamily="34" charset="0"/>
                <a:cs typeface="Arial" panose="020B0604020202020204" pitchFamily="34" charset="0"/>
              </a:rPr>
              <a:t>que suelen ofrecer los servicios en pequeñas localidades marginadas con alta concentración indígena, </a:t>
            </a:r>
            <a:r>
              <a:rPr lang="es-ES_tradnl" altLang="es-MX" sz="2400" b="1" dirty="0">
                <a:solidFill>
                  <a:schemeClr val="tx1"/>
                </a:solidFill>
                <a:latin typeface="Arial" panose="020B0604020202020204" pitchFamily="34" charset="0"/>
                <a:cs typeface="Arial" panose="020B0604020202020204" pitchFamily="34" charset="0"/>
              </a:rPr>
              <a:t>son atendidas en su mayoría por jóvenes instructores egresados de secundaria o bachillerato</a:t>
            </a:r>
            <a:r>
              <a:rPr lang="es-ES_tradnl" altLang="es-MX" sz="2400" dirty="0">
                <a:solidFill>
                  <a:schemeClr val="tx1"/>
                </a:solidFill>
                <a:latin typeface="Arial" panose="020B0604020202020204" pitchFamily="34" charset="0"/>
                <a:cs typeface="Arial" panose="020B0604020202020204" pitchFamily="34" charset="0"/>
              </a:rPr>
              <a:t> que prestan sus servicios por dos o tres años a cambio de una retribución y una beca para continuar sus estudios posteriormente. Mientras que, </a:t>
            </a:r>
            <a:r>
              <a:rPr lang="es-ES_tradnl" altLang="es-MX" sz="2400" b="1" dirty="0">
                <a:solidFill>
                  <a:schemeClr val="tx1"/>
                </a:solidFill>
                <a:latin typeface="Arial" panose="020B0604020202020204" pitchFamily="34" charset="0"/>
                <a:cs typeface="Arial" panose="020B0604020202020204" pitchFamily="34" charset="0"/>
              </a:rPr>
              <a:t>para el resto de los tipos de servicio</a:t>
            </a:r>
            <a:r>
              <a:rPr lang="es-ES_tradnl" altLang="es-MX" sz="2400" dirty="0">
                <a:solidFill>
                  <a:schemeClr val="tx1"/>
                </a:solidFill>
                <a:latin typeface="Arial" panose="020B0604020202020204" pitchFamily="34" charset="0"/>
                <a:cs typeface="Arial" panose="020B0604020202020204" pitchFamily="34" charset="0"/>
              </a:rPr>
              <a:t>, los </a:t>
            </a:r>
            <a:r>
              <a:rPr lang="es-ES_tradnl" altLang="es-MX" sz="2400" b="1" dirty="0">
                <a:solidFill>
                  <a:schemeClr val="tx1"/>
                </a:solidFill>
                <a:latin typeface="Arial" panose="020B0604020202020204" pitchFamily="34" charset="0"/>
                <a:cs typeface="Arial" panose="020B0604020202020204" pitchFamily="34" charset="0"/>
              </a:rPr>
              <a:t>docentes </a:t>
            </a:r>
            <a:r>
              <a:rPr lang="es-ES_tradnl" altLang="es-MX" sz="2400" dirty="0">
                <a:solidFill>
                  <a:schemeClr val="tx1"/>
                </a:solidFill>
                <a:latin typeface="Arial" panose="020B0604020202020204" pitchFamily="34" charset="0"/>
                <a:cs typeface="Arial" panose="020B0604020202020204" pitchFamily="34" charset="0"/>
              </a:rPr>
              <a:t>están </a:t>
            </a:r>
            <a:r>
              <a:rPr lang="es-ES_tradnl" altLang="es-MX" sz="2400" b="1" dirty="0">
                <a:solidFill>
                  <a:schemeClr val="tx1"/>
                </a:solidFill>
                <a:latin typeface="Arial" panose="020B0604020202020204" pitchFamily="34" charset="0"/>
                <a:cs typeface="Arial" panose="020B0604020202020204" pitchFamily="34" charset="0"/>
              </a:rPr>
              <a:t>acreditados profesionalmente </a:t>
            </a:r>
            <a:r>
              <a:rPr lang="es-ES_tradnl" altLang="es-MX" sz="2400" dirty="0">
                <a:solidFill>
                  <a:schemeClr val="tx1"/>
                </a:solidFill>
                <a:latin typeface="Arial" panose="020B0604020202020204" pitchFamily="34" charset="0"/>
                <a:cs typeface="Arial" panose="020B0604020202020204" pitchFamily="34" charset="0"/>
              </a:rPr>
              <a:t>y, por lo general, son </a:t>
            </a:r>
            <a:r>
              <a:rPr lang="es-ES_tradnl" altLang="es-MX" sz="2400" b="1" dirty="0">
                <a:solidFill>
                  <a:schemeClr val="tx1"/>
                </a:solidFill>
                <a:latin typeface="Arial" panose="020B0604020202020204" pitchFamily="34" charset="0"/>
                <a:cs typeface="Arial" panose="020B0604020202020204" pitchFamily="34" charset="0"/>
              </a:rPr>
              <a:t>egresados de escuelas normales </a:t>
            </a:r>
            <a:r>
              <a:rPr lang="es-ES_tradnl" altLang="es-MX" sz="2400" dirty="0">
                <a:latin typeface="Arial" panose="020B0604020202020204" pitchFamily="34" charset="0"/>
                <a:cs typeface="Arial" panose="020B0604020202020204" pitchFamily="34" charset="0"/>
              </a:rPr>
              <a:t>o </a:t>
            </a:r>
            <a:r>
              <a:rPr lang="es-ES_tradnl" altLang="es-MX" sz="2400" b="1" dirty="0">
                <a:latin typeface="Arial" panose="020B0604020202020204" pitchFamily="34" charset="0"/>
                <a:cs typeface="Arial" panose="020B0604020202020204" pitchFamily="34" charset="0"/>
              </a:rPr>
              <a:t>de licenciaturas afines</a:t>
            </a:r>
            <a:r>
              <a:rPr lang="es-ES_tradnl" altLang="es-MX" sz="2400" dirty="0">
                <a:latin typeface="Arial" panose="020B0604020202020204" pitchFamily="34" charset="0"/>
                <a:cs typeface="Arial" panose="020B0604020202020204" pitchFamily="34" charset="0"/>
              </a:rPr>
              <a:t>, como educación y pedagogía (</a:t>
            </a:r>
            <a:r>
              <a:rPr lang="es-ES_tradnl" altLang="es-MX" sz="2400" dirty="0">
                <a:solidFill>
                  <a:schemeClr val="tx1"/>
                </a:solidFill>
                <a:latin typeface="Arial" panose="020B0604020202020204" pitchFamily="34" charset="0"/>
                <a:cs typeface="Arial" panose="020B0604020202020204" pitchFamily="34" charset="0"/>
              </a:rPr>
              <a:t>INEE, 2015a</a:t>
            </a:r>
            <a:r>
              <a:rPr lang="es-ES_tradnl" altLang="es-MX" sz="2400" dirty="0">
                <a:latin typeface="Arial" panose="020B0604020202020204" pitchFamily="34" charset="0"/>
                <a:cs typeface="Arial" panose="020B0604020202020204" pitchFamily="34" charset="0"/>
              </a:rPr>
              <a:t>). </a:t>
            </a:r>
            <a:endParaRPr lang="es-MX" altLang="es-MX" sz="2400" dirty="0">
              <a:latin typeface="Arial" panose="020B0604020202020204" pitchFamily="34" charset="0"/>
              <a:cs typeface="Arial" panose="020B0604020202020204" pitchFamily="34" charset="0"/>
            </a:endParaRPr>
          </a:p>
          <a:p>
            <a:pPr>
              <a:defRPr/>
            </a:pPr>
            <a:endParaRPr lang="es-ES" sz="2200" kern="1200" baseline="0" dirty="0">
              <a:solidFill>
                <a:srgbClr val="000000"/>
              </a:solidFill>
              <a:effectLst/>
              <a:latin typeface="Helvetica Neue" charset="0"/>
              <a:ea typeface="Helvetica Neue" charset="0"/>
              <a:cs typeface="Helvetica Neue" charset="0"/>
              <a:sym typeface="Helvetica Neue" charset="0"/>
            </a:endParaRPr>
          </a:p>
          <a:p>
            <a:pPr>
              <a:defRPr/>
            </a:pPr>
            <a:r>
              <a:rPr lang="es-ES" sz="2200" kern="1200" baseline="0" dirty="0">
                <a:solidFill>
                  <a:srgbClr val="000000"/>
                </a:solidFill>
                <a:effectLst/>
                <a:latin typeface="Helvetica Neue" charset="0"/>
                <a:ea typeface="Helvetica Neue" charset="0"/>
                <a:cs typeface="Helvetica Neue" charset="0"/>
                <a:sym typeface="Helvetica Neue" charset="0"/>
              </a:rPr>
              <a:t>Nota 4. </a:t>
            </a:r>
            <a:r>
              <a:rPr lang="es-MX" sz="2200" kern="1200" dirty="0">
                <a:solidFill>
                  <a:srgbClr val="000000"/>
                </a:solidFill>
                <a:effectLst/>
                <a:latin typeface="Helvetica Neue" charset="0"/>
                <a:ea typeface="Helvetica Neue" charset="0"/>
                <a:cs typeface="Helvetica Neue" charset="0"/>
                <a:sym typeface="Helvetica Neue" charset="0"/>
              </a:rPr>
              <a:t>La evidencia internacional sugiere que, dentro de los factores relacionados con los docentes, las prácticas de enseñanza son las que más influyen en el aprendizaje de los estudiantes, lo que contribuye, en mayor medida a mejorar la calidad educativa.</a:t>
            </a:r>
          </a:p>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25472553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r>
              <a:rPr lang="es-MX" altLang="es-MX" dirty="0"/>
              <a:t>Nota</a:t>
            </a:r>
            <a:r>
              <a:rPr lang="es-MX" altLang="es-MX" baseline="0" dirty="0"/>
              <a:t> 1. En nivel primaria, la cobertura excede el 100% (105.4%) y la tasa neta de escolarización es de 98.4% (considerando a los alumnos de 6 a 11 años de edad). LIV: USEMOS DATO INFORME</a:t>
            </a:r>
            <a:endParaRPr lang="es-ES" sz="2200" kern="1200" dirty="0">
              <a:solidFill>
                <a:srgbClr val="000000"/>
              </a:solidFill>
              <a:effectLst/>
              <a:latin typeface="Helvetica Neue" charset="0"/>
              <a:ea typeface="Helvetica Neue" charset="0"/>
              <a:cs typeface="Helvetica Neue" charset="0"/>
              <a:sym typeface="Helvetica Neue" charset="0"/>
            </a:endParaRPr>
          </a:p>
          <a:p>
            <a:pPr>
              <a:defRPr/>
            </a:pPr>
            <a:endParaRPr lang="es-ES" altLang="es-MX" sz="2200" kern="1200" dirty="0">
              <a:solidFill>
                <a:srgbClr val="000000"/>
              </a:solidFill>
              <a:effectLst/>
              <a:latin typeface="Helvetica Neue" charset="0"/>
              <a:sym typeface="Helvetica Neue" charset="0"/>
            </a:endParaRPr>
          </a:p>
          <a:p>
            <a:pPr marL="0" marR="0" lvl="0" indent="0" algn="l" defTabSz="457200" rtl="0" eaLnBrk="0" fontAlgn="base" latinLnBrk="0" hangingPunct="0">
              <a:lnSpc>
                <a:spcPct val="117000"/>
              </a:lnSpc>
              <a:spcBef>
                <a:spcPct val="0"/>
              </a:spcBef>
              <a:spcAft>
                <a:spcPct val="0"/>
              </a:spcAft>
              <a:buClrTx/>
              <a:buSzTx/>
              <a:buFontTx/>
              <a:buNone/>
              <a:tabLst/>
              <a:defRPr/>
            </a:pPr>
            <a:r>
              <a:rPr lang="es-ES" altLang="es-MX" sz="2200" kern="1200" dirty="0">
                <a:solidFill>
                  <a:srgbClr val="000000"/>
                </a:solidFill>
                <a:effectLst/>
                <a:latin typeface="Helvetica Neue" charset="0"/>
                <a:sym typeface="Helvetica Neue" charset="0"/>
              </a:rPr>
              <a:t>Nota</a:t>
            </a:r>
            <a:r>
              <a:rPr lang="es-ES" altLang="es-MX" sz="2200" kern="1200" baseline="0" dirty="0">
                <a:solidFill>
                  <a:srgbClr val="000000"/>
                </a:solidFill>
                <a:effectLst/>
                <a:latin typeface="Helvetica Neue" charset="0"/>
                <a:sym typeface="Helvetica Neue" charset="0"/>
              </a:rPr>
              <a:t> 2. </a:t>
            </a:r>
            <a:r>
              <a:rPr lang="es-MX" altLang="es-MX" sz="2400" dirty="0">
                <a:latin typeface="Arial" panose="020B0604020202020204" pitchFamily="34" charset="0"/>
                <a:cs typeface="Arial" panose="020B0604020202020204" pitchFamily="34" charset="0"/>
              </a:rPr>
              <a:t>Si bien, en general, la mayoría de las escuelas de nivel primaria se ubican en inmuebles construidos o adaptados para fines educativos, en el caso de las escuelas CONAFE, poco más del 12% de ellas no presentan esta característica.</a:t>
            </a:r>
          </a:p>
          <a:p>
            <a:pPr marL="0" marR="0" lvl="0" indent="0" algn="l" defTabSz="457200" rtl="0" eaLnBrk="0" fontAlgn="base" latinLnBrk="0" hangingPunct="0">
              <a:lnSpc>
                <a:spcPct val="117000"/>
              </a:lnSpc>
              <a:spcBef>
                <a:spcPct val="0"/>
              </a:spcBef>
              <a:spcAft>
                <a:spcPct val="0"/>
              </a:spcAft>
              <a:buClrTx/>
              <a:buSzTx/>
              <a:buFontTx/>
              <a:buNone/>
              <a:tabLst/>
              <a:defRPr/>
            </a:pPr>
            <a:endParaRPr lang="es-MX" altLang="es-MX" sz="2400" kern="1200" baseline="0" dirty="0">
              <a:solidFill>
                <a:srgbClr val="000000"/>
              </a:solidFill>
              <a:effectLst/>
              <a:latin typeface="Arial" panose="020B0604020202020204" pitchFamily="34" charset="0"/>
              <a:cs typeface="Arial" panose="020B0604020202020204" pitchFamily="34" charset="0"/>
              <a:sym typeface="Helvetica Neue" charset="0"/>
            </a:endParaRPr>
          </a:p>
          <a:p>
            <a:pPr marL="0" marR="0" lvl="0" indent="0" algn="l" defTabSz="457200" rtl="0" eaLnBrk="0" fontAlgn="base" latinLnBrk="0" hangingPunct="0">
              <a:lnSpc>
                <a:spcPct val="117000"/>
              </a:lnSpc>
              <a:spcBef>
                <a:spcPct val="0"/>
              </a:spcBef>
              <a:spcAft>
                <a:spcPct val="0"/>
              </a:spcAft>
              <a:buClrTx/>
              <a:buSzTx/>
              <a:buFontTx/>
              <a:buNone/>
              <a:tabLst/>
              <a:defRPr/>
            </a:pPr>
            <a:r>
              <a:rPr lang="es-MX" altLang="es-MX" sz="2400" kern="1200" baseline="0" dirty="0">
                <a:solidFill>
                  <a:srgbClr val="000000"/>
                </a:solidFill>
                <a:effectLst/>
                <a:latin typeface="Arial" panose="020B0604020202020204" pitchFamily="34" charset="0"/>
                <a:cs typeface="Arial" panose="020B0604020202020204" pitchFamily="34" charset="0"/>
                <a:sym typeface="Helvetica Neue" charset="0"/>
              </a:rPr>
              <a:t>Nota 3. </a:t>
            </a:r>
            <a:r>
              <a:rPr lang="es-ES_tradnl" altLang="es-MX" sz="2400" dirty="0">
                <a:solidFill>
                  <a:schemeClr val="tx1"/>
                </a:solidFill>
                <a:latin typeface="Arial" panose="020B0604020202020204" pitchFamily="34" charset="0"/>
                <a:cs typeface="Arial" panose="020B0604020202020204" pitchFamily="34" charset="0"/>
              </a:rPr>
              <a:t>El INEE, en un su Informe sobre los Docentes en México 2015, destaca que en las </a:t>
            </a:r>
            <a:r>
              <a:rPr lang="es-ES_tradnl" altLang="es-MX" sz="2400" b="1" dirty="0">
                <a:solidFill>
                  <a:schemeClr val="tx1"/>
                </a:solidFill>
                <a:latin typeface="Arial" panose="020B0604020202020204" pitchFamily="34" charset="0"/>
                <a:cs typeface="Arial" panose="020B0604020202020204" pitchFamily="34" charset="0"/>
              </a:rPr>
              <a:t>escuelas comunitarias </a:t>
            </a:r>
            <a:r>
              <a:rPr lang="es-ES_tradnl" altLang="es-MX" sz="2400" dirty="0">
                <a:solidFill>
                  <a:schemeClr val="tx1"/>
                </a:solidFill>
                <a:latin typeface="Arial" panose="020B0604020202020204" pitchFamily="34" charset="0"/>
                <a:cs typeface="Arial" panose="020B0604020202020204" pitchFamily="34" charset="0"/>
              </a:rPr>
              <a:t>que suelen ofrecer los servicios en pequeñas localidades marginadas con alta concentración indígena, </a:t>
            </a:r>
            <a:r>
              <a:rPr lang="es-ES_tradnl" altLang="es-MX" sz="2400" b="1" dirty="0">
                <a:solidFill>
                  <a:schemeClr val="tx1"/>
                </a:solidFill>
                <a:latin typeface="Arial" panose="020B0604020202020204" pitchFamily="34" charset="0"/>
                <a:cs typeface="Arial" panose="020B0604020202020204" pitchFamily="34" charset="0"/>
              </a:rPr>
              <a:t>son atendidas en su mayoría por jóvenes instructores egresados de secundaria o bachillerato</a:t>
            </a:r>
            <a:r>
              <a:rPr lang="es-ES_tradnl" altLang="es-MX" sz="2400" dirty="0">
                <a:solidFill>
                  <a:schemeClr val="tx1"/>
                </a:solidFill>
                <a:latin typeface="Arial" panose="020B0604020202020204" pitchFamily="34" charset="0"/>
                <a:cs typeface="Arial" panose="020B0604020202020204" pitchFamily="34" charset="0"/>
              </a:rPr>
              <a:t> que prestan sus servicios por dos o tres años a cambio de una retribución y una beca para continuar sus estudios posteriormente. Mientras que, </a:t>
            </a:r>
            <a:r>
              <a:rPr lang="es-ES_tradnl" altLang="es-MX" sz="2400" b="1" dirty="0">
                <a:solidFill>
                  <a:schemeClr val="tx1"/>
                </a:solidFill>
                <a:latin typeface="Arial" panose="020B0604020202020204" pitchFamily="34" charset="0"/>
                <a:cs typeface="Arial" panose="020B0604020202020204" pitchFamily="34" charset="0"/>
              </a:rPr>
              <a:t>para el resto de los tipos de servicio</a:t>
            </a:r>
            <a:r>
              <a:rPr lang="es-ES_tradnl" altLang="es-MX" sz="2400" dirty="0">
                <a:solidFill>
                  <a:schemeClr val="tx1"/>
                </a:solidFill>
                <a:latin typeface="Arial" panose="020B0604020202020204" pitchFamily="34" charset="0"/>
                <a:cs typeface="Arial" panose="020B0604020202020204" pitchFamily="34" charset="0"/>
              </a:rPr>
              <a:t>, los </a:t>
            </a:r>
            <a:r>
              <a:rPr lang="es-ES_tradnl" altLang="es-MX" sz="2400" b="1" dirty="0">
                <a:solidFill>
                  <a:schemeClr val="tx1"/>
                </a:solidFill>
                <a:latin typeface="Arial" panose="020B0604020202020204" pitchFamily="34" charset="0"/>
                <a:cs typeface="Arial" panose="020B0604020202020204" pitchFamily="34" charset="0"/>
              </a:rPr>
              <a:t>docentes </a:t>
            </a:r>
            <a:r>
              <a:rPr lang="es-ES_tradnl" altLang="es-MX" sz="2400" dirty="0">
                <a:solidFill>
                  <a:schemeClr val="tx1"/>
                </a:solidFill>
                <a:latin typeface="Arial" panose="020B0604020202020204" pitchFamily="34" charset="0"/>
                <a:cs typeface="Arial" panose="020B0604020202020204" pitchFamily="34" charset="0"/>
              </a:rPr>
              <a:t>están </a:t>
            </a:r>
            <a:r>
              <a:rPr lang="es-ES_tradnl" altLang="es-MX" sz="2400" b="1" dirty="0">
                <a:solidFill>
                  <a:schemeClr val="tx1"/>
                </a:solidFill>
                <a:latin typeface="Arial" panose="020B0604020202020204" pitchFamily="34" charset="0"/>
                <a:cs typeface="Arial" panose="020B0604020202020204" pitchFamily="34" charset="0"/>
              </a:rPr>
              <a:t>acreditados profesionalmente </a:t>
            </a:r>
            <a:r>
              <a:rPr lang="es-ES_tradnl" altLang="es-MX" sz="2400" dirty="0">
                <a:solidFill>
                  <a:schemeClr val="tx1"/>
                </a:solidFill>
                <a:latin typeface="Arial" panose="020B0604020202020204" pitchFamily="34" charset="0"/>
                <a:cs typeface="Arial" panose="020B0604020202020204" pitchFamily="34" charset="0"/>
              </a:rPr>
              <a:t>y, por lo general, son </a:t>
            </a:r>
            <a:r>
              <a:rPr lang="es-ES_tradnl" altLang="es-MX" sz="2400" b="1" dirty="0">
                <a:solidFill>
                  <a:schemeClr val="tx1"/>
                </a:solidFill>
                <a:latin typeface="Arial" panose="020B0604020202020204" pitchFamily="34" charset="0"/>
                <a:cs typeface="Arial" panose="020B0604020202020204" pitchFamily="34" charset="0"/>
              </a:rPr>
              <a:t>egresados de escuelas normales </a:t>
            </a:r>
            <a:r>
              <a:rPr lang="es-ES_tradnl" altLang="es-MX" sz="2400" dirty="0">
                <a:latin typeface="Arial" panose="020B0604020202020204" pitchFamily="34" charset="0"/>
                <a:cs typeface="Arial" panose="020B0604020202020204" pitchFamily="34" charset="0"/>
              </a:rPr>
              <a:t>o </a:t>
            </a:r>
            <a:r>
              <a:rPr lang="es-ES_tradnl" altLang="es-MX" sz="2400" b="1" dirty="0">
                <a:latin typeface="Arial" panose="020B0604020202020204" pitchFamily="34" charset="0"/>
                <a:cs typeface="Arial" panose="020B0604020202020204" pitchFamily="34" charset="0"/>
              </a:rPr>
              <a:t>de licenciaturas afines</a:t>
            </a:r>
            <a:r>
              <a:rPr lang="es-ES_tradnl" altLang="es-MX" sz="2400" dirty="0">
                <a:latin typeface="Arial" panose="020B0604020202020204" pitchFamily="34" charset="0"/>
                <a:cs typeface="Arial" panose="020B0604020202020204" pitchFamily="34" charset="0"/>
              </a:rPr>
              <a:t>, como educación y pedagogía (</a:t>
            </a:r>
            <a:r>
              <a:rPr lang="es-ES_tradnl" altLang="es-MX" sz="2400" dirty="0">
                <a:solidFill>
                  <a:schemeClr val="tx1"/>
                </a:solidFill>
                <a:latin typeface="Arial" panose="020B0604020202020204" pitchFamily="34" charset="0"/>
                <a:cs typeface="Arial" panose="020B0604020202020204" pitchFamily="34" charset="0"/>
              </a:rPr>
              <a:t>INEE, 2015a</a:t>
            </a:r>
            <a:r>
              <a:rPr lang="es-ES_tradnl" altLang="es-MX" sz="2400" dirty="0">
                <a:latin typeface="Arial" panose="020B0604020202020204" pitchFamily="34" charset="0"/>
                <a:cs typeface="Arial" panose="020B0604020202020204" pitchFamily="34" charset="0"/>
              </a:rPr>
              <a:t>). </a:t>
            </a:r>
            <a:endParaRPr lang="es-MX" altLang="es-MX" sz="2400" dirty="0">
              <a:latin typeface="Arial" panose="020B0604020202020204" pitchFamily="34" charset="0"/>
              <a:cs typeface="Arial" panose="020B0604020202020204" pitchFamily="34" charset="0"/>
            </a:endParaRPr>
          </a:p>
          <a:p>
            <a:pPr>
              <a:defRPr/>
            </a:pPr>
            <a:endParaRPr lang="es-ES" sz="2200" kern="1200" baseline="0" dirty="0">
              <a:solidFill>
                <a:srgbClr val="000000"/>
              </a:solidFill>
              <a:effectLst/>
              <a:latin typeface="Helvetica Neue" charset="0"/>
              <a:ea typeface="Helvetica Neue" charset="0"/>
              <a:cs typeface="Helvetica Neue" charset="0"/>
              <a:sym typeface="Helvetica Neue" charset="0"/>
            </a:endParaRPr>
          </a:p>
          <a:p>
            <a:pPr>
              <a:defRPr/>
            </a:pPr>
            <a:r>
              <a:rPr lang="es-ES" sz="2200" kern="1200" baseline="0" dirty="0">
                <a:solidFill>
                  <a:srgbClr val="000000"/>
                </a:solidFill>
                <a:effectLst/>
                <a:latin typeface="Helvetica Neue" charset="0"/>
                <a:ea typeface="Helvetica Neue" charset="0"/>
                <a:cs typeface="Helvetica Neue" charset="0"/>
                <a:sym typeface="Helvetica Neue" charset="0"/>
              </a:rPr>
              <a:t>Nota 4. </a:t>
            </a:r>
            <a:r>
              <a:rPr lang="es-MX" sz="2200" kern="1200" dirty="0">
                <a:solidFill>
                  <a:srgbClr val="000000"/>
                </a:solidFill>
                <a:effectLst/>
                <a:latin typeface="Helvetica Neue" charset="0"/>
                <a:ea typeface="Helvetica Neue" charset="0"/>
                <a:cs typeface="Helvetica Neue" charset="0"/>
                <a:sym typeface="Helvetica Neue" charset="0"/>
              </a:rPr>
              <a:t>La evidencia internacional sugiere que, dentro de los factores relacionados con los docentes, las prácticas de enseñanza son las que más influyen en el aprendizaje de los estudiantes, lo que contribuye, en mayor medida a mejorar la calidad educativa.</a:t>
            </a:r>
          </a:p>
          <a:p>
            <a:pPr>
              <a:defRPr/>
            </a:pPr>
            <a:endParaRPr lang="es-MX" altLang="es-MX" sz="2200" kern="120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2115055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MX" altLang="es-MX" dirty="0"/>
          </a:p>
        </p:txBody>
      </p:sp>
    </p:spTree>
    <p:extLst>
      <p:ext uri="{BB962C8B-B14F-4D97-AF65-F5344CB8AC3E}">
        <p14:creationId xmlns:p14="http://schemas.microsoft.com/office/powerpoint/2010/main" val="3938593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s-ES" altLang="es-MX" sz="2200" kern="1200" baseline="0" dirty="0">
              <a:solidFill>
                <a:srgbClr val="000000"/>
              </a:solidFill>
              <a:effectLst/>
              <a:latin typeface="Helvetica Neue" charset="0"/>
              <a:sym typeface="Helvetica Neue" charset="0"/>
            </a:endParaRPr>
          </a:p>
        </p:txBody>
      </p:sp>
    </p:spTree>
    <p:extLst>
      <p:ext uri="{BB962C8B-B14F-4D97-AF65-F5344CB8AC3E}">
        <p14:creationId xmlns:p14="http://schemas.microsoft.com/office/powerpoint/2010/main" val="34277832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Marcador de imagen de diapositiva 1"/>
          <p:cNvSpPr>
            <a:spLocks noGrp="1" noRot="1" noChangeAspect="1" noTextEdit="1"/>
          </p:cNvSpPr>
          <p:nvPr>
            <p:ph type="sldImg"/>
          </p:nvPr>
        </p:nvSpPr>
        <p:spPr/>
      </p:sp>
      <p:sp>
        <p:nvSpPr>
          <p:cNvPr id="23555" name="Marcador de notas 2"/>
          <p:cNvSpPr>
            <a:spLocks noGrp="1"/>
          </p:cNvSpPr>
          <p:nvPr>
            <p:ph type="body" idx="1"/>
          </p:nvPr>
        </p:nvSpPr>
        <p:spPr>
          <a:ln/>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r>
              <a:rPr lang="es-MX" altLang="es-MX" dirty="0"/>
              <a:t>Nota</a:t>
            </a:r>
            <a:r>
              <a:rPr lang="es-MX" altLang="es-MX" baseline="0" dirty="0"/>
              <a:t> 1. Para el nivel medio superior no existe información sobre la infraestructura, servicios y mobiliario de los inmuebles donde se ubican las escuelas.</a:t>
            </a:r>
            <a:endParaRPr lang="es-ES" sz="2200" kern="1200" dirty="0">
              <a:solidFill>
                <a:srgbClr val="000000"/>
              </a:solidFill>
              <a:effectLst/>
              <a:latin typeface="Helvetica Neue" charset="0"/>
              <a:ea typeface="Helvetica Neue" charset="0"/>
              <a:cs typeface="Helvetica Neue" charset="0"/>
              <a:sym typeface="Helvetica Neue" charset="0"/>
            </a:endParaRPr>
          </a:p>
          <a:p>
            <a:pPr>
              <a:defRPr/>
            </a:pPr>
            <a:endParaRPr lang="es-ES" altLang="es-MX" sz="2200" kern="1200" dirty="0">
              <a:solidFill>
                <a:srgbClr val="000000"/>
              </a:solidFill>
              <a:effectLst/>
              <a:latin typeface="Helvetica Neue" charset="0"/>
              <a:sym typeface="Helvetica Neue" charset="0"/>
            </a:endParaRPr>
          </a:p>
          <a:p>
            <a:pPr>
              <a:defRPr/>
            </a:pPr>
            <a:r>
              <a:rPr lang="es-ES" altLang="es-MX" sz="2200" kern="1200" dirty="0">
                <a:solidFill>
                  <a:srgbClr val="000000"/>
                </a:solidFill>
                <a:effectLst/>
                <a:latin typeface="Helvetica Neue" charset="0"/>
                <a:sym typeface="Helvetica Neue" charset="0"/>
              </a:rPr>
              <a:t>Nota</a:t>
            </a:r>
            <a:r>
              <a:rPr lang="es-ES" altLang="es-MX" sz="2200" kern="1200" baseline="0" dirty="0">
                <a:solidFill>
                  <a:srgbClr val="000000"/>
                </a:solidFill>
                <a:effectLst/>
                <a:latin typeface="Helvetica Neue" charset="0"/>
                <a:sym typeface="Helvetica Neue" charset="0"/>
              </a:rPr>
              <a:t> 2. No existe información sobre infraestructura, servicios, ni mobiliario.</a:t>
            </a:r>
          </a:p>
          <a:p>
            <a:pPr>
              <a:defRPr/>
            </a:pPr>
            <a:endParaRPr lang="es-ES" altLang="es-MX" sz="2200" kern="1200" baseline="0" dirty="0">
              <a:solidFill>
                <a:srgbClr val="000000"/>
              </a:solidFill>
              <a:effectLst/>
              <a:latin typeface="Helvetica Neue" charset="0"/>
              <a:sym typeface="Helvetica Neue" charset="0"/>
            </a:endParaRPr>
          </a:p>
          <a:p>
            <a:pPr>
              <a:defRPr/>
            </a:pPr>
            <a:r>
              <a:rPr lang="es-ES" altLang="es-MX" sz="2200" kern="1200" baseline="0" dirty="0">
                <a:solidFill>
                  <a:srgbClr val="000000"/>
                </a:solidFill>
                <a:effectLst/>
                <a:latin typeface="Helvetica Neue" charset="0"/>
                <a:sym typeface="Helvetica Neue" charset="0"/>
              </a:rPr>
              <a:t>Nota 3. La tasa de asistencia se reduce conforme se avanza en el nivel educativo, situación que se hace más evidente en el caso de la educación media superior, así como en el caso de la población en situación económica desfavorable, como consecuencia del mayor costo de oportunidad de asistir a la escuela en este nivel.</a:t>
            </a:r>
            <a:endParaRPr lang="es-MX" altLang="es-MX" dirty="0"/>
          </a:p>
        </p:txBody>
      </p:sp>
    </p:spTree>
    <p:extLst>
      <p:ext uri="{BB962C8B-B14F-4D97-AF65-F5344CB8AC3E}">
        <p14:creationId xmlns:p14="http://schemas.microsoft.com/office/powerpoint/2010/main" val="19033569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249467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216984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593064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307513" y="519113"/>
            <a:ext cx="2803525" cy="8266112"/>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93763" y="519113"/>
            <a:ext cx="8261350" cy="826611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68694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36682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625600" y="1597025"/>
            <a:ext cx="9753600" cy="3395663"/>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79567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19659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87413" y="2432050"/>
            <a:ext cx="11217275" cy="4056063"/>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87413" y="6527800"/>
            <a:ext cx="11217275" cy="213360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11"/>
          </p:nvPr>
        </p:nvSpPr>
        <p:spPr/>
        <p:txBody>
          <a:bodyPr/>
          <a:lstStyle/>
          <a:p>
            <a:endParaRPr lang="es-MX" dirty="0"/>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598730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93763" y="2597150"/>
            <a:ext cx="5532437" cy="61880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578600" y="2597150"/>
            <a:ext cx="5532438" cy="61880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3980779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95350" y="519113"/>
            <a:ext cx="11217275" cy="1885950"/>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95350" y="3562350"/>
            <a:ext cx="5502275" cy="5240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583363" y="3562350"/>
            <a:ext cx="5529262" cy="5240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8" name="Marcador de pie de página 7"/>
          <p:cNvSpPr>
            <a:spLocks noGrp="1"/>
          </p:cNvSpPr>
          <p:nvPr>
            <p:ph type="ftr" sz="quarter" idx="11"/>
          </p:nvPr>
        </p:nvSpPr>
        <p:spPr/>
        <p:txBody>
          <a:bodyPr/>
          <a:lstStyle/>
          <a:p>
            <a:endParaRPr lang="es-MX" dirty="0"/>
          </a:p>
        </p:txBody>
      </p:sp>
      <p:sp>
        <p:nvSpPr>
          <p:cNvPr id="9" name="Marcador de número de diapositiva 8"/>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3152524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4" name="Marcador de pie de página 3"/>
          <p:cNvSpPr>
            <a:spLocks noGrp="1"/>
          </p:cNvSpPr>
          <p:nvPr>
            <p:ph type="ftr" sz="quarter" idx="11"/>
          </p:nvPr>
        </p:nvSpPr>
        <p:spPr/>
        <p:txBody>
          <a:bodyPr/>
          <a:lstStyle/>
          <a:p>
            <a:endParaRPr lang="es-MX" dirty="0"/>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1550641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3" name="Marcador de pie de página 2"/>
          <p:cNvSpPr>
            <a:spLocks noGrp="1"/>
          </p:cNvSpPr>
          <p:nvPr>
            <p:ph type="ftr" sz="quarter" idx="1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53808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dirty="0"/>
          </a:p>
        </p:txBody>
      </p:sp>
      <p:sp>
        <p:nvSpPr>
          <p:cNvPr id="6" name="Marcador de pie de página 5"/>
          <p:cNvSpPr>
            <a:spLocks noGrp="1"/>
          </p:cNvSpPr>
          <p:nvPr>
            <p:ph type="ftr" sz="quarter" idx="11"/>
          </p:nvPr>
        </p:nvSpPr>
        <p:spPr/>
        <p:txBody>
          <a:bodyPr/>
          <a:lstStyle/>
          <a:p>
            <a:endParaRPr lang="es-MX" dirty="0"/>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dirty="0"/>
          </a:p>
        </p:txBody>
      </p:sp>
    </p:spTree>
    <p:extLst>
      <p:ext uri="{BB962C8B-B14F-4D97-AF65-F5344CB8AC3E}">
        <p14:creationId xmlns:p14="http://schemas.microsoft.com/office/powerpoint/2010/main" val="2635317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93763" y="519113"/>
            <a:ext cx="11217275" cy="188595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93763" y="2597150"/>
            <a:ext cx="11217275" cy="6188075"/>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93763" y="9040813"/>
            <a:ext cx="2925762" cy="519112"/>
          </a:xfrm>
          <a:prstGeom prst="rect">
            <a:avLst/>
          </a:prstGeom>
        </p:spPr>
        <p:txBody>
          <a:bodyPr vert="horz" lIns="91440" tIns="45720" rIns="91440" bIns="45720" rtlCol="0" anchor="ctr"/>
          <a:lstStyle>
            <a:lvl1pPr algn="l">
              <a:defRPr sz="1200">
                <a:solidFill>
                  <a:schemeClr val="tx1">
                    <a:tint val="75000"/>
                  </a:schemeClr>
                </a:solidFill>
              </a:defRPr>
            </a:lvl1pPr>
          </a:lstStyle>
          <a:p>
            <a:fld id="{3825884A-AC1C-41C6-A91C-2CA39DCC6665}" type="datetimeFigureOut">
              <a:rPr lang="es-MX" smtClean="0"/>
              <a:t>11/02/2019</a:t>
            </a:fld>
            <a:endParaRPr lang="es-MX" dirty="0"/>
          </a:p>
        </p:txBody>
      </p:sp>
      <p:sp>
        <p:nvSpPr>
          <p:cNvPr id="5" name="Marcador de pie de página 4"/>
          <p:cNvSpPr>
            <a:spLocks noGrp="1"/>
          </p:cNvSpPr>
          <p:nvPr>
            <p:ph type="ftr" sz="quarter" idx="3"/>
          </p:nvPr>
        </p:nvSpPr>
        <p:spPr>
          <a:xfrm>
            <a:off x="4308475" y="9040813"/>
            <a:ext cx="4387850" cy="5191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Marcador de número de diapositiva 5"/>
          <p:cNvSpPr>
            <a:spLocks noGrp="1"/>
          </p:cNvSpPr>
          <p:nvPr>
            <p:ph type="sldNum" sz="quarter" idx="4"/>
          </p:nvPr>
        </p:nvSpPr>
        <p:spPr>
          <a:xfrm>
            <a:off x="9185275" y="9040813"/>
            <a:ext cx="2925763" cy="519112"/>
          </a:xfrm>
          <a:prstGeom prst="rect">
            <a:avLst/>
          </a:prstGeom>
        </p:spPr>
        <p:txBody>
          <a:bodyPr vert="horz" lIns="91440" tIns="45720" rIns="91440" bIns="45720" rtlCol="0" anchor="ctr"/>
          <a:lstStyle>
            <a:lvl1pPr algn="r">
              <a:defRPr sz="1200">
                <a:solidFill>
                  <a:schemeClr val="tx1">
                    <a:tint val="75000"/>
                  </a:schemeClr>
                </a:solidFill>
              </a:defRPr>
            </a:lvl1pPr>
          </a:lstStyle>
          <a:p>
            <a:fld id="{EF433643-E7B1-4CCD-92C3-70939184505B}" type="slidenum">
              <a:rPr lang="es-MX" smtClean="0"/>
              <a:t>‹Nº›</a:t>
            </a:fld>
            <a:endParaRPr lang="es-MX" dirty="0"/>
          </a:p>
        </p:txBody>
      </p:sp>
      <p:pic>
        <p:nvPicPr>
          <p:cNvPr id="7" name="Imagen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1617843891"/>
      </p:ext>
    </p:extLst>
  </p:cSld>
  <p:clrMap bg1="lt1" tx1="dk1" bg2="lt2" tx2="dk2" accent1="accent1" accent2="accent2" accent3="accent3" accent4="accent4" accent5="accent5" accent6="accent6" hlink="hlink" folHlink="folHlink"/>
  <p:sldLayoutIdLst>
    <p:sldLayoutId id="2147483673"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chart" Target="../charts/chart11.xml"/><Relationship Id="rId4" Type="http://schemas.openxmlformats.org/officeDocument/2006/relationships/chart" Target="../charts/chart10.xml"/></Relationships>
</file>

<file path=ppt/slides/_rels/slide13.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google.com/url?q=http://www.sems.gob.mx/work/models/sems/Resource/10787/1/images/Anexo_6Reporte_de_la_ENDEMS.pdf&amp;sa=D&amp;source=hangouts&amp;ust=1522172768268000&amp;usg=AFQjCNH-Ejf-H2PfJV_3YoOkvO2CZtjTMw"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ervicioprofesionaldocente.sep.gob.mx/ba/permanenciadocentes/estadisticas/" TargetMode="External"/><Relationship Id="rId4" Type="http://schemas.openxmlformats.org/officeDocument/2006/relationships/hyperlink" Target="http://www.beta.inegi.org.mx/proyectos/enchogares/regulares/enigh/nc/2016/"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15" y="0"/>
            <a:ext cx="13002769" cy="9753600"/>
          </a:xfrm>
          <a:prstGeom prst="rect">
            <a:avLst/>
          </a:prstGeom>
        </p:spPr>
      </p:pic>
      <p:sp>
        <p:nvSpPr>
          <p:cNvPr id="3075" name="Rectangle 2"/>
          <p:cNvSpPr>
            <a:spLocks noGrp="1" noChangeArrowheads="1"/>
          </p:cNvSpPr>
          <p:nvPr>
            <p:ph type="ctrTitle"/>
          </p:nvPr>
        </p:nvSpPr>
        <p:spPr>
          <a:xfrm>
            <a:off x="1270000" y="3580656"/>
            <a:ext cx="10464800" cy="2025367"/>
          </a:xfrm>
        </p:spPr>
        <p:txBody>
          <a:bodyPr>
            <a:normAutofit/>
          </a:bodyPr>
          <a:lstStyle/>
          <a:p>
            <a:pPr eaLnBrk="1"/>
            <a:r>
              <a:rPr lang="es-MX" altLang="es-MX" sz="5000" dirty="0">
                <a:solidFill>
                  <a:srgbClr val="005F20"/>
                </a:solidFill>
                <a:latin typeface="Arial Black" panose="020B0A04020102020204" pitchFamily="34" charset="0"/>
                <a:ea typeface="Arial Black" panose="020B0A04020102020204" pitchFamily="34" charset="0"/>
                <a:cs typeface="Arial Black" panose="020B0A04020102020204" pitchFamily="34" charset="0"/>
                <a:sym typeface="Arial Black" panose="020B0A04020102020204" pitchFamily="34" charset="0"/>
              </a:rPr>
              <a:t>Estudio Diagnóstico del Derecho a la Educación</a:t>
            </a:r>
          </a:p>
        </p:txBody>
      </p:sp>
      <p:sp>
        <p:nvSpPr>
          <p:cNvPr id="3077" name="Rectangle 4"/>
          <p:cNvSpPr>
            <a:spLocks/>
          </p:cNvSpPr>
          <p:nvPr/>
        </p:nvSpPr>
        <p:spPr bwMode="auto">
          <a:xfrm>
            <a:off x="2366963" y="7993063"/>
            <a:ext cx="8624887" cy="53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CONEVAL</a:t>
            </a:r>
          </a:p>
        </p:txBody>
      </p:sp>
      <p:sp>
        <p:nvSpPr>
          <p:cNvPr id="3078" name="Rectangle 5"/>
          <p:cNvSpPr>
            <a:spLocks/>
          </p:cNvSpPr>
          <p:nvPr/>
        </p:nvSpPr>
        <p:spPr bwMode="auto">
          <a:xfrm>
            <a:off x="5364163" y="8950325"/>
            <a:ext cx="26304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defTabSz="914400" eaLnBrk="1"/>
            <a:r>
              <a:rPr lang="es-MX" altLang="es-MX" sz="2000" b="1" dirty="0">
                <a:solidFill>
                  <a:srgbClr val="FFFFFF"/>
                </a:solidFill>
                <a:latin typeface="Arial" panose="020B0604020202020204" pitchFamily="34" charset="0"/>
                <a:cs typeface="Arial" panose="020B0604020202020204" pitchFamily="34" charset="0"/>
                <a:sym typeface="Arial" panose="020B0604020202020204" pitchFamily="34" charset="0"/>
              </a:rPr>
              <a:t>www.coneval.org.mx</a:t>
            </a:r>
          </a:p>
        </p:txBody>
      </p:sp>
    </p:spTree>
    <p:extLst>
      <p:ext uri="{BB962C8B-B14F-4D97-AF65-F5344CB8AC3E}">
        <p14:creationId xmlns:p14="http://schemas.microsoft.com/office/powerpoint/2010/main" val="449792108"/>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p:cNvSpPr>
          <p:nvPr/>
        </p:nvSpPr>
        <p:spPr bwMode="auto">
          <a:xfrm>
            <a:off x="637383" y="916360"/>
            <a:ext cx="3161122"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Diagnóstico</a:t>
            </a:r>
          </a:p>
          <a:p>
            <a:pPr defTabSz="914400" eaLnBrk="1">
              <a:defRPr/>
            </a:pPr>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Nivel Medio Superior</a:t>
            </a:r>
            <a:endParaRPr lang="es-MX" altLang="es-MX" sz="2400" b="1" dirty="0">
              <a:solidFill>
                <a:srgbClr val="53585F"/>
              </a:solidFill>
              <a:latin typeface="Arial" charset="0"/>
              <a:ea typeface="Arial" charset="0"/>
              <a:cs typeface="Arial" charset="0"/>
              <a:sym typeface="Arial" charset="0"/>
            </a:endParaRPr>
          </a:p>
        </p:txBody>
      </p:sp>
      <p:sp>
        <p:nvSpPr>
          <p:cNvPr id="16" name="Rectángulo 15">
            <a:extLst>
              <a:ext uri="{FF2B5EF4-FFF2-40B4-BE49-F238E27FC236}">
                <a16:creationId xmlns:a16="http://schemas.microsoft.com/office/drawing/2014/main" id="{E2A2E101-BB48-4BC5-8D1A-F9652A0992EC}"/>
              </a:ext>
            </a:extLst>
          </p:cNvPr>
          <p:cNvSpPr/>
          <p:nvPr/>
        </p:nvSpPr>
        <p:spPr>
          <a:xfrm>
            <a:off x="508285" y="5032804"/>
            <a:ext cx="5518689" cy="3724096"/>
          </a:xfrm>
          <a:prstGeom prst="rect">
            <a:avLst/>
          </a:prstGeom>
        </p:spPr>
        <p:txBody>
          <a:bodyPr wrap="square">
            <a:spAutoFit/>
          </a:bodyPr>
          <a:lstStyle/>
          <a:p>
            <a:pPr algn="just">
              <a:spcAft>
                <a:spcPts val="800"/>
              </a:spcAft>
            </a:pPr>
            <a:r>
              <a:rPr lang="es-MX" sz="1800" b="1" u="sng"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La calidad educativa:</a:t>
            </a:r>
          </a:p>
          <a:p>
            <a:pPr marL="285750" indent="-285750" algn="just">
              <a:spcAft>
                <a:spcPts val="800"/>
              </a:spcAft>
              <a:buFont typeface="Wingdings" panose="05000000000000000000" pitchFamily="2" charset="2"/>
              <a:buChar char="ü"/>
            </a:pPr>
            <a:r>
              <a:rPr lang="es-MX" altLang="es-MX" sz="1800" b="1" dirty="0">
                <a:latin typeface="Arial" panose="020B0604020202020204" pitchFamily="34" charset="0"/>
                <a:ea typeface="Times New Roman" panose="02020603050405020304" pitchFamily="18" charset="0"/>
                <a:cs typeface="Arial" panose="020B0604020202020204" pitchFamily="34" charset="0"/>
              </a:rPr>
              <a:t>40.2% </a:t>
            </a:r>
            <a:r>
              <a:rPr lang="es-MX" altLang="es-MX" sz="1800" dirty="0">
                <a:latin typeface="Arial" panose="020B0604020202020204" pitchFamily="34" charset="0"/>
                <a:ea typeface="Times New Roman" panose="02020603050405020304" pitchFamily="18" charset="0"/>
                <a:cs typeface="Arial" panose="020B0604020202020204" pitchFamily="34" charset="0"/>
              </a:rPr>
              <a:t>de los docentes que fueron evaluados para ingresar al Servicio Profesional Docente obtuvieron un </a:t>
            </a:r>
            <a:r>
              <a:rPr lang="es-MX" altLang="es-MX" sz="1800" b="1" dirty="0">
                <a:latin typeface="Arial" panose="020B0604020202020204" pitchFamily="34" charset="0"/>
                <a:ea typeface="Times New Roman" panose="02020603050405020304" pitchFamily="18" charset="0"/>
                <a:cs typeface="Arial" panose="020B0604020202020204" pitchFamily="34" charset="0"/>
              </a:rPr>
              <a:t>resultado aprobatorio </a:t>
            </a:r>
            <a:r>
              <a:rPr lang="es-MX" altLang="es-MX" sz="1800" dirty="0">
                <a:latin typeface="Arial" panose="020B0604020202020204" pitchFamily="34" charset="0"/>
                <a:ea typeface="Times New Roman" panose="02020603050405020304" pitchFamily="18" charset="0"/>
                <a:cs typeface="Arial" panose="020B0604020202020204" pitchFamily="34" charset="0"/>
              </a:rPr>
              <a:t>y sólo </a:t>
            </a:r>
            <a:r>
              <a:rPr lang="es-MX" altLang="es-MX" sz="1800" b="1" dirty="0">
                <a:latin typeface="Arial" panose="020B0604020202020204" pitchFamily="34" charset="0"/>
                <a:ea typeface="Times New Roman" panose="02020603050405020304" pitchFamily="18" charset="0"/>
                <a:cs typeface="Arial" panose="020B0604020202020204" pitchFamily="34" charset="0"/>
              </a:rPr>
              <a:t>1.5% </a:t>
            </a:r>
            <a:r>
              <a:rPr lang="es-MX" altLang="es-MX" sz="1800" dirty="0">
                <a:latin typeface="Arial" panose="020B0604020202020204" pitchFamily="34" charset="0"/>
                <a:ea typeface="Times New Roman" panose="02020603050405020304" pitchFamily="18" charset="0"/>
                <a:cs typeface="Arial" panose="020B0604020202020204" pitchFamily="34" charset="0"/>
              </a:rPr>
              <a:t>un resultado de </a:t>
            </a:r>
            <a:r>
              <a:rPr lang="es-MX" altLang="es-MX" sz="1800" b="1" dirty="0">
                <a:latin typeface="Arial" panose="020B0604020202020204" pitchFamily="34" charset="0"/>
                <a:ea typeface="Times New Roman" panose="02020603050405020304" pitchFamily="18" charset="0"/>
                <a:cs typeface="Arial" panose="020B0604020202020204" pitchFamily="34" charset="0"/>
              </a:rPr>
              <a:t>excelencia </a:t>
            </a:r>
            <a:r>
              <a:rPr lang="es-MX" altLang="es-MX" sz="1800" dirty="0">
                <a:latin typeface="Arial" panose="020B0604020202020204" pitchFamily="34" charset="0"/>
                <a:ea typeface="Times New Roman" panose="02020603050405020304" pitchFamily="18" charset="0"/>
                <a:cs typeface="Arial" panose="020B0604020202020204" pitchFamily="34" charset="0"/>
              </a:rPr>
              <a:t>(SNRSPD, 2014-2017)</a:t>
            </a:r>
            <a:r>
              <a:rPr lang="es-MX" altLang="es-MX" sz="1800" b="1" dirty="0">
                <a:latin typeface="Arial" panose="020B0604020202020204" pitchFamily="34" charset="0"/>
                <a:ea typeface="Times New Roman" panose="02020603050405020304" pitchFamily="18" charset="0"/>
                <a:cs typeface="Arial" panose="020B0604020202020204" pitchFamily="34" charset="0"/>
              </a:rPr>
              <a:t>. </a:t>
            </a:r>
          </a:p>
          <a:p>
            <a:pPr marL="285750" indent="-285750" algn="just">
              <a:spcAft>
                <a:spcPts val="800"/>
              </a:spcAft>
              <a:buFont typeface="Wingdings" panose="05000000000000000000" pitchFamily="2" charset="2"/>
              <a:buChar char="ü"/>
            </a:pPr>
            <a:r>
              <a:rPr lang="es-MX" sz="1800" b="1" dirty="0">
                <a:solidFill>
                  <a:schemeClr val="accent5">
                    <a:lumMod val="75000"/>
                  </a:schemeClr>
                </a:solidFill>
                <a:latin typeface="Arial" panose="020B0604020202020204" pitchFamily="34" charset="0"/>
                <a:ea typeface="Times New Roman" panose="02020603050405020304" pitchFamily="18" charset="0"/>
              </a:rPr>
              <a:t>México</a:t>
            </a:r>
            <a:r>
              <a:rPr lang="es-MX" sz="1800" dirty="0">
                <a:solidFill>
                  <a:schemeClr val="accent5">
                    <a:lumMod val="75000"/>
                  </a:schemeClr>
                </a:solidFill>
                <a:latin typeface="Arial" panose="020B0604020202020204" pitchFamily="34" charset="0"/>
                <a:ea typeface="Times New Roman" panose="02020603050405020304" pitchFamily="18" charset="0"/>
              </a:rPr>
              <a:t> se encuentra en el </a:t>
            </a:r>
            <a:r>
              <a:rPr lang="es-MX" sz="1800" b="1" dirty="0">
                <a:solidFill>
                  <a:schemeClr val="accent5">
                    <a:lumMod val="75000"/>
                  </a:schemeClr>
                </a:solidFill>
                <a:latin typeface="Arial" panose="020B0604020202020204" pitchFamily="34" charset="0"/>
                <a:ea typeface="Times New Roman" panose="02020603050405020304" pitchFamily="18" charset="0"/>
              </a:rPr>
              <a:t>último lugar de la OCDE</a:t>
            </a:r>
            <a:r>
              <a:rPr lang="es-MX" sz="1800" dirty="0">
                <a:solidFill>
                  <a:schemeClr val="accent5">
                    <a:lumMod val="75000"/>
                  </a:schemeClr>
                </a:solidFill>
                <a:latin typeface="Arial" panose="020B0604020202020204" pitchFamily="34" charset="0"/>
                <a:ea typeface="Times New Roman" panose="02020603050405020304" pitchFamily="18" charset="0"/>
              </a:rPr>
              <a:t> con la posición </a:t>
            </a:r>
            <a:r>
              <a:rPr lang="es-MX" sz="1800" b="1" dirty="0">
                <a:solidFill>
                  <a:schemeClr val="accent5">
                    <a:lumMod val="75000"/>
                  </a:schemeClr>
                </a:solidFill>
                <a:latin typeface="Arial" panose="020B0604020202020204" pitchFamily="34" charset="0"/>
                <a:ea typeface="Times New Roman" panose="02020603050405020304" pitchFamily="18" charset="0"/>
              </a:rPr>
              <a:t>58 de un total de 71 naciones </a:t>
            </a:r>
            <a:r>
              <a:rPr lang="es-MX" sz="1800" dirty="0">
                <a:solidFill>
                  <a:schemeClr val="accent5">
                    <a:lumMod val="75000"/>
                  </a:schemeClr>
                </a:solidFill>
                <a:latin typeface="Arial" panose="020B0604020202020204" pitchFamily="34" charset="0"/>
                <a:ea typeface="Times New Roman" panose="02020603050405020304" pitchFamily="18" charset="0"/>
              </a:rPr>
              <a:t>(PISA, 2015).</a:t>
            </a:r>
          </a:p>
          <a:p>
            <a:pPr marL="285750" indent="-285750" algn="just">
              <a:spcAft>
                <a:spcPts val="800"/>
              </a:spcAft>
              <a:buFont typeface="Wingdings" panose="05000000000000000000" pitchFamily="2" charset="2"/>
              <a:buChar char="ü"/>
            </a:pPr>
            <a:r>
              <a:rPr lang="es-MX" sz="1800" b="1" dirty="0">
                <a:latin typeface="Arial" panose="020B0604020202020204" pitchFamily="34" charset="0"/>
                <a:ea typeface="Times New Roman" panose="02020603050405020304" pitchFamily="18" charset="0"/>
                <a:cs typeface="Arial" panose="020B0604020202020204" pitchFamily="34" charset="0"/>
              </a:rPr>
              <a:t>10.5% </a:t>
            </a:r>
            <a:r>
              <a:rPr lang="es-MX" sz="1800" dirty="0">
                <a:latin typeface="Arial" panose="020B0604020202020204" pitchFamily="34" charset="0"/>
                <a:ea typeface="Times New Roman" panose="02020603050405020304" pitchFamily="18" charset="0"/>
                <a:cs typeface="Arial" panose="020B0604020202020204" pitchFamily="34" charset="0"/>
              </a:rPr>
              <a:t>de los alumnos logran </a:t>
            </a:r>
            <a:r>
              <a:rPr lang="es-MX" sz="1800" b="1" dirty="0">
                <a:latin typeface="Arial" panose="020B0604020202020204" pitchFamily="34" charset="0"/>
                <a:ea typeface="Times New Roman" panose="02020603050405020304" pitchFamily="18" charset="0"/>
                <a:cs typeface="Arial" panose="020B0604020202020204" pitchFamily="34" charset="0"/>
              </a:rPr>
              <a:t>niveles al menos satisfactorios </a:t>
            </a:r>
            <a:r>
              <a:rPr lang="es-MX" sz="1800" dirty="0">
                <a:latin typeface="Arial" panose="020B0604020202020204" pitchFamily="34" charset="0"/>
                <a:ea typeface="Times New Roman" panose="02020603050405020304" pitchFamily="18" charset="0"/>
                <a:cs typeface="Arial" panose="020B0604020202020204" pitchFamily="34" charset="0"/>
              </a:rPr>
              <a:t>en</a:t>
            </a:r>
            <a:r>
              <a:rPr lang="es-MX" sz="1800" b="1" dirty="0">
                <a:latin typeface="Arial" panose="020B0604020202020204" pitchFamily="34" charset="0"/>
                <a:ea typeface="Times New Roman" panose="02020603050405020304" pitchFamily="18" charset="0"/>
                <a:cs typeface="Arial" panose="020B0604020202020204" pitchFamily="34" charset="0"/>
              </a:rPr>
              <a:t> matemáticas </a:t>
            </a:r>
            <a:r>
              <a:rPr lang="es-MX" sz="1800" dirty="0">
                <a:latin typeface="Arial" panose="020B0604020202020204" pitchFamily="34" charset="0"/>
                <a:ea typeface="Times New Roman" panose="02020603050405020304" pitchFamily="18" charset="0"/>
                <a:cs typeface="Arial" panose="020B0604020202020204" pitchFamily="34" charset="0"/>
              </a:rPr>
              <a:t>y</a:t>
            </a:r>
            <a:r>
              <a:rPr lang="es-MX" sz="1800" b="1" dirty="0">
                <a:latin typeface="Arial" panose="020B0604020202020204" pitchFamily="34" charset="0"/>
                <a:ea typeface="Times New Roman" panose="02020603050405020304" pitchFamily="18" charset="0"/>
                <a:cs typeface="Arial" panose="020B0604020202020204" pitchFamily="34" charset="0"/>
              </a:rPr>
              <a:t> 37.9% en español</a:t>
            </a:r>
            <a:r>
              <a:rPr lang="es-MX" sz="1800" dirty="0">
                <a:latin typeface="Arial" panose="020B0604020202020204" pitchFamily="34" charset="0"/>
                <a:ea typeface="Times New Roman" panose="02020603050405020304" pitchFamily="18" charset="0"/>
                <a:cs typeface="Arial" panose="020B0604020202020204" pitchFamily="34" charset="0"/>
              </a:rPr>
              <a:t> </a:t>
            </a:r>
            <a:r>
              <a:rPr lang="es-MX" sz="1800" dirty="0">
                <a:latin typeface="Arial" panose="020B0604020202020204" pitchFamily="34" charset="0"/>
                <a:cs typeface="Arial" panose="020B0604020202020204" pitchFamily="34" charset="0"/>
              </a:rPr>
              <a:t>a nivel nacional</a:t>
            </a:r>
            <a:r>
              <a:rPr lang="es-MX" sz="1800" b="1" dirty="0">
                <a:latin typeface="Arial" panose="020B0604020202020204" pitchFamily="34" charset="0"/>
                <a:cs typeface="Arial" panose="020B0604020202020204" pitchFamily="34" charset="0"/>
              </a:rPr>
              <a:t> (PLANEA 2017).</a:t>
            </a:r>
            <a:endParaRPr lang="es-MX" sz="1800" dirty="0">
              <a:latin typeface="Arial" panose="020B0604020202020204" pitchFamily="34" charset="0"/>
              <a:ea typeface="Calibri" panose="020F0502020204030204" pitchFamily="34" charset="0"/>
              <a:cs typeface="Arial" panose="020B0604020202020204" pitchFamily="34" charset="0"/>
            </a:endParaRPr>
          </a:p>
        </p:txBody>
      </p:sp>
      <p:sp>
        <p:nvSpPr>
          <p:cNvPr id="19" name="Rectángulo 18">
            <a:extLst>
              <a:ext uri="{FF2B5EF4-FFF2-40B4-BE49-F238E27FC236}">
                <a16:creationId xmlns:a16="http://schemas.microsoft.com/office/drawing/2014/main" id="{94A99AD6-9CC7-4764-87F3-16B6DE032EF1}"/>
              </a:ext>
            </a:extLst>
          </p:cNvPr>
          <p:cNvSpPr/>
          <p:nvPr/>
        </p:nvSpPr>
        <p:spPr>
          <a:xfrm>
            <a:off x="543752" y="2330386"/>
            <a:ext cx="5382584" cy="2031325"/>
          </a:xfrm>
          <a:prstGeom prst="rect">
            <a:avLst/>
          </a:prstGeom>
        </p:spPr>
        <p:txBody>
          <a:bodyPr wrap="square">
            <a:spAutoFit/>
          </a:bodyPr>
          <a:lstStyle/>
          <a:p>
            <a:pPr marL="285750" indent="-285750" algn="just">
              <a:spcAft>
                <a:spcPts val="0"/>
              </a:spcAft>
              <a:buFont typeface="Wingdings" panose="05000000000000000000" pitchFamily="2" charset="2"/>
              <a:buChar char="ü"/>
            </a:pPr>
            <a:r>
              <a:rPr lang="es-MX" sz="1800" b="1" dirty="0">
                <a:solidFill>
                  <a:schemeClr val="accent5">
                    <a:lumMod val="75000"/>
                  </a:schemeClr>
                </a:solidFill>
                <a:latin typeface="Arial" panose="020B0604020202020204" pitchFamily="34" charset="0"/>
                <a:ea typeface="Calibri" panose="020F0502020204030204" pitchFamily="34" charset="0"/>
                <a:cs typeface="Arial" panose="020B0604020202020204" pitchFamily="34" charset="0"/>
              </a:rPr>
              <a:t>12.8%</a:t>
            </a:r>
            <a:r>
              <a:rPr lang="es-MX" sz="1800" dirty="0">
                <a:solidFill>
                  <a:schemeClr val="accent5">
                    <a:lumMod val="75000"/>
                  </a:schemeClr>
                </a:solidFill>
                <a:latin typeface="Arial" panose="020B0604020202020204" pitchFamily="34" charset="0"/>
                <a:ea typeface="Calibri" panose="020F0502020204030204" pitchFamily="34" charset="0"/>
                <a:cs typeface="Arial" panose="020B0604020202020204" pitchFamily="34" charset="0"/>
              </a:rPr>
              <a:t> de los alumnos </a:t>
            </a:r>
            <a:r>
              <a:rPr lang="es-MX" sz="1800" b="1" dirty="0">
                <a:solidFill>
                  <a:schemeClr val="accent5">
                    <a:lumMod val="75000"/>
                  </a:schemeClr>
                </a:solidFill>
                <a:latin typeface="Arial" panose="020B0604020202020204" pitchFamily="34" charset="0"/>
                <a:ea typeface="Calibri" panose="020F0502020204030204" pitchFamily="34" charset="0"/>
                <a:cs typeface="Arial" panose="020B0604020202020204" pitchFamily="34" charset="0"/>
              </a:rPr>
              <a:t>abandonó la escuela</a:t>
            </a:r>
            <a:r>
              <a:rPr lang="es-MX" sz="1800" dirty="0">
                <a:solidFill>
                  <a:schemeClr val="accent5">
                    <a:lumMod val="75000"/>
                  </a:schemeClr>
                </a:solidFill>
                <a:latin typeface="Arial" panose="020B0604020202020204" pitchFamily="34" charset="0"/>
                <a:ea typeface="Calibri" panose="020F0502020204030204" pitchFamily="34" charset="0"/>
                <a:cs typeface="Arial" panose="020B0604020202020204" pitchFamily="34" charset="0"/>
              </a:rPr>
              <a:t> (ciclo escolar 2016-2017) (SEP, 2017).</a:t>
            </a:r>
          </a:p>
          <a:p>
            <a:pPr marL="285750" indent="-285750" algn="just">
              <a:spcAft>
                <a:spcPts val="0"/>
              </a:spcAft>
              <a:buFont typeface="Wingdings" panose="05000000000000000000" pitchFamily="2" charset="2"/>
              <a:buChar char="ü"/>
            </a:pPr>
            <a:r>
              <a:rPr lang="es-MX" sz="1800" dirty="0">
                <a:solidFill>
                  <a:schemeClr val="accent5">
                    <a:lumMod val="75000"/>
                  </a:schemeClr>
                </a:solidFill>
                <a:latin typeface="Arial" panose="020B0604020202020204" pitchFamily="34" charset="0"/>
                <a:ea typeface="Calibri" panose="020F0502020204030204" pitchFamily="34" charset="0"/>
                <a:cs typeface="Arial" panose="020B0604020202020204" pitchFamily="34" charset="0"/>
              </a:rPr>
              <a:t>Tasa de </a:t>
            </a:r>
            <a:r>
              <a:rPr lang="es-MX" sz="1800" b="1" dirty="0">
                <a:solidFill>
                  <a:schemeClr val="accent5">
                    <a:lumMod val="75000"/>
                  </a:schemeClr>
                </a:solidFill>
                <a:latin typeface="Arial" panose="020B0604020202020204" pitchFamily="34" charset="0"/>
                <a:ea typeface="Calibri" panose="020F0502020204030204" pitchFamily="34" charset="0"/>
                <a:cs typeface="Arial" panose="020B0604020202020204" pitchFamily="34" charset="0"/>
              </a:rPr>
              <a:t>eficiencia terminal es de 65.5% </a:t>
            </a:r>
            <a:r>
              <a:rPr lang="es-MX" sz="1800" dirty="0">
                <a:solidFill>
                  <a:schemeClr val="accent5">
                    <a:lumMod val="75000"/>
                  </a:schemeClr>
                </a:solidFill>
                <a:latin typeface="Arial" panose="020B0604020202020204" pitchFamily="34" charset="0"/>
                <a:ea typeface="Calibri" panose="020F0502020204030204" pitchFamily="34" charset="0"/>
                <a:cs typeface="Arial" panose="020B0604020202020204" pitchFamily="34" charset="0"/>
              </a:rPr>
              <a:t>(ciclo escolar 2016-2017) (INEE, 2018).</a:t>
            </a:r>
          </a:p>
          <a:p>
            <a:pPr marL="285750" indent="-285750" algn="just">
              <a:spcAft>
                <a:spcPts val="0"/>
              </a:spcAft>
              <a:buFont typeface="Wingdings" panose="05000000000000000000" pitchFamily="2" charset="2"/>
              <a:buChar char="ü"/>
            </a:pPr>
            <a:r>
              <a:rPr lang="es-MX" sz="1800" dirty="0">
                <a:latin typeface="Arial" panose="020B0604020202020204" pitchFamily="34" charset="0"/>
                <a:ea typeface="Calibri" panose="020F0502020204030204" pitchFamily="34" charset="0"/>
                <a:cs typeface="Arial" panose="020B0604020202020204" pitchFamily="34" charset="0"/>
              </a:rPr>
              <a:t>De las personas que egresaron del nivel medio superior, </a:t>
            </a:r>
            <a:r>
              <a:rPr lang="es-MX" sz="1800" b="1" dirty="0">
                <a:latin typeface="Arial" panose="020B0604020202020204" pitchFamily="34" charset="0"/>
                <a:ea typeface="Calibri" panose="020F0502020204030204" pitchFamily="34" charset="0"/>
                <a:cs typeface="Arial" panose="020B0604020202020204" pitchFamily="34" charset="0"/>
              </a:rPr>
              <a:t>73% ingresó a la educación superior </a:t>
            </a:r>
            <a:r>
              <a:rPr lang="es-MX" sz="1800" dirty="0">
                <a:latin typeface="Arial" panose="020B0604020202020204" pitchFamily="34" charset="0"/>
                <a:ea typeface="Calibri" panose="020F0502020204030204" pitchFamily="34" charset="0"/>
                <a:cs typeface="Arial" panose="020B0604020202020204" pitchFamily="34" charset="0"/>
              </a:rPr>
              <a:t>(SEP, 2017).</a:t>
            </a:r>
          </a:p>
        </p:txBody>
      </p:sp>
      <p:sp>
        <p:nvSpPr>
          <p:cNvPr id="20" name="Rectángulo 19">
            <a:extLst>
              <a:ext uri="{FF2B5EF4-FFF2-40B4-BE49-F238E27FC236}">
                <a16:creationId xmlns:a16="http://schemas.microsoft.com/office/drawing/2014/main" id="{538B7D3B-9E88-4CBB-97DB-DF31CBDC0585}"/>
              </a:ext>
            </a:extLst>
          </p:cNvPr>
          <p:cNvSpPr/>
          <p:nvPr/>
        </p:nvSpPr>
        <p:spPr>
          <a:xfrm>
            <a:off x="525735" y="1708448"/>
            <a:ext cx="12003639" cy="400110"/>
          </a:xfrm>
          <a:prstGeom prst="rect">
            <a:avLst/>
          </a:prstGeom>
        </p:spPr>
        <p:txBody>
          <a:bodyPr wrap="square">
            <a:spAutoFit/>
          </a:bodyPr>
          <a:lstStyle/>
          <a:p>
            <a:pPr algn="just"/>
            <a:r>
              <a:rPr lang="es-MX" sz="2000" b="1" u="sng" dirty="0">
                <a:latin typeface="Arial" panose="020B0604020202020204" pitchFamily="34" charset="0"/>
                <a:ea typeface="Times New Roman" panose="02020603050405020304" pitchFamily="18" charset="0"/>
                <a:cs typeface="Times New Roman" panose="02020603050405020304" pitchFamily="18" charset="0"/>
              </a:rPr>
              <a:t>No todos los que ingresan a la educación media superior terminan y/o continúan sus estudios:</a:t>
            </a:r>
          </a:p>
        </p:txBody>
      </p:sp>
      <p:sp>
        <p:nvSpPr>
          <p:cNvPr id="11" name="Rectángulo 10"/>
          <p:cNvSpPr/>
          <p:nvPr/>
        </p:nvSpPr>
        <p:spPr>
          <a:xfrm>
            <a:off x="6502400" y="8693224"/>
            <a:ext cx="6502400" cy="276999"/>
          </a:xfrm>
          <a:prstGeom prst="rect">
            <a:avLst/>
          </a:prstGeom>
        </p:spPr>
        <p:txBody>
          <a:bodyPr>
            <a:spAutoFit/>
          </a:bodyPr>
          <a:lstStyle/>
          <a:p>
            <a:r>
              <a:rPr lang="es-MX" sz="1200" dirty="0">
                <a:latin typeface="Arial" panose="020B0604020202020204" pitchFamily="34" charset="0"/>
                <a:cs typeface="Arial" panose="020B0604020202020204" pitchFamily="34" charset="0"/>
              </a:rPr>
              <a:t>Fuente: elaboración propia con información de PLANEA, 2017. </a:t>
            </a:r>
          </a:p>
        </p:txBody>
      </p:sp>
      <p:grpSp>
        <p:nvGrpSpPr>
          <p:cNvPr id="2" name="Grupo 1"/>
          <p:cNvGrpSpPr/>
          <p:nvPr/>
        </p:nvGrpSpPr>
        <p:grpSpPr>
          <a:xfrm>
            <a:off x="6502400" y="2140496"/>
            <a:ext cx="6502400" cy="3166417"/>
            <a:chOff x="6502400" y="2231025"/>
            <a:chExt cx="6502400" cy="3138798"/>
          </a:xfrm>
        </p:grpSpPr>
        <p:graphicFrame>
          <p:nvGraphicFramePr>
            <p:cNvPr id="8" name="Gráfico 7"/>
            <p:cNvGraphicFramePr>
              <a:graphicFrameLocks/>
            </p:cNvGraphicFramePr>
            <p:nvPr>
              <p:extLst>
                <p:ext uri="{D42A27DB-BD31-4B8C-83A1-F6EECF244321}">
                  <p14:modId xmlns:p14="http://schemas.microsoft.com/office/powerpoint/2010/main" val="2936856084"/>
                </p:ext>
              </p:extLst>
            </p:nvPr>
          </p:nvGraphicFramePr>
          <p:xfrm>
            <a:off x="6502400" y="2231025"/>
            <a:ext cx="6026975" cy="2889857"/>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ángulo 11"/>
            <p:cNvSpPr/>
            <p:nvPr/>
          </p:nvSpPr>
          <p:spPr>
            <a:xfrm>
              <a:off x="6502400" y="5092824"/>
              <a:ext cx="6502400" cy="276999"/>
            </a:xfrm>
            <a:prstGeom prst="rect">
              <a:avLst/>
            </a:prstGeom>
          </p:spPr>
          <p:txBody>
            <a:bodyPr>
              <a:spAutoFit/>
            </a:bodyPr>
            <a:lstStyle/>
            <a:p>
              <a:r>
                <a:rPr lang="es-MX" sz="1200" dirty="0">
                  <a:latin typeface="Arial" panose="020B0604020202020204" pitchFamily="34" charset="0"/>
                  <a:cs typeface="Arial" panose="020B0604020202020204" pitchFamily="34" charset="0"/>
                </a:rPr>
                <a:t>Fuente: elaboración propia con información de SEP, 2017. </a:t>
              </a:r>
            </a:p>
          </p:txBody>
        </p:sp>
      </p:grpSp>
      <p:graphicFrame>
        <p:nvGraphicFramePr>
          <p:cNvPr id="13" name="Gráfico 12"/>
          <p:cNvGraphicFramePr>
            <a:graphicFrameLocks/>
          </p:cNvGraphicFramePr>
          <p:nvPr>
            <p:extLst>
              <p:ext uri="{D42A27DB-BD31-4B8C-83A1-F6EECF244321}">
                <p14:modId xmlns:p14="http://schemas.microsoft.com/office/powerpoint/2010/main" val="2997977713"/>
              </p:ext>
            </p:extLst>
          </p:nvPr>
        </p:nvGraphicFramePr>
        <p:xfrm>
          <a:off x="6502400" y="5628466"/>
          <a:ext cx="6026974" cy="312843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8506711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6"/>
          <p:cNvSpPr>
            <a:spLocks/>
          </p:cNvSpPr>
          <p:nvPr/>
        </p:nvSpPr>
        <p:spPr bwMode="auto">
          <a:xfrm>
            <a:off x="515834" y="867192"/>
            <a:ext cx="6410409"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chemeClr val="bg2">
                    <a:lumMod val="50000"/>
                  </a:schemeClr>
                </a:solidFill>
                <a:latin typeface="Arial" panose="020B0604020202020204" pitchFamily="34" charset="0"/>
                <a:ea typeface="Arial" charset="0"/>
                <a:cs typeface="Arial" panose="020B0604020202020204" pitchFamily="34" charset="0"/>
                <a:sym typeface="Arial" panose="020B0604020202020204" pitchFamily="34" charset="0"/>
              </a:rPr>
              <a:t>Diagnóstico</a:t>
            </a:r>
          </a:p>
          <a:p>
            <a:pPr defTabSz="914400" eaLnBrk="1">
              <a:defRPr/>
            </a:pPr>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Análisis de Brechas: Condición económica</a:t>
            </a:r>
          </a:p>
        </p:txBody>
      </p:sp>
      <p:sp>
        <p:nvSpPr>
          <p:cNvPr id="2" name="Rectángulo 1"/>
          <p:cNvSpPr/>
          <p:nvPr/>
        </p:nvSpPr>
        <p:spPr>
          <a:xfrm>
            <a:off x="513506" y="6384900"/>
            <a:ext cx="5700862" cy="2308324"/>
          </a:xfrm>
          <a:prstGeom prst="rect">
            <a:avLst/>
          </a:prstGeom>
        </p:spPr>
        <p:txBody>
          <a:bodyPr wrap="square">
            <a:spAutoFit/>
          </a:bodyPr>
          <a:lstStyle/>
          <a:p>
            <a:pPr marL="342900" indent="-342900" algn="just">
              <a:buFont typeface="Wingdings" panose="05000000000000000000" pitchFamily="2" charset="2"/>
              <a:buChar char="ü"/>
            </a:pPr>
            <a:r>
              <a:rPr lang="es-MX" sz="1800" dirty="0">
                <a:latin typeface="Arial" panose="020B0604020202020204" pitchFamily="34" charset="0"/>
                <a:ea typeface="Times New Roman" panose="02020603050405020304" pitchFamily="18" charset="0"/>
                <a:cs typeface="Times New Roman" panose="02020603050405020304" pitchFamily="18" charset="0"/>
              </a:rPr>
              <a:t>En las localidades con grados de </a:t>
            </a:r>
            <a:r>
              <a:rPr lang="es-MX" sz="1800" b="1" dirty="0">
                <a:latin typeface="Arial" panose="020B0604020202020204" pitchFamily="34" charset="0"/>
                <a:ea typeface="Times New Roman" panose="02020603050405020304" pitchFamily="18" charset="0"/>
                <a:cs typeface="Times New Roman" panose="02020603050405020304" pitchFamily="18" charset="0"/>
              </a:rPr>
              <a:t>baja y muy baja marginación</a:t>
            </a:r>
            <a:r>
              <a:rPr lang="es-MX" sz="1800" dirty="0">
                <a:latin typeface="Arial" panose="020B0604020202020204" pitchFamily="34" charset="0"/>
                <a:ea typeface="Times New Roman" panose="02020603050405020304" pitchFamily="18" charset="0"/>
                <a:cs typeface="Times New Roman" panose="02020603050405020304" pitchFamily="18" charset="0"/>
              </a:rPr>
              <a:t>, </a:t>
            </a:r>
            <a:r>
              <a:rPr lang="es-MX" sz="1800" b="1" dirty="0">
                <a:latin typeface="Arial" panose="020B0604020202020204" pitchFamily="34" charset="0"/>
                <a:ea typeface="Times New Roman" panose="02020603050405020304" pitchFamily="18" charset="0"/>
                <a:cs typeface="Times New Roman" panose="02020603050405020304" pitchFamily="18" charset="0"/>
              </a:rPr>
              <a:t>27.9</a:t>
            </a:r>
            <a:r>
              <a:rPr lang="es-MX" sz="1800" dirty="0">
                <a:latin typeface="Arial" panose="020B0604020202020204" pitchFamily="34" charset="0"/>
                <a:ea typeface="Times New Roman" panose="02020603050405020304" pitchFamily="18" charset="0"/>
                <a:cs typeface="Times New Roman" panose="02020603050405020304" pitchFamily="18" charset="0"/>
              </a:rPr>
              <a:t> y </a:t>
            </a:r>
            <a:r>
              <a:rPr lang="es-MX" sz="1800" b="1" dirty="0">
                <a:latin typeface="Arial" panose="020B0604020202020204" pitchFamily="34" charset="0"/>
                <a:ea typeface="Times New Roman" panose="02020603050405020304" pitchFamily="18" charset="0"/>
                <a:cs typeface="Times New Roman" panose="02020603050405020304" pitchFamily="18" charset="0"/>
              </a:rPr>
              <a:t>29.7%</a:t>
            </a:r>
            <a:r>
              <a:rPr lang="es-MX" sz="1800" dirty="0">
                <a:latin typeface="Arial" panose="020B0604020202020204" pitchFamily="34" charset="0"/>
                <a:ea typeface="Times New Roman" panose="02020603050405020304" pitchFamily="18" charset="0"/>
                <a:cs typeface="Times New Roman" panose="02020603050405020304" pitchFamily="18" charset="0"/>
              </a:rPr>
              <a:t> de alumnos de </a:t>
            </a:r>
            <a:r>
              <a:rPr lang="es-MX" sz="1800" b="1" dirty="0">
                <a:latin typeface="Arial" panose="020B0604020202020204" pitchFamily="34" charset="0"/>
                <a:ea typeface="Times New Roman" panose="02020603050405020304" pitchFamily="18" charset="0"/>
                <a:cs typeface="Times New Roman" panose="02020603050405020304" pitchFamily="18" charset="0"/>
              </a:rPr>
              <a:t>primaria</a:t>
            </a:r>
            <a:r>
              <a:rPr lang="es-MX" sz="1800" dirty="0">
                <a:latin typeface="Arial" panose="020B0604020202020204" pitchFamily="34" charset="0"/>
                <a:ea typeface="Times New Roman" panose="02020603050405020304" pitchFamily="18" charset="0"/>
                <a:cs typeface="Times New Roman" panose="02020603050405020304" pitchFamily="18" charset="0"/>
              </a:rPr>
              <a:t> obtuvieron un </a:t>
            </a:r>
            <a:r>
              <a:rPr lang="es-MX" sz="1800" b="1" dirty="0">
                <a:latin typeface="Arial" panose="020B0604020202020204" pitchFamily="34" charset="0"/>
                <a:ea typeface="Times New Roman" panose="02020603050405020304" pitchFamily="18" charset="0"/>
                <a:cs typeface="Times New Roman" panose="02020603050405020304" pitchFamily="18" charset="0"/>
              </a:rPr>
              <a:t>nivel satisfactorio en lenguaje y comunicación </a:t>
            </a:r>
            <a:r>
              <a:rPr lang="es-MX" sz="1800" dirty="0">
                <a:latin typeface="Arial" panose="020B0604020202020204" pitchFamily="34" charset="0"/>
                <a:ea typeface="Times New Roman" panose="02020603050405020304" pitchFamily="18" charset="0"/>
                <a:cs typeface="Times New Roman" panose="02020603050405020304" pitchFamily="18" charset="0"/>
              </a:rPr>
              <a:t>y </a:t>
            </a:r>
            <a:r>
              <a:rPr lang="es-MX" sz="1800" b="1" dirty="0">
                <a:latin typeface="Arial" panose="020B0604020202020204" pitchFamily="34" charset="0"/>
                <a:ea typeface="Times New Roman" panose="02020603050405020304" pitchFamily="18" charset="0"/>
                <a:cs typeface="Times New Roman" panose="02020603050405020304" pitchFamily="18" charset="0"/>
              </a:rPr>
              <a:t>matemáticas, </a:t>
            </a:r>
            <a:r>
              <a:rPr lang="es-MX" sz="1800" dirty="0">
                <a:latin typeface="Arial" panose="020B0604020202020204" pitchFamily="34" charset="0"/>
                <a:ea typeface="Times New Roman" panose="02020603050405020304" pitchFamily="18" charset="0"/>
                <a:cs typeface="Times New Roman" panose="02020603050405020304" pitchFamily="18" charset="0"/>
              </a:rPr>
              <a:t>respectivamente; en contraste con los estudiantes que viven en localidades de </a:t>
            </a:r>
            <a:r>
              <a:rPr lang="es-MX" sz="1800" b="1" dirty="0">
                <a:latin typeface="Arial" panose="020B0604020202020204" pitchFamily="34" charset="0"/>
                <a:ea typeface="Times New Roman" panose="02020603050405020304" pitchFamily="18" charset="0"/>
                <a:cs typeface="Times New Roman" panose="02020603050405020304" pitchFamily="18" charset="0"/>
              </a:rPr>
              <a:t>alta y muy alta marginación</a:t>
            </a:r>
            <a:r>
              <a:rPr lang="es-MX" sz="1800" dirty="0">
                <a:latin typeface="Arial" panose="020B0604020202020204" pitchFamily="34" charset="0"/>
                <a:ea typeface="Times New Roman" panose="02020603050405020304" pitchFamily="18" charset="0"/>
                <a:cs typeface="Times New Roman" panose="02020603050405020304" pitchFamily="18" charset="0"/>
              </a:rPr>
              <a:t> la proporción fue de </a:t>
            </a:r>
            <a:r>
              <a:rPr lang="es-MX" sz="1800" b="1" dirty="0">
                <a:latin typeface="Arial" panose="020B0604020202020204" pitchFamily="34" charset="0"/>
                <a:ea typeface="Times New Roman" panose="02020603050405020304" pitchFamily="18" charset="0"/>
                <a:cs typeface="Times New Roman" panose="02020603050405020304" pitchFamily="18" charset="0"/>
              </a:rPr>
              <a:t>9.7 </a:t>
            </a:r>
            <a:r>
              <a:rPr lang="es-MX" sz="1800" dirty="0">
                <a:latin typeface="Arial" panose="020B0604020202020204" pitchFamily="34" charset="0"/>
                <a:ea typeface="Times New Roman" panose="02020603050405020304" pitchFamily="18" charset="0"/>
                <a:cs typeface="Times New Roman" panose="02020603050405020304" pitchFamily="18" charset="0"/>
              </a:rPr>
              <a:t>y</a:t>
            </a:r>
            <a:r>
              <a:rPr lang="es-MX" sz="1800" b="1" dirty="0">
                <a:latin typeface="Arial" panose="020B0604020202020204" pitchFamily="34" charset="0"/>
                <a:ea typeface="Times New Roman" panose="02020603050405020304" pitchFamily="18" charset="0"/>
                <a:cs typeface="Times New Roman" panose="02020603050405020304" pitchFamily="18" charset="0"/>
              </a:rPr>
              <a:t> 14.9%, </a:t>
            </a:r>
            <a:r>
              <a:rPr lang="es-MX" sz="1800" dirty="0">
                <a:latin typeface="Arial" panose="020B0604020202020204" pitchFamily="34" charset="0"/>
                <a:ea typeface="Times New Roman" panose="02020603050405020304" pitchFamily="18" charset="0"/>
                <a:cs typeface="Times New Roman" panose="02020603050405020304" pitchFamily="18" charset="0"/>
              </a:rPr>
              <a:t>respectivamente (PLANEA, 2015). </a:t>
            </a:r>
          </a:p>
        </p:txBody>
      </p:sp>
      <p:sp>
        <p:nvSpPr>
          <p:cNvPr id="11" name="Rectángulo 10"/>
          <p:cNvSpPr/>
          <p:nvPr/>
        </p:nvSpPr>
        <p:spPr>
          <a:xfrm>
            <a:off x="650998" y="5278361"/>
            <a:ext cx="5056446"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elaboración propia con información de ENIGH, 2016. </a:t>
            </a:r>
          </a:p>
        </p:txBody>
      </p:sp>
      <p:sp>
        <p:nvSpPr>
          <p:cNvPr id="12" name="Rectángulo 11"/>
          <p:cNvSpPr/>
          <p:nvPr/>
        </p:nvSpPr>
        <p:spPr>
          <a:xfrm>
            <a:off x="6613308" y="5268384"/>
            <a:ext cx="5056446"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elaboración propia con información de ENIGH, 2016. </a:t>
            </a:r>
          </a:p>
        </p:txBody>
      </p:sp>
      <p:graphicFrame>
        <p:nvGraphicFramePr>
          <p:cNvPr id="16" name="Gráfico 15">
            <a:extLst>
              <a:ext uri="{FF2B5EF4-FFF2-40B4-BE49-F238E27FC236}">
                <a16:creationId xmlns:a16="http://schemas.microsoft.com/office/drawing/2014/main" id="{00000000-0008-0000-0400-000002000000}"/>
              </a:ext>
            </a:extLst>
          </p:cNvPr>
          <p:cNvGraphicFramePr>
            <a:graphicFrameLocks/>
          </p:cNvGraphicFramePr>
          <p:nvPr>
            <p:extLst>
              <p:ext uri="{D42A27DB-BD31-4B8C-83A1-F6EECF244321}">
                <p14:modId xmlns:p14="http://schemas.microsoft.com/office/powerpoint/2010/main" val="2960744498"/>
              </p:ext>
            </p:extLst>
          </p:nvPr>
        </p:nvGraphicFramePr>
        <p:xfrm>
          <a:off x="458016" y="1924472"/>
          <a:ext cx="5756352" cy="33846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Gráfico 16"/>
          <p:cNvGraphicFramePr>
            <a:graphicFrameLocks/>
          </p:cNvGraphicFramePr>
          <p:nvPr>
            <p:extLst>
              <p:ext uri="{D42A27DB-BD31-4B8C-83A1-F6EECF244321}">
                <p14:modId xmlns:p14="http://schemas.microsoft.com/office/powerpoint/2010/main" val="440906658"/>
              </p:ext>
            </p:extLst>
          </p:nvPr>
        </p:nvGraphicFramePr>
        <p:xfrm>
          <a:off x="6647961" y="1924472"/>
          <a:ext cx="6033357" cy="3384613"/>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ángulo 9"/>
          <p:cNvSpPr/>
          <p:nvPr/>
        </p:nvSpPr>
        <p:spPr>
          <a:xfrm>
            <a:off x="6502400" y="6312892"/>
            <a:ext cx="5700862" cy="2585323"/>
          </a:xfrm>
          <a:prstGeom prst="rect">
            <a:avLst/>
          </a:prstGeom>
        </p:spPr>
        <p:txBody>
          <a:bodyPr wrap="square">
            <a:spAutoFit/>
          </a:bodyPr>
          <a:lstStyle/>
          <a:p>
            <a:pPr marL="342900" indent="-342900" algn="just">
              <a:buFont typeface="Wingdings" panose="05000000000000000000" pitchFamily="2" charset="2"/>
              <a:buChar char="ü"/>
            </a:pPr>
            <a:r>
              <a:rPr lang="es-MX" sz="1800" dirty="0">
                <a:latin typeface="Arial" panose="020B0604020202020204" pitchFamily="34" charset="0"/>
                <a:ea typeface="Times New Roman" panose="02020603050405020304" pitchFamily="18" charset="0"/>
                <a:cs typeface="Times New Roman" panose="02020603050405020304" pitchFamily="18" charset="0"/>
              </a:rPr>
              <a:t>En la </a:t>
            </a:r>
            <a:r>
              <a:rPr lang="es-MX" sz="1800" b="1" dirty="0">
                <a:latin typeface="Arial" panose="020B0604020202020204" pitchFamily="34" charset="0"/>
                <a:ea typeface="Times New Roman" panose="02020603050405020304" pitchFamily="18" charset="0"/>
                <a:cs typeface="Times New Roman" panose="02020603050405020304" pitchFamily="18" charset="0"/>
              </a:rPr>
              <a:t>secundaria</a:t>
            </a:r>
            <a:r>
              <a:rPr lang="es-MX" sz="1800" dirty="0">
                <a:latin typeface="Arial" panose="020B0604020202020204" pitchFamily="34" charset="0"/>
                <a:ea typeface="Times New Roman" panose="02020603050405020304" pitchFamily="18" charset="0"/>
                <a:cs typeface="Times New Roman" panose="02020603050405020304" pitchFamily="18" charset="0"/>
              </a:rPr>
              <a:t>, el porcentaje de alumnos evaluados con nivel satisfactorio fue de </a:t>
            </a:r>
            <a:r>
              <a:rPr lang="es-MX" sz="1800" b="1" dirty="0">
                <a:latin typeface="Arial" panose="020B0604020202020204" pitchFamily="34" charset="0"/>
                <a:ea typeface="Times New Roman" panose="02020603050405020304" pitchFamily="18" charset="0"/>
                <a:cs typeface="Times New Roman" panose="02020603050405020304" pitchFamily="18" charset="0"/>
              </a:rPr>
              <a:t>31.6%</a:t>
            </a:r>
            <a:r>
              <a:rPr lang="es-MX" sz="1800" dirty="0">
                <a:latin typeface="Arial" panose="020B0604020202020204" pitchFamily="34" charset="0"/>
                <a:ea typeface="Times New Roman" panose="02020603050405020304" pitchFamily="18" charset="0"/>
                <a:cs typeface="Times New Roman" panose="02020603050405020304" pitchFamily="18" charset="0"/>
              </a:rPr>
              <a:t> en </a:t>
            </a:r>
            <a:r>
              <a:rPr lang="es-MX" sz="1800" b="1" dirty="0">
                <a:latin typeface="Arial" panose="020B0604020202020204" pitchFamily="34" charset="0"/>
                <a:ea typeface="Times New Roman" panose="02020603050405020304" pitchFamily="18" charset="0"/>
                <a:cs typeface="Times New Roman" panose="02020603050405020304" pitchFamily="18" charset="0"/>
              </a:rPr>
              <a:t>lenguaje y comunicación </a:t>
            </a:r>
            <a:r>
              <a:rPr lang="es-MX" sz="1800" dirty="0">
                <a:latin typeface="Arial" panose="020B0604020202020204" pitchFamily="34" charset="0"/>
                <a:ea typeface="Times New Roman" panose="02020603050405020304" pitchFamily="18" charset="0"/>
                <a:cs typeface="Times New Roman" panose="02020603050405020304" pitchFamily="18" charset="0"/>
              </a:rPr>
              <a:t>y de </a:t>
            </a:r>
            <a:r>
              <a:rPr lang="es-MX" sz="1800" b="1" dirty="0">
                <a:latin typeface="Arial" panose="020B0604020202020204" pitchFamily="34" charset="0"/>
                <a:ea typeface="Times New Roman" panose="02020603050405020304" pitchFamily="18" charset="0"/>
                <a:cs typeface="Times New Roman" panose="02020603050405020304" pitchFamily="18" charset="0"/>
              </a:rPr>
              <a:t>13.1% </a:t>
            </a:r>
            <a:r>
              <a:rPr lang="es-MX" sz="1800" dirty="0">
                <a:latin typeface="Arial" panose="020B0604020202020204" pitchFamily="34" charset="0"/>
                <a:ea typeface="Times New Roman" panose="02020603050405020304" pitchFamily="18" charset="0"/>
                <a:cs typeface="Times New Roman" panose="02020603050405020304" pitchFamily="18" charset="0"/>
              </a:rPr>
              <a:t>en </a:t>
            </a:r>
            <a:r>
              <a:rPr lang="es-MX" sz="1800" b="1" dirty="0">
                <a:latin typeface="Arial" panose="020B0604020202020204" pitchFamily="34" charset="0"/>
                <a:ea typeface="Times New Roman" panose="02020603050405020304" pitchFamily="18" charset="0"/>
                <a:cs typeface="Times New Roman" panose="02020603050405020304" pitchFamily="18" charset="0"/>
              </a:rPr>
              <a:t>matemáticas</a:t>
            </a:r>
            <a:r>
              <a:rPr lang="es-MX" sz="1800" dirty="0">
                <a:latin typeface="Arial" panose="020B0604020202020204" pitchFamily="34" charset="0"/>
                <a:ea typeface="Times New Roman" panose="02020603050405020304" pitchFamily="18" charset="0"/>
                <a:cs typeface="Times New Roman" panose="02020603050405020304" pitchFamily="18" charset="0"/>
              </a:rPr>
              <a:t> en las localidades de </a:t>
            </a:r>
            <a:r>
              <a:rPr lang="es-MX" sz="1800" b="1" dirty="0">
                <a:latin typeface="Arial" panose="020B0604020202020204" pitchFamily="34" charset="0"/>
                <a:ea typeface="Times New Roman" panose="02020603050405020304" pitchFamily="18" charset="0"/>
                <a:cs typeface="Times New Roman" panose="02020603050405020304" pitchFamily="18" charset="0"/>
              </a:rPr>
              <a:t>baja</a:t>
            </a:r>
            <a:r>
              <a:rPr lang="es-MX" sz="1800" dirty="0">
                <a:latin typeface="Arial" panose="020B0604020202020204" pitchFamily="34" charset="0"/>
                <a:ea typeface="Times New Roman" panose="02020603050405020304" pitchFamily="18" charset="0"/>
                <a:cs typeface="Times New Roman" panose="02020603050405020304" pitchFamily="18" charset="0"/>
              </a:rPr>
              <a:t> y </a:t>
            </a:r>
            <a:r>
              <a:rPr lang="es-MX" sz="1800" b="1" dirty="0">
                <a:latin typeface="Arial" panose="020B0604020202020204" pitchFamily="34" charset="0"/>
                <a:ea typeface="Times New Roman" panose="02020603050405020304" pitchFamily="18" charset="0"/>
                <a:cs typeface="Times New Roman" panose="02020603050405020304" pitchFamily="18" charset="0"/>
              </a:rPr>
              <a:t>muy baja marginación</a:t>
            </a:r>
            <a:r>
              <a:rPr lang="es-MX" sz="1800" dirty="0">
                <a:latin typeface="Arial" panose="020B0604020202020204" pitchFamily="34" charset="0"/>
                <a:ea typeface="Times New Roman" panose="02020603050405020304" pitchFamily="18" charset="0"/>
                <a:cs typeface="Times New Roman" panose="02020603050405020304" pitchFamily="18" charset="0"/>
              </a:rPr>
              <a:t>, en contraste con </a:t>
            </a:r>
            <a:r>
              <a:rPr lang="es-MX" sz="1800" b="1" dirty="0">
                <a:latin typeface="Arial" panose="020B0604020202020204" pitchFamily="34" charset="0"/>
                <a:ea typeface="Times New Roman" panose="02020603050405020304" pitchFamily="18" charset="0"/>
                <a:cs typeface="Times New Roman" panose="02020603050405020304" pitchFamily="18" charset="0"/>
              </a:rPr>
              <a:t>16.9 </a:t>
            </a:r>
            <a:r>
              <a:rPr lang="es-MX" sz="1800" dirty="0">
                <a:latin typeface="Arial" panose="020B0604020202020204" pitchFamily="34" charset="0"/>
                <a:ea typeface="Times New Roman" panose="02020603050405020304" pitchFamily="18" charset="0"/>
                <a:cs typeface="Times New Roman" panose="02020603050405020304" pitchFamily="18" charset="0"/>
              </a:rPr>
              <a:t>y </a:t>
            </a:r>
            <a:r>
              <a:rPr lang="es-MX" sz="1800" b="1" dirty="0">
                <a:latin typeface="Arial" panose="020B0604020202020204" pitchFamily="34" charset="0"/>
                <a:ea typeface="Times New Roman" panose="02020603050405020304" pitchFamily="18" charset="0"/>
                <a:cs typeface="Times New Roman" panose="02020603050405020304" pitchFamily="18" charset="0"/>
              </a:rPr>
              <a:t>8.5%</a:t>
            </a:r>
            <a:r>
              <a:rPr lang="es-MX" sz="1800" dirty="0">
                <a:latin typeface="Arial" panose="020B0604020202020204" pitchFamily="34" charset="0"/>
                <a:ea typeface="Times New Roman" panose="02020603050405020304" pitchFamily="18" charset="0"/>
                <a:cs typeface="Times New Roman" panose="02020603050405020304" pitchFamily="18" charset="0"/>
              </a:rPr>
              <a:t>,</a:t>
            </a:r>
            <a:r>
              <a:rPr lang="es-MX" sz="1800" b="1" dirty="0">
                <a:latin typeface="Arial" panose="020B0604020202020204" pitchFamily="34" charset="0"/>
                <a:ea typeface="Times New Roman" panose="02020603050405020304" pitchFamily="18" charset="0"/>
                <a:cs typeface="Times New Roman" panose="02020603050405020304" pitchFamily="18" charset="0"/>
              </a:rPr>
              <a:t> </a:t>
            </a:r>
            <a:r>
              <a:rPr lang="es-MX" sz="1800" dirty="0">
                <a:latin typeface="Arial" panose="020B0604020202020204" pitchFamily="34" charset="0"/>
                <a:ea typeface="Times New Roman" panose="02020603050405020304" pitchFamily="18" charset="0"/>
                <a:cs typeface="Times New Roman" panose="02020603050405020304" pitchFamily="18" charset="0"/>
              </a:rPr>
              <a:t>respectivamente, para los estudiantes de las localidades de </a:t>
            </a:r>
            <a:r>
              <a:rPr lang="es-MX" sz="1800" b="1" dirty="0">
                <a:latin typeface="Arial" panose="020B0604020202020204" pitchFamily="34" charset="0"/>
                <a:ea typeface="Times New Roman" panose="02020603050405020304" pitchFamily="18" charset="0"/>
                <a:cs typeface="Times New Roman" panose="02020603050405020304" pitchFamily="18" charset="0"/>
              </a:rPr>
              <a:t>alta </a:t>
            </a:r>
            <a:r>
              <a:rPr lang="es-MX" sz="1800" dirty="0">
                <a:latin typeface="Arial" panose="020B0604020202020204" pitchFamily="34" charset="0"/>
                <a:ea typeface="Times New Roman" panose="02020603050405020304" pitchFamily="18" charset="0"/>
                <a:cs typeface="Times New Roman" panose="02020603050405020304" pitchFamily="18" charset="0"/>
              </a:rPr>
              <a:t>y</a:t>
            </a:r>
            <a:r>
              <a:rPr lang="es-MX" sz="1800" b="1" dirty="0">
                <a:latin typeface="Arial" panose="020B0604020202020204" pitchFamily="34" charset="0"/>
                <a:ea typeface="Times New Roman" panose="02020603050405020304" pitchFamily="18" charset="0"/>
                <a:cs typeface="Times New Roman" panose="02020603050405020304" pitchFamily="18" charset="0"/>
              </a:rPr>
              <a:t> muy alta marginación </a:t>
            </a:r>
            <a:r>
              <a:rPr lang="es-MX" sz="1800" dirty="0">
                <a:latin typeface="Arial" panose="020B0604020202020204" pitchFamily="34" charset="0"/>
                <a:ea typeface="Times New Roman" panose="02020603050405020304" pitchFamily="18" charset="0"/>
                <a:cs typeface="Times New Roman" panose="02020603050405020304" pitchFamily="18" charset="0"/>
              </a:rPr>
              <a:t>(PLANEA, 2015).</a:t>
            </a:r>
          </a:p>
          <a:p>
            <a:pPr marL="342900" indent="-342900" algn="just">
              <a:buFont typeface="Wingdings" panose="05000000000000000000" pitchFamily="2" charset="2"/>
              <a:buChar char="ü"/>
            </a:pPr>
            <a:endParaRPr lang="es-MX" sz="1800" dirty="0">
              <a:latin typeface="Arial" panose="020B0604020202020204" pitchFamily="34" charset="0"/>
              <a:ea typeface="Times New Roman" panose="02020603050405020304" pitchFamily="18" charset="0"/>
              <a:cs typeface="Times New Roman" panose="02020603050405020304" pitchFamily="18" charset="0"/>
            </a:endParaRPr>
          </a:p>
        </p:txBody>
      </p:sp>
      <p:sp>
        <p:nvSpPr>
          <p:cNvPr id="13" name="Rectángulo 12">
            <a:extLst>
              <a:ext uri="{FF2B5EF4-FFF2-40B4-BE49-F238E27FC236}">
                <a16:creationId xmlns:a16="http://schemas.microsoft.com/office/drawing/2014/main" id="{E2A2E101-BB48-4BC5-8D1A-F9652A0992EC}"/>
              </a:ext>
            </a:extLst>
          </p:cNvPr>
          <p:cNvSpPr/>
          <p:nvPr/>
        </p:nvSpPr>
        <p:spPr>
          <a:xfrm>
            <a:off x="669752" y="5884912"/>
            <a:ext cx="7146241" cy="369332"/>
          </a:xfrm>
          <a:prstGeom prst="rect">
            <a:avLst/>
          </a:prstGeom>
        </p:spPr>
        <p:txBody>
          <a:bodyPr wrap="square">
            <a:spAutoFit/>
          </a:bodyPr>
          <a:lstStyle/>
          <a:p>
            <a:pPr algn="just">
              <a:spcAft>
                <a:spcPts val="800"/>
              </a:spcAft>
            </a:pPr>
            <a:r>
              <a:rPr lang="es-MX" sz="1800" b="1" u="sng"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La calidad educativa en relación a la condición económica:</a:t>
            </a:r>
            <a:endParaRPr lang="es-MX" sz="1800" b="1"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4918391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6"/>
          <p:cNvSpPr>
            <a:spLocks/>
          </p:cNvSpPr>
          <p:nvPr/>
        </p:nvSpPr>
        <p:spPr bwMode="auto">
          <a:xfrm>
            <a:off x="309712" y="857900"/>
            <a:ext cx="6557116" cy="1210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a:t>
            </a:r>
          </a:p>
          <a:p>
            <a:pPr defTabSz="914400" eaLnBrk="1">
              <a:defRPr/>
            </a:pPr>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Análisis de Brechas: Tipo de financiamiento</a:t>
            </a:r>
          </a:p>
          <a:p>
            <a:pPr defTabSz="914400" eaLnBrk="1">
              <a:defRPr/>
            </a:pPr>
            <a:endPar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endParaRPr>
          </a:p>
        </p:txBody>
      </p:sp>
      <p:sp>
        <p:nvSpPr>
          <p:cNvPr id="3" name="Rectángulo 2"/>
          <p:cNvSpPr/>
          <p:nvPr/>
        </p:nvSpPr>
        <p:spPr>
          <a:xfrm>
            <a:off x="165696" y="1729928"/>
            <a:ext cx="12313368" cy="646331"/>
          </a:xfrm>
          <a:prstGeom prst="rect">
            <a:avLst/>
          </a:prstGeom>
        </p:spPr>
        <p:txBody>
          <a:bodyPr wrap="square">
            <a:spAutoFit/>
          </a:bodyPr>
          <a:lstStyle/>
          <a:p>
            <a:pPr marL="342900" indent="-342900" algn="just">
              <a:buFont typeface="Wingdings" panose="05000000000000000000" pitchFamily="2" charset="2"/>
              <a:buChar char="ü"/>
            </a:pPr>
            <a:r>
              <a:rPr lang="es-ES_tradnl" sz="1800" dirty="0">
                <a:latin typeface="Arial" panose="020B0604020202020204" pitchFamily="34" charset="0"/>
                <a:ea typeface="Times New Roman" panose="02020603050405020304" pitchFamily="18" charset="0"/>
                <a:cs typeface="Arial" panose="020B0604020202020204" pitchFamily="34" charset="0"/>
              </a:rPr>
              <a:t>La </a:t>
            </a:r>
            <a:r>
              <a:rPr lang="es-ES_tradnl" sz="1800" b="1" dirty="0">
                <a:latin typeface="Arial" panose="020B0604020202020204" pitchFamily="34" charset="0"/>
                <a:ea typeface="Times New Roman" panose="02020603050405020304" pitchFamily="18" charset="0"/>
                <a:cs typeface="Arial" panose="020B0604020202020204" pitchFamily="34" charset="0"/>
              </a:rPr>
              <a:t>mayor parte de la población en edad escolar asiste a escuelas públicas: </a:t>
            </a:r>
            <a:r>
              <a:rPr lang="es-ES_tradnl" sz="1800" dirty="0">
                <a:latin typeface="Arial" panose="020B0604020202020204" pitchFamily="34" charset="0"/>
                <a:ea typeface="Times New Roman" panose="02020603050405020304" pitchFamily="18" charset="0"/>
                <a:cs typeface="Arial" panose="020B0604020202020204" pitchFamily="34" charset="0"/>
              </a:rPr>
              <a:t>preescolar 86%, primaria 91%, secundaria el 91% y media superior 81% (ciclo 2016-2017) (SEP, 2017).</a:t>
            </a:r>
          </a:p>
        </p:txBody>
      </p:sp>
      <p:sp>
        <p:nvSpPr>
          <p:cNvPr id="5" name="Rectángulo 4"/>
          <p:cNvSpPr/>
          <p:nvPr/>
        </p:nvSpPr>
        <p:spPr>
          <a:xfrm>
            <a:off x="58176" y="9055005"/>
            <a:ext cx="12996952" cy="646331"/>
          </a:xfrm>
          <a:prstGeom prst="rect">
            <a:avLst/>
          </a:prstGeom>
        </p:spPr>
        <p:txBody>
          <a:bodyPr wrap="square">
            <a:spAutoFit/>
          </a:bodyPr>
          <a:lstStyle/>
          <a:p>
            <a:r>
              <a:rPr lang="es-MX" sz="1200" dirty="0">
                <a:solidFill>
                  <a:schemeClr val="bg1"/>
                </a:solidFill>
                <a:latin typeface="Arial" panose="020B0604020202020204" pitchFamily="34" charset="0"/>
                <a:cs typeface="Arial" panose="020B0604020202020204" pitchFamily="34" charset="0"/>
              </a:rPr>
              <a:t>Servicios básicos: agua potable, energía eléctrica, servicios sanitarios y drenaje.</a:t>
            </a:r>
          </a:p>
          <a:p>
            <a:r>
              <a:rPr lang="es-MX" sz="1200" dirty="0">
                <a:solidFill>
                  <a:schemeClr val="bg1"/>
                </a:solidFill>
                <a:latin typeface="Arial" panose="020B0604020202020204" pitchFamily="34" charset="0"/>
                <a:cs typeface="Arial" panose="020B0604020202020204" pitchFamily="34" charset="0"/>
              </a:rPr>
              <a:t>Mobiliario básico: aulas con pizarrón y muebles para sentarse los alumnos.</a:t>
            </a:r>
          </a:p>
          <a:p>
            <a:r>
              <a:rPr lang="es-MX" sz="1200" dirty="0">
                <a:solidFill>
                  <a:schemeClr val="bg1"/>
                </a:solidFill>
                <a:latin typeface="Arial" panose="020B0604020202020204" pitchFamily="34" charset="0"/>
                <a:cs typeface="Arial" panose="020B0604020202020204" pitchFamily="34" charset="0"/>
              </a:rPr>
              <a:t>Infraestructura necesaria para impartir clases: infraestructura adecuada, servicios básicos y mobiliario básico.</a:t>
            </a:r>
          </a:p>
        </p:txBody>
      </p:sp>
      <p:graphicFrame>
        <p:nvGraphicFramePr>
          <p:cNvPr id="9" name="Gráfico 8">
            <a:extLst>
              <a:ext uri="{FF2B5EF4-FFF2-40B4-BE49-F238E27FC236}">
                <a16:creationId xmlns:a16="http://schemas.microsoft.com/office/drawing/2014/main" id="{604B962C-CF26-4A17-9CB3-44F479676C60}"/>
              </a:ext>
            </a:extLst>
          </p:cNvPr>
          <p:cNvGraphicFramePr>
            <a:graphicFrameLocks/>
          </p:cNvGraphicFramePr>
          <p:nvPr>
            <p:extLst>
              <p:ext uri="{D42A27DB-BD31-4B8C-83A1-F6EECF244321}">
                <p14:modId xmlns:p14="http://schemas.microsoft.com/office/powerpoint/2010/main" val="370470796"/>
              </p:ext>
            </p:extLst>
          </p:nvPr>
        </p:nvGraphicFramePr>
        <p:xfrm>
          <a:off x="6705748" y="5982901"/>
          <a:ext cx="6061347" cy="299835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áfico 9">
            <a:extLst>
              <a:ext uri="{FF2B5EF4-FFF2-40B4-BE49-F238E27FC236}">
                <a16:creationId xmlns:a16="http://schemas.microsoft.com/office/drawing/2014/main" id="{9A6A53C2-3F57-4C52-AD90-16735727AC2B}"/>
              </a:ext>
            </a:extLst>
          </p:cNvPr>
          <p:cNvGraphicFramePr>
            <a:graphicFrameLocks/>
          </p:cNvGraphicFramePr>
          <p:nvPr>
            <p:extLst>
              <p:ext uri="{D42A27DB-BD31-4B8C-83A1-F6EECF244321}">
                <p14:modId xmlns:p14="http://schemas.microsoft.com/office/powerpoint/2010/main" val="1009697133"/>
              </p:ext>
            </p:extLst>
          </p:nvPr>
        </p:nvGraphicFramePr>
        <p:xfrm>
          <a:off x="309712" y="5983336"/>
          <a:ext cx="5981784" cy="299791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Gráfico 10"/>
          <p:cNvGraphicFramePr>
            <a:graphicFrameLocks/>
          </p:cNvGraphicFramePr>
          <p:nvPr>
            <p:extLst>
              <p:ext uri="{D42A27DB-BD31-4B8C-83A1-F6EECF244321}">
                <p14:modId xmlns:p14="http://schemas.microsoft.com/office/powerpoint/2010/main" val="2394169879"/>
              </p:ext>
            </p:extLst>
          </p:nvPr>
        </p:nvGraphicFramePr>
        <p:xfrm>
          <a:off x="330666" y="2300497"/>
          <a:ext cx="12436429" cy="3475533"/>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ángulo 7"/>
          <p:cNvSpPr/>
          <p:nvPr/>
        </p:nvSpPr>
        <p:spPr>
          <a:xfrm>
            <a:off x="425183" y="8735035"/>
            <a:ext cx="5056446" cy="246221"/>
          </a:xfrm>
          <a:prstGeom prst="rect">
            <a:avLst/>
          </a:prstGeom>
        </p:spPr>
        <p:txBody>
          <a:bodyPr wrap="square">
            <a:spAutoFit/>
          </a:bodyPr>
          <a:lstStyle/>
          <a:p>
            <a:r>
              <a:rPr lang="es-MX" sz="1000" dirty="0">
                <a:latin typeface="Arial" panose="020B0604020202020204" pitchFamily="34" charset="0"/>
                <a:cs typeface="Arial" panose="020B0604020202020204" pitchFamily="34" charset="0"/>
              </a:rPr>
              <a:t>Fuente: elaboración propia con información de PLANEA, 2015. </a:t>
            </a:r>
          </a:p>
        </p:txBody>
      </p:sp>
      <p:sp>
        <p:nvSpPr>
          <p:cNvPr id="12" name="Rectángulo 11"/>
          <p:cNvSpPr/>
          <p:nvPr/>
        </p:nvSpPr>
        <p:spPr>
          <a:xfrm>
            <a:off x="6705749" y="8735035"/>
            <a:ext cx="5056446" cy="246221"/>
          </a:xfrm>
          <a:prstGeom prst="rect">
            <a:avLst/>
          </a:prstGeom>
        </p:spPr>
        <p:txBody>
          <a:bodyPr wrap="square">
            <a:spAutoFit/>
          </a:bodyPr>
          <a:lstStyle/>
          <a:p>
            <a:r>
              <a:rPr lang="es-MX" sz="1000" dirty="0">
                <a:latin typeface="Arial" panose="020B0604020202020204" pitchFamily="34" charset="0"/>
                <a:cs typeface="Arial" panose="020B0604020202020204" pitchFamily="34" charset="0"/>
              </a:rPr>
              <a:t>Fuente: elaboración propia con información de PLANEA, 2015. </a:t>
            </a:r>
          </a:p>
        </p:txBody>
      </p:sp>
      <p:sp>
        <p:nvSpPr>
          <p:cNvPr id="13" name="CuadroTexto 10"/>
          <p:cNvSpPr txBox="1"/>
          <p:nvPr/>
        </p:nvSpPr>
        <p:spPr>
          <a:xfrm>
            <a:off x="307565" y="5566683"/>
            <a:ext cx="4277017" cy="246221"/>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MX" sz="1000" dirty="0">
                <a:latin typeface="Arial" panose="020B0604020202020204" pitchFamily="34" charset="0"/>
                <a:cs typeface="Arial" panose="020B0604020202020204" pitchFamily="34" charset="0"/>
              </a:rPr>
              <a:t>Fuente: elaboración propia con información del CEMABE, 2013. </a:t>
            </a:r>
          </a:p>
        </p:txBody>
      </p:sp>
    </p:spTree>
    <p:extLst>
      <p:ext uri="{BB962C8B-B14F-4D97-AF65-F5344CB8AC3E}">
        <p14:creationId xmlns:p14="http://schemas.microsoft.com/office/powerpoint/2010/main" val="360032898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6"/>
          <p:cNvSpPr>
            <a:spLocks/>
          </p:cNvSpPr>
          <p:nvPr/>
        </p:nvSpPr>
        <p:spPr bwMode="auto">
          <a:xfrm>
            <a:off x="511173" y="803761"/>
            <a:ext cx="6032101"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rPr>
              <a:t>Diagnóstico</a:t>
            </a:r>
          </a:p>
          <a:p>
            <a:pPr defTabSz="914400" eaLnBrk="1">
              <a:defRPr/>
            </a:pPr>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Análisis de Brechas: Población indígena</a:t>
            </a:r>
          </a:p>
        </p:txBody>
      </p:sp>
      <p:sp>
        <p:nvSpPr>
          <p:cNvPr id="68612" name="Rectángulo 18"/>
          <p:cNvSpPr>
            <a:spLocks noChangeArrowheads="1"/>
          </p:cNvSpPr>
          <p:nvPr/>
        </p:nvSpPr>
        <p:spPr bwMode="auto">
          <a:xfrm>
            <a:off x="6543275" y="1775514"/>
            <a:ext cx="6079806"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ü"/>
            </a:pPr>
            <a:r>
              <a:rPr lang="es-MX" altLang="es-MX" sz="1900" b="1" dirty="0">
                <a:latin typeface="Arial" panose="020B0604020202020204" pitchFamily="34" charset="0"/>
                <a:cs typeface="Arial" panose="020B0604020202020204" pitchFamily="34" charset="0"/>
              </a:rPr>
              <a:t>Analfabetismo</a:t>
            </a:r>
            <a:r>
              <a:rPr lang="es-MX" altLang="es-MX" sz="1900" dirty="0">
                <a:latin typeface="Arial" panose="020B0604020202020204" pitchFamily="34" charset="0"/>
                <a:cs typeface="Arial" panose="020B0604020202020204" pitchFamily="34" charset="0"/>
              </a:rPr>
              <a:t> en la </a:t>
            </a:r>
            <a:r>
              <a:rPr lang="es-MX" altLang="es-MX" sz="1900" b="1" dirty="0">
                <a:latin typeface="Arial" panose="020B0604020202020204" pitchFamily="34" charset="0"/>
                <a:cs typeface="Arial" panose="020B0604020202020204" pitchFamily="34" charset="0"/>
              </a:rPr>
              <a:t>población indígena es 20.5% vs.</a:t>
            </a:r>
            <a:r>
              <a:rPr lang="es-MX" altLang="es-MX" sz="1900" dirty="0">
                <a:latin typeface="Arial" panose="020B0604020202020204" pitchFamily="34" charset="0"/>
                <a:cs typeface="Arial" panose="020B0604020202020204" pitchFamily="34" charset="0"/>
              </a:rPr>
              <a:t> </a:t>
            </a:r>
            <a:r>
              <a:rPr lang="es-MX" altLang="es-MX" sz="1900" b="1" dirty="0">
                <a:latin typeface="Arial" panose="020B0604020202020204" pitchFamily="34" charset="0"/>
                <a:cs typeface="Arial" panose="020B0604020202020204" pitchFamily="34" charset="0"/>
              </a:rPr>
              <a:t>3.7%</a:t>
            </a:r>
            <a:r>
              <a:rPr lang="es-MX" altLang="es-MX" sz="1900" dirty="0">
                <a:latin typeface="Arial" panose="020B0604020202020204" pitchFamily="34" charset="0"/>
                <a:cs typeface="Arial" panose="020B0604020202020204" pitchFamily="34" charset="0"/>
              </a:rPr>
              <a:t> de la </a:t>
            </a:r>
            <a:r>
              <a:rPr lang="es-MX" altLang="es-MX" sz="1900" b="1" dirty="0">
                <a:latin typeface="Arial" panose="020B0604020202020204" pitchFamily="34" charset="0"/>
                <a:cs typeface="Arial" panose="020B0604020202020204" pitchFamily="34" charset="0"/>
              </a:rPr>
              <a:t>no indígena </a:t>
            </a:r>
            <a:r>
              <a:rPr lang="es-MX" altLang="es-MX" sz="1900" dirty="0">
                <a:latin typeface="Arial" panose="020B0604020202020204" pitchFamily="34" charset="0"/>
                <a:cs typeface="Arial" panose="020B0604020202020204" pitchFamily="34" charset="0"/>
              </a:rPr>
              <a:t>en el rango de edad de 30 a 64 (ENIGH, 2016).</a:t>
            </a:r>
          </a:p>
          <a:p>
            <a:pPr algn="just">
              <a:buFont typeface="Wingdings" panose="05000000000000000000" pitchFamily="2" charset="2"/>
              <a:buChar char="ü"/>
            </a:pPr>
            <a:r>
              <a:rPr lang="es-MX" altLang="es-MX" sz="1900" dirty="0">
                <a:solidFill>
                  <a:schemeClr val="accent5">
                    <a:lumMod val="75000"/>
                  </a:schemeClr>
                </a:solidFill>
                <a:latin typeface="Arial" panose="020B0604020202020204" pitchFamily="34" charset="0"/>
                <a:cs typeface="Arial" panose="020B0604020202020204" pitchFamily="34" charset="0"/>
              </a:rPr>
              <a:t>R</a:t>
            </a:r>
            <a:r>
              <a:rPr lang="es-MX" altLang="es-MX" sz="1900" b="1" dirty="0">
                <a:solidFill>
                  <a:schemeClr val="accent5">
                    <a:lumMod val="75000"/>
                  </a:schemeClr>
                </a:solidFill>
                <a:latin typeface="Arial" panose="020B0604020202020204" pitchFamily="34" charset="0"/>
                <a:cs typeface="Arial" panose="020B0604020202020204" pitchFamily="34" charset="0"/>
              </a:rPr>
              <a:t>ezago educativo </a:t>
            </a:r>
            <a:r>
              <a:rPr lang="es-MX" altLang="es-MX" sz="1900" dirty="0">
                <a:solidFill>
                  <a:schemeClr val="accent5">
                    <a:lumMod val="75000"/>
                  </a:schemeClr>
                </a:solidFill>
                <a:latin typeface="Arial" panose="020B0604020202020204" pitchFamily="34" charset="0"/>
                <a:cs typeface="Arial" panose="020B0604020202020204" pitchFamily="34" charset="0"/>
              </a:rPr>
              <a:t>es de </a:t>
            </a:r>
            <a:r>
              <a:rPr lang="es-MX" altLang="es-MX" sz="1900" b="1" dirty="0">
                <a:solidFill>
                  <a:schemeClr val="accent5">
                    <a:lumMod val="75000"/>
                  </a:schemeClr>
                </a:solidFill>
                <a:latin typeface="Arial" panose="020B0604020202020204" pitchFamily="34" charset="0"/>
                <a:cs typeface="Arial" panose="020B0604020202020204" pitchFamily="34" charset="0"/>
              </a:rPr>
              <a:t>44.4%</a:t>
            </a:r>
            <a:r>
              <a:rPr lang="es-MX" altLang="es-MX" sz="1900" dirty="0">
                <a:solidFill>
                  <a:schemeClr val="accent5">
                    <a:lumMod val="75000"/>
                  </a:schemeClr>
                </a:solidFill>
                <a:latin typeface="Arial" panose="020B0604020202020204" pitchFamily="34" charset="0"/>
                <a:cs typeface="Arial" panose="020B0604020202020204" pitchFamily="34" charset="0"/>
              </a:rPr>
              <a:t> para población </a:t>
            </a:r>
            <a:r>
              <a:rPr lang="es-MX" altLang="es-MX" sz="1900" b="1" dirty="0">
                <a:solidFill>
                  <a:schemeClr val="accent5">
                    <a:lumMod val="75000"/>
                  </a:schemeClr>
                </a:solidFill>
                <a:latin typeface="Arial" panose="020B0604020202020204" pitchFamily="34" charset="0"/>
                <a:cs typeface="Arial" panose="020B0604020202020204" pitchFamily="34" charset="0"/>
              </a:rPr>
              <a:t>indígena</a:t>
            </a:r>
            <a:r>
              <a:rPr lang="es-MX" altLang="es-MX" sz="1900" dirty="0">
                <a:solidFill>
                  <a:schemeClr val="accent5">
                    <a:lumMod val="75000"/>
                  </a:schemeClr>
                </a:solidFill>
                <a:latin typeface="Arial" panose="020B0604020202020204" pitchFamily="34" charset="0"/>
                <a:cs typeface="Arial" panose="020B0604020202020204" pitchFamily="34" charset="0"/>
              </a:rPr>
              <a:t> y 17% para no indígena, llegando hasta el </a:t>
            </a:r>
            <a:r>
              <a:rPr lang="es-MX" altLang="es-MX" sz="1900" b="1" dirty="0">
                <a:solidFill>
                  <a:schemeClr val="accent5">
                    <a:lumMod val="75000"/>
                  </a:schemeClr>
                </a:solidFill>
                <a:latin typeface="Arial" panose="020B0604020202020204" pitchFamily="34" charset="0"/>
                <a:cs typeface="Arial" panose="020B0604020202020204" pitchFamily="34" charset="0"/>
              </a:rPr>
              <a:t>82%</a:t>
            </a:r>
            <a:r>
              <a:rPr lang="es-MX" altLang="es-MX" sz="1900" dirty="0">
                <a:solidFill>
                  <a:schemeClr val="accent5">
                    <a:lumMod val="75000"/>
                  </a:schemeClr>
                </a:solidFill>
                <a:latin typeface="Arial" panose="020B0604020202020204" pitchFamily="34" charset="0"/>
                <a:cs typeface="Arial" panose="020B0604020202020204" pitchFamily="34" charset="0"/>
              </a:rPr>
              <a:t> para la </a:t>
            </a:r>
            <a:r>
              <a:rPr lang="es-MX" altLang="es-MX" sz="1900" b="1" dirty="0">
                <a:solidFill>
                  <a:schemeClr val="accent5">
                    <a:lumMod val="75000"/>
                  </a:schemeClr>
                </a:solidFill>
                <a:latin typeface="Arial" panose="020B0604020202020204" pitchFamily="34" charset="0"/>
                <a:cs typeface="Arial" panose="020B0604020202020204" pitchFamily="34" charset="0"/>
              </a:rPr>
              <a:t>población indígena mayor de 65 años </a:t>
            </a:r>
            <a:r>
              <a:rPr lang="es-MX" altLang="es-MX" sz="1900" dirty="0">
                <a:solidFill>
                  <a:schemeClr val="accent5">
                    <a:lumMod val="75000"/>
                  </a:schemeClr>
                </a:solidFill>
                <a:latin typeface="Arial" panose="020B0604020202020204" pitchFamily="34" charset="0"/>
                <a:cs typeface="Arial" panose="020B0604020202020204" pitchFamily="34" charset="0"/>
              </a:rPr>
              <a:t>(ENIGH, 2016). </a:t>
            </a:r>
          </a:p>
          <a:p>
            <a:pPr algn="just">
              <a:buFont typeface="Wingdings" panose="05000000000000000000" pitchFamily="2" charset="2"/>
              <a:buChar char="ü"/>
            </a:pPr>
            <a:r>
              <a:rPr lang="es-MX" altLang="es-MX" sz="1900" dirty="0">
                <a:latin typeface="Arial" panose="020B0604020202020204" pitchFamily="34" charset="0"/>
                <a:cs typeface="Arial" panose="020B0604020202020204" pitchFamily="34" charset="0"/>
              </a:rPr>
              <a:t>La </a:t>
            </a:r>
            <a:r>
              <a:rPr lang="es-MX" altLang="es-MX" sz="1900" b="1" dirty="0">
                <a:latin typeface="Arial" panose="020B0604020202020204" pitchFamily="34" charset="0"/>
                <a:cs typeface="Arial" panose="020B0604020202020204" pitchFamily="34" charset="0"/>
              </a:rPr>
              <a:t>escolaridad media (en años) es menor</a:t>
            </a:r>
            <a:r>
              <a:rPr lang="es-MX" altLang="es-MX" sz="1900" dirty="0">
                <a:latin typeface="Arial" panose="020B0604020202020204" pitchFamily="34" charset="0"/>
                <a:cs typeface="Arial" panose="020B0604020202020204" pitchFamily="34" charset="0"/>
              </a:rPr>
              <a:t>, en </a:t>
            </a:r>
            <a:r>
              <a:rPr lang="es-MX" altLang="es-MX" sz="1900" b="1" dirty="0">
                <a:latin typeface="Arial" panose="020B0604020202020204" pitchFamily="34" charset="0"/>
                <a:cs typeface="Arial" panose="020B0604020202020204" pitchFamily="34" charset="0"/>
              </a:rPr>
              <a:t>todos los grupos etarios, </a:t>
            </a:r>
            <a:r>
              <a:rPr lang="es-MX" altLang="es-MX" sz="1900" dirty="0">
                <a:latin typeface="Arial" panose="020B0604020202020204" pitchFamily="34" charset="0"/>
                <a:cs typeface="Arial" panose="020B0604020202020204" pitchFamily="34" charset="0"/>
              </a:rPr>
              <a:t>para la población indígena que la no indígena (9 vs.11 años para 18 a 29 años, 6 vs. 9 para 30 a 64 años, y 2 vs. 5 para 65 y más) (ENIGH, 2016).</a:t>
            </a:r>
          </a:p>
        </p:txBody>
      </p:sp>
      <p:graphicFrame>
        <p:nvGraphicFramePr>
          <p:cNvPr id="2" name="Tabla 1"/>
          <p:cNvGraphicFramePr>
            <a:graphicFrameLocks noGrp="1"/>
          </p:cNvGraphicFramePr>
          <p:nvPr>
            <p:extLst>
              <p:ext uri="{D42A27DB-BD31-4B8C-83A1-F6EECF244321}">
                <p14:modId xmlns:p14="http://schemas.microsoft.com/office/powerpoint/2010/main" val="69449451"/>
              </p:ext>
            </p:extLst>
          </p:nvPr>
        </p:nvGraphicFramePr>
        <p:xfrm>
          <a:off x="545816" y="6714525"/>
          <a:ext cx="7235656" cy="1944215"/>
        </p:xfrm>
        <a:graphic>
          <a:graphicData uri="http://schemas.openxmlformats.org/drawingml/2006/table">
            <a:tbl>
              <a:tblPr firstRow="1" bandRow="1">
                <a:tableStyleId>{5C22544A-7EE6-4342-B048-85BDC9FD1C3A}</a:tableStyleId>
              </a:tblPr>
              <a:tblGrid>
                <a:gridCol w="904457">
                  <a:extLst>
                    <a:ext uri="{9D8B030D-6E8A-4147-A177-3AD203B41FA5}">
                      <a16:colId xmlns:a16="http://schemas.microsoft.com/office/drawing/2014/main" val="20000"/>
                    </a:ext>
                  </a:extLst>
                </a:gridCol>
                <a:gridCol w="904457">
                  <a:extLst>
                    <a:ext uri="{9D8B030D-6E8A-4147-A177-3AD203B41FA5}">
                      <a16:colId xmlns:a16="http://schemas.microsoft.com/office/drawing/2014/main" val="20001"/>
                    </a:ext>
                  </a:extLst>
                </a:gridCol>
                <a:gridCol w="904457">
                  <a:extLst>
                    <a:ext uri="{9D8B030D-6E8A-4147-A177-3AD203B41FA5}">
                      <a16:colId xmlns:a16="http://schemas.microsoft.com/office/drawing/2014/main" val="20002"/>
                    </a:ext>
                  </a:extLst>
                </a:gridCol>
                <a:gridCol w="904457">
                  <a:extLst>
                    <a:ext uri="{9D8B030D-6E8A-4147-A177-3AD203B41FA5}">
                      <a16:colId xmlns:a16="http://schemas.microsoft.com/office/drawing/2014/main" val="20003"/>
                    </a:ext>
                  </a:extLst>
                </a:gridCol>
                <a:gridCol w="904457">
                  <a:extLst>
                    <a:ext uri="{9D8B030D-6E8A-4147-A177-3AD203B41FA5}">
                      <a16:colId xmlns:a16="http://schemas.microsoft.com/office/drawing/2014/main" val="20004"/>
                    </a:ext>
                  </a:extLst>
                </a:gridCol>
                <a:gridCol w="904457">
                  <a:extLst>
                    <a:ext uri="{9D8B030D-6E8A-4147-A177-3AD203B41FA5}">
                      <a16:colId xmlns:a16="http://schemas.microsoft.com/office/drawing/2014/main" val="20005"/>
                    </a:ext>
                  </a:extLst>
                </a:gridCol>
                <a:gridCol w="904457">
                  <a:extLst>
                    <a:ext uri="{9D8B030D-6E8A-4147-A177-3AD203B41FA5}">
                      <a16:colId xmlns:a16="http://schemas.microsoft.com/office/drawing/2014/main" val="20006"/>
                    </a:ext>
                  </a:extLst>
                </a:gridCol>
                <a:gridCol w="904457">
                  <a:extLst>
                    <a:ext uri="{9D8B030D-6E8A-4147-A177-3AD203B41FA5}">
                      <a16:colId xmlns:a16="http://schemas.microsoft.com/office/drawing/2014/main" val="20007"/>
                    </a:ext>
                  </a:extLst>
                </a:gridCol>
              </a:tblGrid>
              <a:tr h="392931">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b="1" dirty="0">
                          <a:effectLst/>
                          <a:latin typeface="Arial" panose="020B0604020202020204" pitchFamily="34" charset="0"/>
                          <a:cs typeface="Arial" panose="020B0604020202020204" pitchFamily="34" charset="0"/>
                        </a:rPr>
                        <a:t>Estudiantes con tiempo excesivo de traslado</a:t>
                      </a:r>
                      <a:r>
                        <a:rPr lang="es-ES" sz="1400" b="1" baseline="30000" dirty="0">
                          <a:effectLst/>
                          <a:latin typeface="Arial" panose="020B0604020202020204" pitchFamily="34" charset="0"/>
                          <a:cs typeface="Arial" panose="020B0604020202020204" pitchFamily="34" charset="0"/>
                        </a:rPr>
                        <a:t>1</a:t>
                      </a:r>
                      <a:r>
                        <a:rPr lang="es-ES" sz="1400" b="1" dirty="0">
                          <a:effectLst/>
                          <a:latin typeface="Arial" panose="020B0604020202020204" pitchFamily="34" charset="0"/>
                          <a:cs typeface="Arial" panose="020B0604020202020204" pitchFamily="34" charset="0"/>
                        </a:rPr>
                        <a:t> a la escuela</a:t>
                      </a:r>
                      <a:endParaRPr lang="es-MX" sz="1400" b="1" dirty="0">
                        <a:effectLst/>
                        <a:latin typeface="Arial" panose="020B0604020202020204" pitchFamily="34" charset="0"/>
                        <a:ea typeface="Times New Roman" panose="02020603050405020304" pitchFamily="18" charset="0"/>
                        <a:cs typeface="Arial" panose="020B0604020202020204" pitchFamily="34" charset="0"/>
                      </a:endParaRPr>
                    </a:p>
                  </a:txBody>
                  <a:tcPr anchor="ctr">
                    <a:solidFill>
                      <a:srgbClr val="C12D77"/>
                    </a:solidFill>
                  </a:tcPr>
                </a:tc>
                <a:tc hMerge="1">
                  <a:txBody>
                    <a:bodyPr/>
                    <a:lstStyle/>
                    <a:p>
                      <a:endParaRPr lang="es-MX"/>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1400" dirty="0">
                        <a:effectLst/>
                        <a:latin typeface="Arial" panose="020B0604020202020204" pitchFamily="34" charset="0"/>
                        <a:ea typeface="Times New Roman" panose="02020603050405020304" pitchFamily="18" charset="0"/>
                        <a:cs typeface="Arial" panose="020B0604020202020204" pitchFamily="34" charset="0"/>
                      </a:endParaRPr>
                    </a:p>
                  </a:txBody>
                  <a:tcPr anchor="ctr">
                    <a:solidFill>
                      <a:srgbClr val="C12D77"/>
                    </a:solidFill>
                  </a:tcPr>
                </a:tc>
                <a:tc hMerge="1">
                  <a:txBody>
                    <a:bodyPr/>
                    <a:lstStyle/>
                    <a:p>
                      <a:endParaRPr lang="es-MX"/>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1400" dirty="0">
                        <a:effectLst/>
                        <a:latin typeface="Arial" panose="020B0604020202020204" pitchFamily="34" charset="0"/>
                        <a:ea typeface="Times New Roman" panose="02020603050405020304" pitchFamily="18" charset="0"/>
                        <a:cs typeface="Arial" panose="020B0604020202020204" pitchFamily="34" charset="0"/>
                      </a:endParaRPr>
                    </a:p>
                  </a:txBody>
                  <a:tcPr anchor="ctr">
                    <a:solidFill>
                      <a:srgbClr val="C12D77"/>
                    </a:solidFill>
                  </a:tcPr>
                </a:tc>
                <a:tc hMerge="1">
                  <a:txBody>
                    <a:bodyPr/>
                    <a:lstStyle/>
                    <a:p>
                      <a:endParaRPr lang="es-MX"/>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1400" dirty="0">
                        <a:effectLst/>
                        <a:latin typeface="Arial" panose="020B0604020202020204" pitchFamily="34" charset="0"/>
                        <a:ea typeface="Times New Roman" panose="02020603050405020304" pitchFamily="18" charset="0"/>
                        <a:cs typeface="Arial" panose="020B0604020202020204" pitchFamily="34" charset="0"/>
                      </a:endParaRPr>
                    </a:p>
                  </a:txBody>
                  <a:tcPr anchor="ctr">
                    <a:solidFill>
                      <a:srgbClr val="C12D77"/>
                    </a:solidFill>
                  </a:tcPr>
                </a:tc>
                <a:tc hMerge="1">
                  <a:txBody>
                    <a:bodyPr/>
                    <a:lstStyle/>
                    <a:p>
                      <a:endParaRPr lang="es-MX"/>
                    </a:p>
                  </a:txBody>
                  <a:tcPr/>
                </a:tc>
                <a:extLst>
                  <a:ext uri="{0D108BD9-81ED-4DB2-BD59-A6C34878D82A}">
                    <a16:rowId xmlns:a16="http://schemas.microsoft.com/office/drawing/2014/main" val="10000"/>
                  </a:ext>
                </a:extLst>
              </a:tr>
              <a:tr h="390907">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b="1" dirty="0">
                          <a:solidFill>
                            <a:schemeClr val="bg1"/>
                          </a:solidFill>
                          <a:effectLst/>
                          <a:latin typeface="Arial" panose="020B0604020202020204" pitchFamily="34" charset="0"/>
                          <a:cs typeface="Arial" panose="020B0604020202020204" pitchFamily="34" charset="0"/>
                        </a:rPr>
                        <a:t>Preescolar</a:t>
                      </a:r>
                      <a:endParaRPr lang="es-MX" sz="14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anchor="ctr">
                    <a:solidFill>
                      <a:srgbClr val="C12D77"/>
                    </a:solidFill>
                  </a:tcPr>
                </a:tc>
                <a:tc hMerge="1">
                  <a:txBody>
                    <a:bodyPr/>
                    <a:lstStyle/>
                    <a:p>
                      <a:endParaRPr lang="es-MX"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b="1" dirty="0">
                          <a:solidFill>
                            <a:schemeClr val="bg1"/>
                          </a:solidFill>
                          <a:effectLst/>
                          <a:latin typeface="Arial" panose="020B0604020202020204" pitchFamily="34" charset="0"/>
                          <a:cs typeface="Arial" panose="020B0604020202020204" pitchFamily="34" charset="0"/>
                        </a:rPr>
                        <a:t>Primaria</a:t>
                      </a:r>
                      <a:endParaRPr lang="es-MX" sz="14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anchor="ctr">
                    <a:solidFill>
                      <a:srgbClr val="C12D77"/>
                    </a:solidFill>
                  </a:tcPr>
                </a:tc>
                <a:tc hMerge="1">
                  <a:txBody>
                    <a:bodyPr/>
                    <a:lstStyle/>
                    <a:p>
                      <a:endParaRPr lang="es-MX"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400" b="1" dirty="0">
                          <a:solidFill>
                            <a:schemeClr val="bg1"/>
                          </a:solidFill>
                          <a:effectLst/>
                          <a:latin typeface="Arial" panose="020B0604020202020204" pitchFamily="34" charset="0"/>
                          <a:cs typeface="Arial" panose="020B0604020202020204" pitchFamily="34" charset="0"/>
                        </a:rPr>
                        <a:t>Secundaria</a:t>
                      </a:r>
                      <a:endParaRPr lang="es-MX" sz="14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anchor="ctr">
                    <a:solidFill>
                      <a:srgbClr val="C12D77"/>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anchor="ctr">
                    <a:solidFill>
                      <a:srgbClr val="C12D77"/>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400" b="1" dirty="0">
                          <a:solidFill>
                            <a:schemeClr val="bg1"/>
                          </a:solidFill>
                          <a:effectLst/>
                          <a:latin typeface="Arial" panose="020B0604020202020204" pitchFamily="34" charset="0"/>
                          <a:cs typeface="Arial" panose="020B0604020202020204" pitchFamily="34" charset="0"/>
                        </a:rPr>
                        <a:t>Media Superior</a:t>
                      </a:r>
                      <a:endParaRPr lang="es-MX" sz="14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anchor="ctr">
                    <a:solidFill>
                      <a:srgbClr val="C12D77"/>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1800" dirty="0">
                        <a:effectLst/>
                        <a:latin typeface="Arial" panose="020B0604020202020204" pitchFamily="34" charset="0"/>
                        <a:ea typeface="Times New Roman" panose="02020603050405020304" pitchFamily="18" charset="0"/>
                        <a:cs typeface="Arial" panose="020B0604020202020204" pitchFamily="34" charset="0"/>
                      </a:endParaRPr>
                    </a:p>
                  </a:txBody>
                  <a:tcPr anchor="ctr">
                    <a:solidFill>
                      <a:srgbClr val="C12D77"/>
                    </a:solidFill>
                  </a:tcPr>
                </a:tc>
                <a:extLst>
                  <a:ext uri="{0D108BD9-81ED-4DB2-BD59-A6C34878D82A}">
                    <a16:rowId xmlns:a16="http://schemas.microsoft.com/office/drawing/2014/main" val="10001"/>
                  </a:ext>
                </a:extLst>
              </a:tr>
              <a:tr h="708016">
                <a:tc>
                  <a:txBody>
                    <a:bodyPr/>
                    <a:lstStyle/>
                    <a:p>
                      <a:pPr algn="ctr"/>
                      <a:r>
                        <a:rPr lang="es-MX" sz="1400" dirty="0">
                          <a:solidFill>
                            <a:schemeClr val="bg1"/>
                          </a:solidFill>
                          <a:latin typeface="Arial" panose="020B0604020202020204" pitchFamily="34" charset="0"/>
                          <a:cs typeface="Arial" panose="020B0604020202020204" pitchFamily="34" charset="0"/>
                        </a:rPr>
                        <a:t>Indígena</a:t>
                      </a:r>
                    </a:p>
                  </a:txBody>
                  <a:tcPr anchor="ctr">
                    <a:solidFill>
                      <a:srgbClr val="469999"/>
                    </a:solidFill>
                  </a:tcPr>
                </a:tc>
                <a:tc>
                  <a:txBody>
                    <a:bodyPr/>
                    <a:lstStyle/>
                    <a:p>
                      <a:pPr algn="ctr"/>
                      <a:r>
                        <a:rPr lang="es-MX" sz="1400" dirty="0">
                          <a:latin typeface="Arial" panose="020B0604020202020204" pitchFamily="34" charset="0"/>
                          <a:cs typeface="Arial" panose="020B0604020202020204" pitchFamily="34" charset="0"/>
                        </a:rPr>
                        <a:t>No indígena</a:t>
                      </a:r>
                    </a:p>
                  </a:txBody>
                  <a:tcPr anchor="ctr">
                    <a:solidFill>
                      <a:srgbClr val="6FBFBD"/>
                    </a:solidFill>
                  </a:tcPr>
                </a:tc>
                <a:tc>
                  <a:txBody>
                    <a:bodyPr/>
                    <a:lstStyle/>
                    <a:p>
                      <a:pPr algn="ctr"/>
                      <a:r>
                        <a:rPr lang="es-MX" sz="1400" dirty="0">
                          <a:solidFill>
                            <a:schemeClr val="bg1"/>
                          </a:solidFill>
                          <a:latin typeface="Arial" panose="020B0604020202020204" pitchFamily="34" charset="0"/>
                          <a:cs typeface="Arial" panose="020B0604020202020204" pitchFamily="34" charset="0"/>
                        </a:rPr>
                        <a:t>Indígena</a:t>
                      </a:r>
                    </a:p>
                  </a:txBody>
                  <a:tcPr anchor="ctr">
                    <a:solidFill>
                      <a:srgbClr val="469999"/>
                    </a:solidFill>
                  </a:tcPr>
                </a:tc>
                <a:tc>
                  <a:txBody>
                    <a:bodyPr/>
                    <a:lstStyle/>
                    <a:p>
                      <a:pPr algn="ctr"/>
                      <a:r>
                        <a:rPr lang="es-MX" sz="1400" dirty="0">
                          <a:latin typeface="Arial" panose="020B0604020202020204" pitchFamily="34" charset="0"/>
                          <a:cs typeface="Arial" panose="020B0604020202020204" pitchFamily="34" charset="0"/>
                        </a:rPr>
                        <a:t>No indígena</a:t>
                      </a:r>
                    </a:p>
                  </a:txBody>
                  <a:tcPr anchor="ctr">
                    <a:solidFill>
                      <a:srgbClr val="6FBFBD"/>
                    </a:solidFill>
                  </a:tcPr>
                </a:tc>
                <a:tc>
                  <a:txBody>
                    <a:bodyPr/>
                    <a:lstStyle/>
                    <a:p>
                      <a:pPr algn="ctr"/>
                      <a:r>
                        <a:rPr lang="es-MX" sz="1400" dirty="0">
                          <a:solidFill>
                            <a:schemeClr val="bg1"/>
                          </a:solidFill>
                          <a:latin typeface="Arial" panose="020B0604020202020204" pitchFamily="34" charset="0"/>
                          <a:cs typeface="Arial" panose="020B0604020202020204" pitchFamily="34" charset="0"/>
                        </a:rPr>
                        <a:t>Indígena</a:t>
                      </a:r>
                    </a:p>
                  </a:txBody>
                  <a:tcPr anchor="ctr">
                    <a:solidFill>
                      <a:srgbClr val="469999"/>
                    </a:solidFill>
                  </a:tcPr>
                </a:tc>
                <a:tc>
                  <a:txBody>
                    <a:bodyPr/>
                    <a:lstStyle/>
                    <a:p>
                      <a:pPr algn="ctr"/>
                      <a:r>
                        <a:rPr lang="es-MX" sz="1400" dirty="0">
                          <a:latin typeface="Arial" panose="020B0604020202020204" pitchFamily="34" charset="0"/>
                          <a:cs typeface="Arial" panose="020B0604020202020204" pitchFamily="34" charset="0"/>
                        </a:rPr>
                        <a:t>No indígena</a:t>
                      </a:r>
                    </a:p>
                  </a:txBody>
                  <a:tcPr anchor="ctr">
                    <a:solidFill>
                      <a:srgbClr val="6FBFBD"/>
                    </a:solidFill>
                  </a:tcPr>
                </a:tc>
                <a:tc>
                  <a:txBody>
                    <a:bodyPr/>
                    <a:lstStyle/>
                    <a:p>
                      <a:pPr algn="ctr"/>
                      <a:r>
                        <a:rPr lang="es-MX" sz="1400" dirty="0">
                          <a:solidFill>
                            <a:schemeClr val="bg1"/>
                          </a:solidFill>
                          <a:latin typeface="Arial" panose="020B0604020202020204" pitchFamily="34" charset="0"/>
                          <a:cs typeface="Arial" panose="020B0604020202020204" pitchFamily="34" charset="0"/>
                        </a:rPr>
                        <a:t>Indígena</a:t>
                      </a:r>
                    </a:p>
                  </a:txBody>
                  <a:tcPr anchor="ctr">
                    <a:solidFill>
                      <a:srgbClr val="469999"/>
                    </a:solidFill>
                  </a:tcPr>
                </a:tc>
                <a:tc>
                  <a:txBody>
                    <a:bodyPr/>
                    <a:lstStyle/>
                    <a:p>
                      <a:pPr algn="ctr"/>
                      <a:r>
                        <a:rPr lang="es-MX" sz="1400" dirty="0">
                          <a:latin typeface="Arial" panose="020B0604020202020204" pitchFamily="34" charset="0"/>
                          <a:cs typeface="Arial" panose="020B0604020202020204" pitchFamily="34" charset="0"/>
                        </a:rPr>
                        <a:t>No indígena</a:t>
                      </a:r>
                    </a:p>
                  </a:txBody>
                  <a:tcPr anchor="ctr">
                    <a:solidFill>
                      <a:srgbClr val="6FBFBD"/>
                    </a:solidFill>
                  </a:tcPr>
                </a:tc>
                <a:extLst>
                  <a:ext uri="{0D108BD9-81ED-4DB2-BD59-A6C34878D82A}">
                    <a16:rowId xmlns:a16="http://schemas.microsoft.com/office/drawing/2014/main" val="10002"/>
                  </a:ext>
                </a:extLst>
              </a:tr>
              <a:tr h="452361">
                <a:tc>
                  <a:txBody>
                    <a:bodyPr/>
                    <a:lstStyle/>
                    <a:p>
                      <a:pPr algn="ctr"/>
                      <a:r>
                        <a:rPr lang="es-MX" sz="1600" dirty="0">
                          <a:solidFill>
                            <a:schemeClr val="bg1"/>
                          </a:solidFill>
                          <a:latin typeface="Arial" panose="020B0604020202020204" pitchFamily="34" charset="0"/>
                          <a:cs typeface="Arial" panose="020B0604020202020204" pitchFamily="34" charset="0"/>
                        </a:rPr>
                        <a:t>4.4%</a:t>
                      </a:r>
                    </a:p>
                  </a:txBody>
                  <a:tcPr anchor="ctr">
                    <a:solidFill>
                      <a:srgbClr val="469999"/>
                    </a:solidFill>
                  </a:tcPr>
                </a:tc>
                <a:tc>
                  <a:txBody>
                    <a:bodyPr/>
                    <a:lstStyle/>
                    <a:p>
                      <a:pPr algn="ctr"/>
                      <a:r>
                        <a:rPr lang="es-MX" sz="1600" dirty="0">
                          <a:latin typeface="Arial" panose="020B0604020202020204" pitchFamily="34" charset="0"/>
                          <a:cs typeface="Arial" panose="020B0604020202020204" pitchFamily="34" charset="0"/>
                        </a:rPr>
                        <a:t>2.6%</a:t>
                      </a:r>
                    </a:p>
                  </a:txBody>
                  <a:tcPr anchor="ctr">
                    <a:solidFill>
                      <a:srgbClr val="6FBFBD"/>
                    </a:solidFill>
                  </a:tcPr>
                </a:tc>
                <a:tc>
                  <a:txBody>
                    <a:bodyPr/>
                    <a:lstStyle/>
                    <a:p>
                      <a:pPr algn="ctr"/>
                      <a:r>
                        <a:rPr lang="es-MX" sz="1600" dirty="0">
                          <a:solidFill>
                            <a:schemeClr val="bg1"/>
                          </a:solidFill>
                          <a:latin typeface="Arial" panose="020B0604020202020204" pitchFamily="34" charset="0"/>
                          <a:cs typeface="Arial" panose="020B0604020202020204" pitchFamily="34" charset="0"/>
                        </a:rPr>
                        <a:t>6.3%</a:t>
                      </a:r>
                    </a:p>
                  </a:txBody>
                  <a:tcPr anchor="ctr">
                    <a:solidFill>
                      <a:srgbClr val="469999"/>
                    </a:solidFill>
                  </a:tcPr>
                </a:tc>
                <a:tc>
                  <a:txBody>
                    <a:bodyPr/>
                    <a:lstStyle/>
                    <a:p>
                      <a:pPr algn="ctr"/>
                      <a:r>
                        <a:rPr lang="es-MX" sz="1600" dirty="0">
                          <a:latin typeface="Arial" panose="020B0604020202020204" pitchFamily="34" charset="0"/>
                          <a:cs typeface="Arial" panose="020B0604020202020204" pitchFamily="34" charset="0"/>
                        </a:rPr>
                        <a:t>2.7%</a:t>
                      </a:r>
                    </a:p>
                  </a:txBody>
                  <a:tcPr anchor="ctr">
                    <a:solidFill>
                      <a:srgbClr val="6FBFBD"/>
                    </a:solidFill>
                  </a:tcPr>
                </a:tc>
                <a:tc>
                  <a:txBody>
                    <a:bodyPr/>
                    <a:lstStyle/>
                    <a:p>
                      <a:pPr algn="ctr"/>
                      <a:r>
                        <a:rPr lang="es-MX" sz="1600" dirty="0">
                          <a:solidFill>
                            <a:schemeClr val="bg1"/>
                          </a:solidFill>
                          <a:latin typeface="Arial" panose="020B0604020202020204" pitchFamily="34" charset="0"/>
                          <a:cs typeface="Arial" panose="020B0604020202020204" pitchFamily="34" charset="0"/>
                        </a:rPr>
                        <a:t>4.5%</a:t>
                      </a:r>
                    </a:p>
                  </a:txBody>
                  <a:tcPr anchor="ctr">
                    <a:solidFill>
                      <a:srgbClr val="469999"/>
                    </a:solidFill>
                  </a:tcPr>
                </a:tc>
                <a:tc>
                  <a:txBody>
                    <a:bodyPr/>
                    <a:lstStyle/>
                    <a:p>
                      <a:pPr algn="ctr"/>
                      <a:r>
                        <a:rPr lang="es-MX" sz="1600" dirty="0">
                          <a:latin typeface="Arial" panose="020B0604020202020204" pitchFamily="34" charset="0"/>
                          <a:cs typeface="Arial" panose="020B0604020202020204" pitchFamily="34" charset="0"/>
                        </a:rPr>
                        <a:t>2.1%</a:t>
                      </a:r>
                    </a:p>
                  </a:txBody>
                  <a:tcPr anchor="ctr">
                    <a:solidFill>
                      <a:srgbClr val="6FBFBD"/>
                    </a:solidFill>
                  </a:tcPr>
                </a:tc>
                <a:tc>
                  <a:txBody>
                    <a:bodyPr/>
                    <a:lstStyle/>
                    <a:p>
                      <a:pPr algn="ctr"/>
                      <a:r>
                        <a:rPr lang="es-MX" sz="1600" dirty="0">
                          <a:solidFill>
                            <a:schemeClr val="bg1"/>
                          </a:solidFill>
                          <a:latin typeface="Arial" panose="020B0604020202020204" pitchFamily="34" charset="0"/>
                          <a:cs typeface="Arial" panose="020B0604020202020204" pitchFamily="34" charset="0"/>
                        </a:rPr>
                        <a:t>12.1%</a:t>
                      </a:r>
                    </a:p>
                  </a:txBody>
                  <a:tcPr anchor="ctr">
                    <a:solidFill>
                      <a:srgbClr val="469999"/>
                    </a:solidFill>
                  </a:tcPr>
                </a:tc>
                <a:tc>
                  <a:txBody>
                    <a:bodyPr/>
                    <a:lstStyle/>
                    <a:p>
                      <a:pPr algn="ctr"/>
                      <a:r>
                        <a:rPr lang="es-MX" sz="1600" dirty="0">
                          <a:latin typeface="Arial" panose="020B0604020202020204" pitchFamily="34" charset="0"/>
                          <a:cs typeface="Arial" panose="020B0604020202020204" pitchFamily="34" charset="0"/>
                        </a:rPr>
                        <a:t>8.7%</a:t>
                      </a:r>
                    </a:p>
                  </a:txBody>
                  <a:tcPr anchor="ctr">
                    <a:solidFill>
                      <a:srgbClr val="6FBFBD"/>
                    </a:solidFill>
                  </a:tcPr>
                </a:tc>
                <a:extLst>
                  <a:ext uri="{0D108BD9-81ED-4DB2-BD59-A6C34878D82A}">
                    <a16:rowId xmlns:a16="http://schemas.microsoft.com/office/drawing/2014/main" val="10003"/>
                  </a:ext>
                </a:extLst>
              </a:tr>
            </a:tbl>
          </a:graphicData>
        </a:graphic>
      </p:graphicFrame>
      <p:sp>
        <p:nvSpPr>
          <p:cNvPr id="6" name="Rectángulo 18"/>
          <p:cNvSpPr>
            <a:spLocks noChangeArrowheads="1"/>
          </p:cNvSpPr>
          <p:nvPr/>
        </p:nvSpPr>
        <p:spPr bwMode="auto">
          <a:xfrm>
            <a:off x="7942560" y="6774557"/>
            <a:ext cx="4645665"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ü"/>
            </a:pPr>
            <a:r>
              <a:rPr lang="es-MX" altLang="es-MX" sz="1900" dirty="0">
                <a:latin typeface="Arial" panose="020B0604020202020204" pitchFamily="34" charset="0"/>
                <a:cs typeface="Arial" panose="020B0604020202020204" pitchFamily="34" charset="0"/>
              </a:rPr>
              <a:t>De la población indígena con traslados excesivo el </a:t>
            </a:r>
            <a:r>
              <a:rPr lang="es-MX" altLang="es-MX" sz="1900" b="1" dirty="0">
                <a:latin typeface="Arial" panose="020B0604020202020204" pitchFamily="34" charset="0"/>
                <a:cs typeface="Arial" panose="020B0604020202020204" pitchFamily="34" charset="0"/>
              </a:rPr>
              <a:t>principal medio </a:t>
            </a:r>
            <a:r>
              <a:rPr lang="es-MX" altLang="es-MX" sz="1900" dirty="0">
                <a:latin typeface="Arial" panose="020B0604020202020204" pitchFamily="34" charset="0"/>
                <a:cs typeface="Arial" panose="020B0604020202020204" pitchFamily="34" charset="0"/>
              </a:rPr>
              <a:t>utilizado </a:t>
            </a:r>
            <a:r>
              <a:rPr lang="es-MX" altLang="es-MX" sz="1900" b="1" dirty="0">
                <a:latin typeface="Arial" panose="020B0604020202020204" pitchFamily="34" charset="0"/>
                <a:cs typeface="Arial" panose="020B0604020202020204" pitchFamily="34" charset="0"/>
              </a:rPr>
              <a:t>es a pie </a:t>
            </a:r>
            <a:r>
              <a:rPr lang="es-MX" altLang="es-MX" sz="1900" dirty="0">
                <a:latin typeface="Arial" panose="020B0604020202020204" pitchFamily="34" charset="0"/>
                <a:cs typeface="Arial" panose="020B0604020202020204" pitchFamily="34" charset="0"/>
              </a:rPr>
              <a:t>en el nivel: en </a:t>
            </a:r>
            <a:r>
              <a:rPr lang="es-MX" altLang="es-MX" sz="1900" b="1" dirty="0">
                <a:latin typeface="Arial" panose="020B0604020202020204" pitchFamily="34" charset="0"/>
                <a:cs typeface="Arial" panose="020B0604020202020204" pitchFamily="34" charset="0"/>
              </a:rPr>
              <a:t>preescolar (76%), en primaria (74%), en secundaria (55%) </a:t>
            </a:r>
            <a:r>
              <a:rPr lang="es-MX" altLang="es-MX" sz="1900" dirty="0">
                <a:latin typeface="Arial" panose="020B0604020202020204" pitchFamily="34" charset="0"/>
                <a:cs typeface="Arial" panose="020B0604020202020204" pitchFamily="34" charset="0"/>
              </a:rPr>
              <a:t>(Encuesta Intercensal, 2015).</a:t>
            </a:r>
          </a:p>
        </p:txBody>
      </p:sp>
      <p:sp>
        <p:nvSpPr>
          <p:cNvPr id="7" name="Rectángulo 18"/>
          <p:cNvSpPr>
            <a:spLocks noChangeArrowheads="1"/>
          </p:cNvSpPr>
          <p:nvPr/>
        </p:nvSpPr>
        <p:spPr bwMode="auto">
          <a:xfrm>
            <a:off x="370365" y="5725023"/>
            <a:ext cx="12248112" cy="96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buFont typeface="Wingdings" panose="05000000000000000000" pitchFamily="2" charset="2"/>
              <a:buChar char="ü"/>
            </a:pPr>
            <a:r>
              <a:rPr lang="es-MX" altLang="es-MX" sz="1900" dirty="0">
                <a:latin typeface="Arial" panose="020B0604020202020204" pitchFamily="34" charset="0"/>
                <a:cs typeface="Arial" panose="020B0604020202020204" pitchFamily="34" charset="0"/>
              </a:rPr>
              <a:t>La proporción de </a:t>
            </a:r>
            <a:r>
              <a:rPr lang="es-MX" altLang="es-MX" sz="1900" b="1" dirty="0">
                <a:latin typeface="Arial" panose="020B0604020202020204" pitchFamily="34" charset="0"/>
                <a:cs typeface="Arial" panose="020B0604020202020204" pitchFamily="34" charset="0"/>
              </a:rPr>
              <a:t>estudiantes indígenas en primaria </a:t>
            </a:r>
            <a:r>
              <a:rPr lang="es-MX" altLang="es-MX" sz="1900" dirty="0">
                <a:latin typeface="Arial" panose="020B0604020202020204" pitchFamily="34" charset="0"/>
                <a:cs typeface="Arial" panose="020B0604020202020204" pitchFamily="34" charset="0"/>
              </a:rPr>
              <a:t>que presentan un </a:t>
            </a:r>
            <a:r>
              <a:rPr lang="es-MX" altLang="es-MX" sz="1900" b="1" dirty="0">
                <a:latin typeface="Arial" panose="020B0604020202020204" pitchFamily="34" charset="0"/>
                <a:cs typeface="Arial" panose="020B0604020202020204" pitchFamily="34" charset="0"/>
              </a:rPr>
              <a:t>nivel satisfactorio </a:t>
            </a:r>
            <a:r>
              <a:rPr lang="es-MX" altLang="es-MX" sz="1900" dirty="0">
                <a:latin typeface="Arial" panose="020B0604020202020204" pitchFamily="34" charset="0"/>
                <a:cs typeface="Arial" panose="020B0604020202020204" pitchFamily="34" charset="0"/>
              </a:rPr>
              <a:t>en </a:t>
            </a:r>
            <a:r>
              <a:rPr lang="es-MX" altLang="es-MX" sz="1900" b="1" dirty="0">
                <a:latin typeface="Arial" panose="020B0604020202020204" pitchFamily="34" charset="0"/>
                <a:cs typeface="Arial" panose="020B0604020202020204" pitchFamily="34" charset="0"/>
              </a:rPr>
              <a:t>lenguaje y comunicación (4%) es menor </a:t>
            </a:r>
            <a:r>
              <a:rPr lang="es-MX" altLang="es-MX" sz="1900" dirty="0">
                <a:latin typeface="Arial" panose="020B0604020202020204" pitchFamily="34" charset="0"/>
                <a:cs typeface="Arial" panose="020B0604020202020204" pitchFamily="34" charset="0"/>
              </a:rPr>
              <a:t>que el de las primarias generales (12.4%) lo mismo ocurre en </a:t>
            </a:r>
            <a:r>
              <a:rPr lang="es-MX" altLang="es-MX" sz="1900" b="1" dirty="0">
                <a:latin typeface="Arial" panose="020B0604020202020204" pitchFamily="34" charset="0"/>
                <a:cs typeface="Arial" panose="020B0604020202020204" pitchFamily="34" charset="0"/>
              </a:rPr>
              <a:t>matemáticas (7% vs. 18.3%) </a:t>
            </a:r>
            <a:r>
              <a:rPr lang="es-MX" altLang="es-MX" sz="1900" dirty="0">
                <a:latin typeface="Arial" panose="020B0604020202020204" pitchFamily="34" charset="0"/>
                <a:cs typeface="Arial" panose="020B0604020202020204" pitchFamily="34" charset="0"/>
              </a:rPr>
              <a:t>(PLANEA, 2015).</a:t>
            </a:r>
          </a:p>
        </p:txBody>
      </p:sp>
      <p:sp>
        <p:nvSpPr>
          <p:cNvPr id="8" name="Rectángulo 7"/>
          <p:cNvSpPr/>
          <p:nvPr/>
        </p:nvSpPr>
        <p:spPr>
          <a:xfrm>
            <a:off x="449736" y="5363144"/>
            <a:ext cx="5056446"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elaboración propia con información de ENIGH, 2016. </a:t>
            </a:r>
          </a:p>
        </p:txBody>
      </p:sp>
      <p:sp>
        <p:nvSpPr>
          <p:cNvPr id="9" name="Rectángulo 8"/>
          <p:cNvSpPr/>
          <p:nvPr/>
        </p:nvSpPr>
        <p:spPr>
          <a:xfrm>
            <a:off x="453728" y="8632249"/>
            <a:ext cx="6502400" cy="276999"/>
          </a:xfrm>
          <a:prstGeom prst="rect">
            <a:avLst/>
          </a:prstGeom>
        </p:spPr>
        <p:txBody>
          <a:bodyPr>
            <a:spAutoFit/>
          </a:bodyPr>
          <a:lstStyle/>
          <a:p>
            <a:r>
              <a:rPr lang="es-MX" sz="1200" dirty="0">
                <a:latin typeface="Arial" panose="020B0604020202020204" pitchFamily="34" charset="0"/>
                <a:cs typeface="Arial" panose="020B0604020202020204" pitchFamily="34" charset="0"/>
              </a:rPr>
              <a:t>Fuente: elaboración propia con información de Encuesta Intercensal, 2015. </a:t>
            </a:r>
          </a:p>
        </p:txBody>
      </p:sp>
      <p:sp>
        <p:nvSpPr>
          <p:cNvPr id="3" name="Rectángulo 2"/>
          <p:cNvSpPr/>
          <p:nvPr/>
        </p:nvSpPr>
        <p:spPr>
          <a:xfrm>
            <a:off x="40874" y="9071207"/>
            <a:ext cx="12963926" cy="276999"/>
          </a:xfrm>
          <a:prstGeom prst="rect">
            <a:avLst/>
          </a:prstGeom>
        </p:spPr>
        <p:txBody>
          <a:bodyPr wrap="square">
            <a:spAutoFit/>
          </a:bodyPr>
          <a:lstStyle/>
          <a:p>
            <a:pPr defTabSz="914400" eaLnBrk="1">
              <a:defRPr/>
            </a:pPr>
            <a:r>
              <a:rPr lang="es-MX" altLang="es-MX" sz="1200" dirty="0">
                <a:solidFill>
                  <a:srgbClr val="FFFFFF"/>
                </a:solidFill>
                <a:latin typeface="Arial" panose="020B0604020202020204" pitchFamily="34" charset="0"/>
                <a:cs typeface="Arial" panose="020B0604020202020204" pitchFamily="34" charset="0"/>
                <a:sym typeface="Arial" panose="020B0604020202020204" pitchFamily="34" charset="0"/>
              </a:rPr>
              <a:t>1. </a:t>
            </a:r>
            <a:r>
              <a:rPr lang="es-MX" altLang="es-MX" sz="1200" dirty="0">
                <a:solidFill>
                  <a:schemeClr val="bg1"/>
                </a:solidFill>
                <a:latin typeface="Arial" panose="020B0604020202020204" pitchFamily="34" charset="0"/>
                <a:cs typeface="Arial" panose="020B0604020202020204" pitchFamily="34" charset="0"/>
              </a:rPr>
              <a:t>Tiempo de traslado excesivo: más de 30 min en preescolar y primaria y más de 1 hora en secundaria y media superior.</a:t>
            </a:r>
            <a:endParaRPr lang="es-MX" altLang="es-MX" sz="1200" dirty="0">
              <a:solidFill>
                <a:srgbClr val="FFFFFF"/>
              </a:solidFill>
              <a:latin typeface="Arial" panose="020B0604020202020204" pitchFamily="34" charset="0"/>
              <a:cs typeface="Arial" panose="020B0604020202020204" pitchFamily="34" charset="0"/>
              <a:sym typeface="Arial" panose="020B0604020202020204" pitchFamily="34" charset="0"/>
            </a:endParaRPr>
          </a:p>
        </p:txBody>
      </p:sp>
      <p:graphicFrame>
        <p:nvGraphicFramePr>
          <p:cNvPr id="12" name="Gráfico 11"/>
          <p:cNvGraphicFramePr>
            <a:graphicFrameLocks/>
          </p:cNvGraphicFramePr>
          <p:nvPr>
            <p:extLst>
              <p:ext uri="{D42A27DB-BD31-4B8C-83A1-F6EECF244321}">
                <p14:modId xmlns:p14="http://schemas.microsoft.com/office/powerpoint/2010/main" val="1696715221"/>
              </p:ext>
            </p:extLst>
          </p:nvPr>
        </p:nvGraphicFramePr>
        <p:xfrm>
          <a:off x="545816" y="1689066"/>
          <a:ext cx="5668552" cy="365065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3776976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6"/>
          <p:cNvSpPr>
            <a:spLocks/>
          </p:cNvSpPr>
          <p:nvPr/>
        </p:nvSpPr>
        <p:spPr bwMode="auto">
          <a:xfrm>
            <a:off x="309712" y="857900"/>
            <a:ext cx="7077258" cy="1210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a:t>
            </a:r>
          </a:p>
          <a:p>
            <a:pPr defTabSz="914400" eaLnBrk="1">
              <a:defRPr/>
            </a:pPr>
            <a:r>
              <a:rPr lang="es-MX" altLang="es-MX" sz="2400" b="1" dirty="0">
                <a:solidFill>
                  <a:srgbClr val="C12D77"/>
                </a:solidFill>
                <a:latin typeface="Arial" panose="020B0604020202020204" pitchFamily="34" charset="0"/>
                <a:cs typeface="Arial" panose="020B0604020202020204" pitchFamily="34" charset="0"/>
                <a:sym typeface="Arial" panose="020B0604020202020204" pitchFamily="34" charset="0"/>
              </a:rPr>
              <a:t>Análisis de Brechas: Situación de discapacidad</a:t>
            </a:r>
          </a:p>
          <a:p>
            <a:pPr defTabSz="914400" eaLnBrk="1">
              <a:defRPr/>
            </a:pPr>
            <a:endPar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endParaRPr>
          </a:p>
        </p:txBody>
      </p:sp>
      <p:sp>
        <p:nvSpPr>
          <p:cNvPr id="72708" name="Rectángulo 18"/>
          <p:cNvSpPr>
            <a:spLocks noChangeArrowheads="1"/>
          </p:cNvSpPr>
          <p:nvPr/>
        </p:nvSpPr>
        <p:spPr bwMode="auto">
          <a:xfrm>
            <a:off x="309713" y="1776388"/>
            <a:ext cx="102971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marL="0" indent="0" algn="just"/>
            <a:r>
              <a:rPr lang="es-MX" altLang="es-MX" sz="1800" dirty="0">
                <a:latin typeface="Arial" panose="020B0604020202020204" pitchFamily="34" charset="0"/>
                <a:cs typeface="Arial" panose="020B0604020202020204" pitchFamily="34" charset="0"/>
              </a:rPr>
              <a:t>En el grupo de </a:t>
            </a:r>
            <a:r>
              <a:rPr lang="es-MX" altLang="es-MX" sz="1800" b="1" dirty="0">
                <a:latin typeface="Arial" panose="020B0604020202020204" pitchFamily="34" charset="0"/>
                <a:cs typeface="Arial" panose="020B0604020202020204" pitchFamily="34" charset="0"/>
              </a:rPr>
              <a:t>3 a 17 años la tasa de asistencia </a:t>
            </a:r>
            <a:r>
              <a:rPr lang="es-MX" altLang="es-MX" sz="1800" dirty="0">
                <a:latin typeface="Arial" panose="020B0604020202020204" pitchFamily="34" charset="0"/>
                <a:cs typeface="Arial" panose="020B0604020202020204" pitchFamily="34" charset="0"/>
              </a:rPr>
              <a:t>presenta </a:t>
            </a:r>
            <a:r>
              <a:rPr lang="es-MX" altLang="es-MX" sz="1800" b="1" dirty="0">
                <a:latin typeface="Arial" panose="020B0604020202020204" pitchFamily="34" charset="0"/>
                <a:cs typeface="Arial" panose="020B0604020202020204" pitchFamily="34" charset="0"/>
              </a:rPr>
              <a:t>diferencias por tipo de discapacidad</a:t>
            </a:r>
            <a:r>
              <a:rPr lang="es-MX" altLang="es-MX" sz="1800" dirty="0">
                <a:latin typeface="Arial" panose="020B0604020202020204" pitchFamily="34" charset="0"/>
                <a:cs typeface="Arial" panose="020B0604020202020204" pitchFamily="34" charset="0"/>
              </a:rPr>
              <a:t>: </a:t>
            </a:r>
          </a:p>
        </p:txBody>
      </p:sp>
      <p:sp>
        <p:nvSpPr>
          <p:cNvPr id="2" name="Rectángulo 1"/>
          <p:cNvSpPr/>
          <p:nvPr/>
        </p:nvSpPr>
        <p:spPr>
          <a:xfrm>
            <a:off x="309713" y="4223504"/>
            <a:ext cx="4968552" cy="3293209"/>
          </a:xfrm>
          <a:prstGeom prst="rect">
            <a:avLst/>
          </a:prstGeom>
        </p:spPr>
        <p:txBody>
          <a:bodyPr wrap="square">
            <a:spAutoFit/>
          </a:bodyPr>
          <a:lstStyle/>
          <a:p>
            <a:pPr marL="342900" indent="-342900" algn="just">
              <a:spcBef>
                <a:spcPts val="600"/>
              </a:spcBef>
              <a:spcAft>
                <a:spcPts val="600"/>
              </a:spcAft>
              <a:buFont typeface="Wingdings" panose="05000000000000000000" pitchFamily="2" charset="2"/>
              <a:buChar char="ü"/>
            </a:pPr>
            <a:r>
              <a:rPr lang="es-MX" sz="1800" b="1" dirty="0">
                <a:latin typeface="Arial" panose="020B0604020202020204" pitchFamily="34" charset="0"/>
                <a:ea typeface="Times New Roman" panose="02020603050405020304" pitchFamily="18" charset="0"/>
                <a:cs typeface="Times New Roman" panose="02020603050405020304" pitchFamily="18" charset="0"/>
              </a:rPr>
              <a:t>19.44%</a:t>
            </a:r>
            <a:r>
              <a:rPr lang="es-MX" sz="1800" dirty="0">
                <a:latin typeface="Arial" panose="020B0604020202020204" pitchFamily="34" charset="0"/>
                <a:ea typeface="Times New Roman" panose="02020603050405020304" pitchFamily="18" charset="0"/>
                <a:cs typeface="Times New Roman" panose="02020603050405020304" pitchFamily="18" charset="0"/>
              </a:rPr>
              <a:t> de los </a:t>
            </a:r>
            <a:r>
              <a:rPr lang="es-MX" sz="1800" b="1" dirty="0">
                <a:latin typeface="Arial" panose="020B0604020202020204" pitchFamily="34" charset="0"/>
                <a:ea typeface="Times New Roman" panose="02020603050405020304" pitchFamily="18" charset="0"/>
                <a:cs typeface="Times New Roman" panose="02020603050405020304" pitchFamily="18" charset="0"/>
              </a:rPr>
              <a:t>docentes</a:t>
            </a:r>
            <a:r>
              <a:rPr lang="es-MX" sz="1800" dirty="0">
                <a:latin typeface="Arial" panose="020B0604020202020204" pitchFamily="34" charset="0"/>
                <a:ea typeface="Times New Roman" panose="02020603050405020304" pitchFamily="18" charset="0"/>
                <a:cs typeface="Times New Roman" panose="02020603050405020304" pitchFamily="18" charset="0"/>
              </a:rPr>
              <a:t> de primaria que confirmaba tener alumnos con discapacidad </a:t>
            </a:r>
            <a:r>
              <a:rPr lang="es-MX" sz="1800" b="1" dirty="0">
                <a:latin typeface="Arial" panose="020B0604020202020204" pitchFamily="34" charset="0"/>
                <a:ea typeface="Times New Roman" panose="02020603050405020304" pitchFamily="18" charset="0"/>
                <a:cs typeface="Times New Roman" panose="02020603050405020304" pitchFamily="18" charset="0"/>
              </a:rPr>
              <a:t>contaba con algún material adaptado</a:t>
            </a:r>
            <a:r>
              <a:rPr lang="es-MX" sz="1800" dirty="0">
                <a:latin typeface="Arial" panose="020B0604020202020204" pitchFamily="34" charset="0"/>
                <a:ea typeface="Times New Roman" panose="02020603050405020304" pitchFamily="18" charset="0"/>
                <a:cs typeface="Times New Roman" panose="02020603050405020304" pitchFamily="18" charset="0"/>
              </a:rPr>
              <a:t>, pero únicamente para problemas de ceguera o auditivos (CEMABE, 2013).</a:t>
            </a:r>
          </a:p>
          <a:p>
            <a:pPr marL="342900" indent="-342900" algn="just">
              <a:spcBef>
                <a:spcPts val="600"/>
              </a:spcBef>
              <a:spcAft>
                <a:spcPts val="600"/>
              </a:spcAft>
              <a:buFont typeface="Wingdings" panose="05000000000000000000" pitchFamily="2" charset="2"/>
              <a:buChar char="ü"/>
            </a:pPr>
            <a:r>
              <a:rPr lang="es-MX" sz="1800" b="1" dirty="0">
                <a:latin typeface="Arial" panose="020B0604020202020204" pitchFamily="34" charset="0"/>
                <a:ea typeface="Times New Roman" panose="02020603050405020304" pitchFamily="18" charset="0"/>
                <a:cs typeface="Times New Roman" panose="02020603050405020304" pitchFamily="18" charset="0"/>
              </a:rPr>
              <a:t>26.6%</a:t>
            </a:r>
            <a:r>
              <a:rPr lang="es-MX" sz="1800" dirty="0">
                <a:latin typeface="Arial" panose="020B0604020202020204" pitchFamily="34" charset="0"/>
                <a:ea typeface="Times New Roman" panose="02020603050405020304" pitchFamily="18" charset="0"/>
                <a:cs typeface="Times New Roman" panose="02020603050405020304" pitchFamily="18" charset="0"/>
              </a:rPr>
              <a:t> de los directores de educación </a:t>
            </a:r>
            <a:r>
              <a:rPr lang="es-MX" sz="1800" b="1" dirty="0">
                <a:latin typeface="Arial" panose="020B0604020202020204" pitchFamily="34" charset="0"/>
                <a:ea typeface="Times New Roman" panose="02020603050405020304" pitchFamily="18" charset="0"/>
                <a:cs typeface="Times New Roman" panose="02020603050405020304" pitchFamily="18" charset="0"/>
              </a:rPr>
              <a:t>primaria</a:t>
            </a:r>
            <a:r>
              <a:rPr lang="es-MX" sz="1800" dirty="0">
                <a:latin typeface="Arial" panose="020B0604020202020204" pitchFamily="34" charset="0"/>
                <a:ea typeface="Times New Roman" panose="02020603050405020304" pitchFamily="18" charset="0"/>
                <a:cs typeface="Times New Roman" panose="02020603050405020304" pitchFamily="18" charset="0"/>
              </a:rPr>
              <a:t> y </a:t>
            </a:r>
            <a:r>
              <a:rPr lang="es-MX" sz="1800" b="1" dirty="0">
                <a:latin typeface="Arial" panose="020B0604020202020204" pitchFamily="34" charset="0"/>
                <a:ea typeface="Times New Roman" panose="02020603050405020304" pitchFamily="18" charset="0"/>
                <a:cs typeface="Times New Roman" panose="02020603050405020304" pitchFamily="18" charset="0"/>
              </a:rPr>
              <a:t>15.6% </a:t>
            </a:r>
            <a:r>
              <a:rPr lang="es-MX" sz="1800" dirty="0">
                <a:latin typeface="Arial" panose="020B0604020202020204" pitchFamily="34" charset="0"/>
                <a:ea typeface="Times New Roman" panose="02020603050405020304" pitchFamily="18" charset="0"/>
                <a:cs typeface="Times New Roman" panose="02020603050405020304" pitchFamily="18" charset="0"/>
              </a:rPr>
              <a:t>de los de </a:t>
            </a:r>
            <a:r>
              <a:rPr lang="es-MX" sz="1800" b="1" dirty="0">
                <a:latin typeface="Arial" panose="020B0604020202020204" pitchFamily="34" charset="0"/>
                <a:ea typeface="Times New Roman" panose="02020603050405020304" pitchFamily="18" charset="0"/>
                <a:cs typeface="Times New Roman" panose="02020603050405020304" pitchFamily="18" charset="0"/>
              </a:rPr>
              <a:t>secundaria</a:t>
            </a:r>
            <a:r>
              <a:rPr lang="es-MX" sz="1800" dirty="0">
                <a:latin typeface="Arial" panose="020B0604020202020204" pitchFamily="34" charset="0"/>
                <a:ea typeface="Times New Roman" panose="02020603050405020304" pitchFamily="18" charset="0"/>
                <a:cs typeface="Times New Roman" panose="02020603050405020304" pitchFamily="18" charset="0"/>
              </a:rPr>
              <a:t> en el país señalaron contar con </a:t>
            </a:r>
            <a:r>
              <a:rPr lang="es-MX" sz="1800" b="1" dirty="0">
                <a:latin typeface="Arial" panose="020B0604020202020204" pitchFamily="34" charset="0"/>
                <a:ea typeface="Times New Roman" panose="02020603050405020304" pitchFamily="18" charset="0"/>
                <a:cs typeface="Times New Roman" panose="02020603050405020304" pitchFamily="18" charset="0"/>
              </a:rPr>
              <a:t>personal capacitado </a:t>
            </a:r>
            <a:r>
              <a:rPr lang="es-MX" sz="1800" dirty="0">
                <a:latin typeface="Arial" panose="020B0604020202020204" pitchFamily="34" charset="0"/>
                <a:ea typeface="Times New Roman" panose="02020603050405020304" pitchFamily="18" charset="0"/>
                <a:cs typeface="Times New Roman" panose="02020603050405020304" pitchFamily="18" charset="0"/>
              </a:rPr>
              <a:t>para atender a estudiantes que requieren apoyo especial (CEMABE, 2013)</a:t>
            </a:r>
            <a:r>
              <a:rPr lang="es-MX" sz="1800" b="1" dirty="0">
                <a:latin typeface="Arial" panose="020B0604020202020204" pitchFamily="34" charset="0"/>
                <a:ea typeface="Times New Roman" panose="02020603050405020304" pitchFamily="18" charset="0"/>
                <a:cs typeface="Times New Roman" panose="02020603050405020304" pitchFamily="18" charset="0"/>
              </a:rPr>
              <a:t>.</a:t>
            </a:r>
            <a:endParaRPr lang="es-MX" sz="1800" b="1" dirty="0"/>
          </a:p>
        </p:txBody>
      </p:sp>
      <p:sp>
        <p:nvSpPr>
          <p:cNvPr id="8" name="Rectángulo 7"/>
          <p:cNvSpPr/>
          <p:nvPr/>
        </p:nvSpPr>
        <p:spPr>
          <a:xfrm>
            <a:off x="5278265" y="7991190"/>
            <a:ext cx="5056446"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elaboración propia con información de ENIGH, 2016. </a:t>
            </a:r>
          </a:p>
        </p:txBody>
      </p:sp>
      <p:graphicFrame>
        <p:nvGraphicFramePr>
          <p:cNvPr id="14" name="Gráfico 13">
            <a:extLst>
              <a:ext uri="{FF2B5EF4-FFF2-40B4-BE49-F238E27FC236}">
                <a16:creationId xmlns:a16="http://schemas.microsoft.com/office/drawing/2014/main" id="{00000000-0008-0000-2300-000002000000}"/>
              </a:ext>
            </a:extLst>
          </p:cNvPr>
          <p:cNvGraphicFramePr>
            <a:graphicFrameLocks/>
          </p:cNvGraphicFramePr>
          <p:nvPr>
            <p:extLst>
              <p:ext uri="{D42A27DB-BD31-4B8C-83A1-F6EECF244321}">
                <p14:modId xmlns:p14="http://schemas.microsoft.com/office/powerpoint/2010/main" val="694421009"/>
              </p:ext>
            </p:extLst>
          </p:nvPr>
        </p:nvGraphicFramePr>
        <p:xfrm>
          <a:off x="5458284" y="2239214"/>
          <a:ext cx="7164796" cy="5733929"/>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ángulo 3"/>
          <p:cNvSpPr/>
          <p:nvPr/>
        </p:nvSpPr>
        <p:spPr>
          <a:xfrm>
            <a:off x="239600" y="2284512"/>
            <a:ext cx="5038665" cy="1754326"/>
          </a:xfrm>
          <a:prstGeom prst="rect">
            <a:avLst/>
          </a:prstGeom>
        </p:spPr>
        <p:txBody>
          <a:bodyPr wrap="square">
            <a:spAutoFit/>
          </a:bodyPr>
          <a:lstStyle/>
          <a:p>
            <a:pPr marL="342900" indent="-342900" algn="just">
              <a:spcBef>
                <a:spcPts val="600"/>
              </a:spcBef>
              <a:spcAft>
                <a:spcPts val="600"/>
              </a:spcAft>
              <a:buFont typeface="Wingdings" panose="05000000000000000000" pitchFamily="2" charset="2"/>
              <a:buChar char="ü"/>
            </a:pPr>
            <a:r>
              <a:rPr lang="es-MX" altLang="es-MX" sz="1800" dirty="0">
                <a:latin typeface="Arial" panose="020B0604020202020204" pitchFamily="34" charset="0"/>
                <a:ea typeface="Times New Roman" panose="02020603050405020304" pitchFamily="18" charset="0"/>
                <a:cs typeface="Times New Roman" panose="02020603050405020304" pitchFamily="18" charset="0"/>
              </a:rPr>
              <a:t>35.9% quienes presentan discapacidad motriz asiste a la escuela, 46% limitación mental, 67% la discapacidad para caminar, 67% hablar y comunicarse, 68% poner atención o aprender cosas, 75% auditiva y 92% la visual (ENIGH, 2016).</a:t>
            </a:r>
          </a:p>
        </p:txBody>
      </p:sp>
    </p:spTree>
    <p:extLst>
      <p:ext uri="{BB962C8B-B14F-4D97-AF65-F5344CB8AC3E}">
        <p14:creationId xmlns:p14="http://schemas.microsoft.com/office/powerpoint/2010/main" val="9628841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6"/>
          <p:cNvSpPr>
            <a:spLocks/>
          </p:cNvSpPr>
          <p:nvPr/>
        </p:nvSpPr>
        <p:spPr bwMode="auto">
          <a:xfrm>
            <a:off x="523753" y="1092508"/>
            <a:ext cx="1862689"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a:t>
            </a:r>
          </a:p>
        </p:txBody>
      </p:sp>
      <p:sp>
        <p:nvSpPr>
          <p:cNvPr id="2" name="Rectángulo 1"/>
          <p:cNvSpPr/>
          <p:nvPr/>
        </p:nvSpPr>
        <p:spPr>
          <a:xfrm>
            <a:off x="523753" y="1636440"/>
            <a:ext cx="7490816" cy="707886"/>
          </a:xfrm>
          <a:prstGeom prst="rect">
            <a:avLst/>
          </a:prstGeom>
        </p:spPr>
        <p:txBody>
          <a:bodyPr wrap="square">
            <a:spAutoFit/>
          </a:bodyPr>
          <a:lstStyle/>
          <a:p>
            <a:pPr defTabSz="914400" eaLnBrk="1">
              <a:defRPr/>
            </a:pPr>
            <a:r>
              <a:rPr lang="es-MX" altLang="es-MX" sz="2000" b="1" dirty="0">
                <a:solidFill>
                  <a:srgbClr val="C12D77"/>
                </a:solidFill>
                <a:latin typeface="Arial" panose="020B0604020202020204" pitchFamily="34" charset="0"/>
                <a:cs typeface="Arial" panose="020B0604020202020204" pitchFamily="34" charset="0"/>
                <a:sym typeface="Arial" panose="020B0604020202020204" pitchFamily="34" charset="0"/>
              </a:rPr>
              <a:t>Análisis de Brechas: Mujeres en situación de embarazo o maternidad en edad escolar obligatoria.</a:t>
            </a:r>
          </a:p>
        </p:txBody>
      </p:sp>
      <p:sp>
        <p:nvSpPr>
          <p:cNvPr id="8" name="Rectángulo 18"/>
          <p:cNvSpPr>
            <a:spLocks noChangeArrowheads="1"/>
          </p:cNvSpPr>
          <p:nvPr/>
        </p:nvSpPr>
        <p:spPr bwMode="auto">
          <a:xfrm>
            <a:off x="813769" y="2580670"/>
            <a:ext cx="11593287"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marL="342900" indent="-3429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Bef>
                <a:spcPts val="1200"/>
              </a:spcBef>
              <a:buFont typeface="Wingdings" panose="05000000000000000000" pitchFamily="2" charset="2"/>
              <a:buChar char="ü"/>
            </a:pPr>
            <a:r>
              <a:rPr lang="es-MX" sz="2000" dirty="0"/>
              <a:t>La </a:t>
            </a:r>
            <a:r>
              <a:rPr lang="es-MX" sz="2000" b="1" dirty="0"/>
              <a:t>primera causa </a:t>
            </a:r>
            <a:r>
              <a:rPr lang="es-MX" sz="2000" dirty="0"/>
              <a:t>de </a:t>
            </a:r>
            <a:r>
              <a:rPr lang="es-MX" sz="2000" b="1" dirty="0"/>
              <a:t>deserción de las mujeres en la EMS </a:t>
            </a:r>
            <a:r>
              <a:rPr lang="es-MX" sz="2000" dirty="0"/>
              <a:t>es por </a:t>
            </a:r>
            <a:r>
              <a:rPr lang="es-MX" sz="2000" b="1" dirty="0"/>
              <a:t>motivos económicos (33.7%), </a:t>
            </a:r>
            <a:r>
              <a:rPr lang="es-MX" sz="2000" dirty="0"/>
              <a:t>la  </a:t>
            </a:r>
            <a:r>
              <a:rPr lang="es-MX" sz="2000" b="1" dirty="0"/>
              <a:t>segunda causa </a:t>
            </a:r>
            <a:r>
              <a:rPr lang="es-MX" sz="2000" dirty="0"/>
              <a:t>es porque </a:t>
            </a:r>
            <a:r>
              <a:rPr lang="es-MX" sz="2000" b="1" dirty="0"/>
              <a:t>se embarazó o tuvo un hijo</a:t>
            </a:r>
            <a:r>
              <a:rPr lang="es-MX" sz="2000" dirty="0"/>
              <a:t> (11.8%) y la tercera es porque se casó (8.8%) (ENADEMS 2012)</a:t>
            </a:r>
          </a:p>
          <a:p>
            <a:pPr algn="just">
              <a:spcBef>
                <a:spcPts val="1200"/>
              </a:spcBef>
              <a:buFont typeface="Wingdings" panose="05000000000000000000" pitchFamily="2" charset="2"/>
              <a:buChar char="ü"/>
            </a:pPr>
            <a:r>
              <a:rPr lang="es-ES" sz="2000" dirty="0"/>
              <a:t>En 2014, </a:t>
            </a:r>
            <a:r>
              <a:rPr lang="es-ES" sz="2000" b="1" dirty="0"/>
              <a:t>menos de 1 de cada 6 mujeres </a:t>
            </a:r>
            <a:r>
              <a:rPr lang="es-ES" sz="2000" dirty="0"/>
              <a:t>en situación de embarazo y maternidad </a:t>
            </a:r>
            <a:r>
              <a:rPr lang="es-ES" sz="2000" b="1" dirty="0"/>
              <a:t>asistía a la escuela</a:t>
            </a:r>
            <a:r>
              <a:rPr lang="es-ES" sz="2000" dirty="0"/>
              <a:t> (ENDD, 2014). </a:t>
            </a:r>
          </a:p>
          <a:p>
            <a:pPr algn="just">
              <a:spcBef>
                <a:spcPts val="1200"/>
              </a:spcBef>
              <a:buFont typeface="Wingdings" panose="05000000000000000000" pitchFamily="2" charset="2"/>
              <a:buChar char="ü"/>
            </a:pPr>
            <a:r>
              <a:rPr lang="es-ES" sz="2000" dirty="0">
                <a:latin typeface="Arial" panose="020B0604020202020204" pitchFamily="34" charset="0"/>
                <a:cs typeface="Arial" panose="020B0604020202020204" pitchFamily="34" charset="0"/>
              </a:rPr>
              <a:t>Las becas que se otorgan a las </a:t>
            </a:r>
            <a:r>
              <a:rPr lang="es-ES" sz="2000" b="1" dirty="0">
                <a:latin typeface="Arial" panose="020B0604020202020204" pitchFamily="34" charset="0"/>
                <a:cs typeface="Arial" panose="020B0604020202020204" pitchFamily="34" charset="0"/>
              </a:rPr>
              <a:t>madres jóvenes y jóvenes embarazadas sólo cubren la educación básica</a:t>
            </a:r>
            <a:r>
              <a:rPr lang="es-ES" sz="2000" dirty="0">
                <a:latin typeface="Arial" panose="020B0604020202020204" pitchFamily="34" charset="0"/>
                <a:cs typeface="Arial" panose="020B0604020202020204" pitchFamily="34" charset="0"/>
              </a:rPr>
              <a:t> y no existe continuidad para la educación media superior</a:t>
            </a:r>
            <a:r>
              <a:rPr lang="es-ES" sz="2000" dirty="0"/>
              <a:t>.</a:t>
            </a:r>
          </a:p>
          <a:p>
            <a:pPr algn="just">
              <a:spcBef>
                <a:spcPts val="1200"/>
              </a:spcBef>
              <a:buFont typeface="Wingdings" panose="05000000000000000000" pitchFamily="2" charset="2"/>
              <a:buChar char="ü"/>
            </a:pPr>
            <a:endParaRPr lang="es-MX" alt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437204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7" descr="tile_paper_medgray"/>
          <p:cNvSpPr>
            <a:spLocks/>
          </p:cNvSpPr>
          <p:nvPr/>
        </p:nvSpPr>
        <p:spPr bwMode="auto">
          <a:xfrm>
            <a:off x="4198938" y="2463800"/>
            <a:ext cx="13004800" cy="0"/>
          </a:xfrm>
          <a:prstGeom prst="rect">
            <a:avLst/>
          </a:prstGeom>
          <a:noFill/>
          <a:ln>
            <a:noFill/>
          </a:ln>
          <a:effectLst>
            <a:outerShdw blurRad="38100" dist="25400" dir="5400000" algn="ctr" rotWithShape="0">
              <a:srgbClr val="808080">
                <a:alpha val="50000"/>
              </a:srgbClr>
            </a:outerShdw>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a:solidFill>
                  <a:srgbClr val="000000"/>
                </a:solidFill>
                <a:miter lim="400000"/>
                <a:headEnd/>
                <a:tailEnd/>
              </a14:hiddenLine>
            </a:ext>
          </a:extLst>
        </p:spPr>
        <p:txBody>
          <a:bodyPr wrap="none" lIns="50800" tIns="50800" rIns="50800" bIns="50800" anchor="ctr">
            <a:spAutoFit/>
          </a:bodyPr>
          <a:lstStyle/>
          <a:p>
            <a:pPr>
              <a:defRPr/>
            </a:pPr>
            <a:br>
              <a:rPr lang="es-MX" altLang="es-MX" dirty="0"/>
            </a:br>
            <a:endParaRPr lang="es-MX" altLang="es-MX" dirty="0"/>
          </a:p>
        </p:txBody>
      </p:sp>
      <p:sp>
        <p:nvSpPr>
          <p:cNvPr id="13316" name="Rectángulo 1"/>
          <p:cNvSpPr>
            <a:spLocks noChangeArrowheads="1"/>
          </p:cNvSpPr>
          <p:nvPr/>
        </p:nvSpPr>
        <p:spPr bwMode="auto">
          <a:xfrm>
            <a:off x="620314" y="1708448"/>
            <a:ext cx="11764172" cy="6555641"/>
          </a:xfrm>
          <a:prstGeom prst="rect">
            <a:avLst/>
          </a:prstGeom>
          <a:noFill/>
          <a:ln w="38100">
            <a:solidFill>
              <a:srgbClr val="469999"/>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marL="0" indent="0" algn="just">
              <a:spcBef>
                <a:spcPts val="1200"/>
              </a:spcBef>
            </a:pPr>
            <a:r>
              <a:rPr lang="es-MX" altLang="es-MX" sz="2000" b="1" dirty="0">
                <a:latin typeface="Arial" panose="020B0604020202020204" pitchFamily="34" charset="0"/>
                <a:cs typeface="Arial" panose="020B0604020202020204" pitchFamily="34" charset="0"/>
              </a:rPr>
              <a:t>México ha registrado avances en cuanto a garantizar el derecho a la educación</a:t>
            </a:r>
            <a:r>
              <a:rPr lang="es-MX" altLang="es-MX" sz="2000" dirty="0">
                <a:latin typeface="Arial" panose="020B0604020202020204" pitchFamily="34" charset="0"/>
                <a:cs typeface="Arial" panose="020B0604020202020204" pitchFamily="34" charset="0"/>
              </a:rPr>
              <a:t>, por ejemplo,</a:t>
            </a:r>
            <a:r>
              <a:rPr lang="es-MX" altLang="es-MX" sz="2000" b="1" dirty="0">
                <a:latin typeface="Arial" panose="020B0604020202020204" pitchFamily="34" charset="0"/>
                <a:cs typeface="Arial" panose="020B0604020202020204" pitchFamily="34" charset="0"/>
              </a:rPr>
              <a:t> se ha reducido la tasa de analfabetismo </a:t>
            </a:r>
            <a:r>
              <a:rPr lang="es-MX" altLang="es-MX" sz="2000" dirty="0">
                <a:latin typeface="Arial" panose="020B0604020202020204" pitchFamily="34" charset="0"/>
                <a:cs typeface="Arial" panose="020B0604020202020204" pitchFamily="34" charset="0"/>
              </a:rPr>
              <a:t>de manera significativa, pasando de </a:t>
            </a:r>
            <a:r>
              <a:rPr lang="es-MX" altLang="es-MX" sz="2000" b="1" dirty="0">
                <a:latin typeface="Arial" panose="020B0604020202020204" pitchFamily="34" charset="0"/>
                <a:cs typeface="Arial" panose="020B0604020202020204" pitchFamily="34" charset="0"/>
              </a:rPr>
              <a:t>17 en 1980 a 5.5 en 2015</a:t>
            </a:r>
            <a:r>
              <a:rPr lang="es-MX" altLang="es-MX" sz="2000" dirty="0">
                <a:latin typeface="Arial" panose="020B0604020202020204" pitchFamily="34" charset="0"/>
                <a:cs typeface="Arial" panose="020B0604020202020204" pitchFamily="34" charset="0"/>
              </a:rPr>
              <a:t> (PLANEA, 2015); sin embargo, aún no alcanza la meta establecida por la UNESCO de 5% de la población total. Además, se identifican los siguientes retos:</a:t>
            </a:r>
          </a:p>
          <a:p>
            <a:pPr marL="182563" indent="-182563" algn="just">
              <a:spcBef>
                <a:spcPts val="1200"/>
              </a:spcBef>
              <a:buFont typeface="Helvetica Light" charset="0"/>
              <a:buAutoNum type="arabicPeriod"/>
            </a:pPr>
            <a:r>
              <a:rPr lang="es-MX" altLang="es-MX" sz="2000" dirty="0">
                <a:latin typeface="Arial" panose="020B0604020202020204" pitchFamily="34" charset="0"/>
                <a:cs typeface="Arial" panose="020B0604020202020204" pitchFamily="34" charset="0"/>
              </a:rPr>
              <a:t>Incrementar la </a:t>
            </a:r>
            <a:r>
              <a:rPr lang="es-MX" altLang="es-MX" sz="2000" b="1" dirty="0">
                <a:latin typeface="Arial" panose="020B0604020202020204" pitchFamily="34" charset="0"/>
                <a:cs typeface="Arial" panose="020B0604020202020204" pitchFamily="34" charset="0"/>
              </a:rPr>
              <a:t>disponibilidad</a:t>
            </a:r>
            <a:r>
              <a:rPr lang="es-MX" altLang="es-MX" sz="2000" dirty="0">
                <a:latin typeface="Arial" panose="020B0604020202020204" pitchFamily="34" charset="0"/>
                <a:cs typeface="Arial" panose="020B0604020202020204" pitchFamily="34" charset="0"/>
              </a:rPr>
              <a:t> de </a:t>
            </a:r>
            <a:r>
              <a:rPr lang="es-MX" altLang="es-MX" sz="2000" b="1" dirty="0">
                <a:latin typeface="Arial" panose="020B0604020202020204" pitchFamily="34" charset="0"/>
                <a:cs typeface="Arial" panose="020B0604020202020204" pitchFamily="34" charset="0"/>
              </a:rPr>
              <a:t>instituciones en educación media superior </a:t>
            </a:r>
            <a:r>
              <a:rPr lang="es-MX" altLang="es-MX" sz="2000" dirty="0">
                <a:latin typeface="Arial" panose="020B0604020202020204" pitchFamily="34" charset="0"/>
                <a:cs typeface="Arial" panose="020B0604020202020204" pitchFamily="34" charset="0"/>
              </a:rPr>
              <a:t>y fomentar el </a:t>
            </a:r>
            <a:r>
              <a:rPr lang="es-MX" altLang="es-MX" sz="2000" b="1" dirty="0">
                <a:latin typeface="Arial" panose="020B0604020202020204" pitchFamily="34" charset="0"/>
                <a:cs typeface="Arial" panose="020B0604020202020204" pitchFamily="34" charset="0"/>
              </a:rPr>
              <a:t>acceso</a:t>
            </a:r>
            <a:r>
              <a:rPr lang="es-MX" altLang="es-MX" sz="2000" dirty="0">
                <a:latin typeface="Arial" panose="020B0604020202020204" pitchFamily="34" charset="0"/>
                <a:cs typeface="Arial" panose="020B0604020202020204" pitchFamily="34" charset="0"/>
              </a:rPr>
              <a:t> y </a:t>
            </a:r>
            <a:r>
              <a:rPr lang="es-MX" altLang="es-MX" sz="2000" b="1" dirty="0">
                <a:latin typeface="Arial" panose="020B0604020202020204" pitchFamily="34" charset="0"/>
                <a:cs typeface="Arial" panose="020B0604020202020204" pitchFamily="34" charset="0"/>
              </a:rPr>
              <a:t>permanencia</a:t>
            </a:r>
            <a:r>
              <a:rPr lang="es-MX" altLang="es-MX" sz="2000" dirty="0">
                <a:latin typeface="Arial" panose="020B0604020202020204" pitchFamily="34" charset="0"/>
                <a:cs typeface="Arial" panose="020B0604020202020204" pitchFamily="34" charset="0"/>
              </a:rPr>
              <a:t> de los </a:t>
            </a:r>
            <a:r>
              <a:rPr lang="es-MX" altLang="es-MX" sz="2000" b="1" dirty="0">
                <a:latin typeface="Arial" panose="020B0604020202020204" pitchFamily="34" charset="0"/>
                <a:cs typeface="Arial" panose="020B0604020202020204" pitchFamily="34" charset="0"/>
              </a:rPr>
              <a:t>estudiantes</a:t>
            </a:r>
            <a:r>
              <a:rPr lang="es-MX" altLang="es-MX" sz="2000" dirty="0">
                <a:latin typeface="Arial" panose="020B0604020202020204" pitchFamily="34" charset="0"/>
                <a:cs typeface="Arial" panose="020B0604020202020204" pitchFamily="34" charset="0"/>
              </a:rPr>
              <a:t> en mayor </a:t>
            </a:r>
            <a:r>
              <a:rPr lang="es-MX" altLang="es-MX" sz="2000" b="1" dirty="0">
                <a:latin typeface="Arial" panose="020B0604020202020204" pitchFamily="34" charset="0"/>
                <a:cs typeface="Arial" panose="020B0604020202020204" pitchFamily="34" charset="0"/>
              </a:rPr>
              <a:t>situación de vulnerabilidad</a:t>
            </a:r>
            <a:r>
              <a:rPr lang="es-MX" altLang="es-MX" sz="2000" dirty="0">
                <a:latin typeface="Arial" panose="020B0604020202020204" pitchFamily="34" charset="0"/>
                <a:cs typeface="Arial" panose="020B0604020202020204" pitchFamily="34" charset="0"/>
              </a:rPr>
              <a:t>.</a:t>
            </a:r>
          </a:p>
          <a:p>
            <a:pPr marL="182563" indent="-182563" algn="just">
              <a:spcBef>
                <a:spcPts val="1200"/>
              </a:spcBef>
              <a:buFont typeface="Helvetica Light" charset="0"/>
              <a:buAutoNum type="arabicPeriod"/>
            </a:pPr>
            <a:r>
              <a:rPr lang="es-MX" altLang="es-MX" sz="2000" b="1" dirty="0">
                <a:latin typeface="Arial" panose="020B0604020202020204" pitchFamily="34" charset="0"/>
                <a:cs typeface="Arial" panose="020B0604020202020204" pitchFamily="34" charset="0"/>
              </a:rPr>
              <a:t>Mejorar la infraestructura </a:t>
            </a:r>
            <a:r>
              <a:rPr lang="es-MX" altLang="es-MX" sz="2000" dirty="0">
                <a:latin typeface="Arial" panose="020B0604020202020204" pitchFamily="34" charset="0"/>
                <a:cs typeface="Arial" panose="020B0604020202020204" pitchFamily="34" charset="0"/>
              </a:rPr>
              <a:t>educativa para garantizar condiciones óptimas de aprendizaje a todos los titulares del derecho.</a:t>
            </a:r>
          </a:p>
          <a:p>
            <a:pPr marL="182563" indent="-182563" algn="just">
              <a:spcBef>
                <a:spcPts val="1200"/>
              </a:spcBef>
              <a:buFont typeface="Helvetica Light" charset="0"/>
              <a:buAutoNum type="arabicPeriod"/>
            </a:pPr>
            <a:r>
              <a:rPr lang="es-MX" altLang="es-MX" sz="2000" dirty="0">
                <a:latin typeface="Arial" panose="020B0604020202020204" pitchFamily="34" charset="0"/>
                <a:cs typeface="Arial" panose="020B0604020202020204" pitchFamily="34" charset="0"/>
              </a:rPr>
              <a:t>Propiciar la </a:t>
            </a:r>
            <a:r>
              <a:rPr lang="es-MX" altLang="es-MX" sz="2000" b="1" dirty="0">
                <a:latin typeface="Arial" panose="020B0604020202020204" pitchFamily="34" charset="0"/>
                <a:cs typeface="Arial" panose="020B0604020202020204" pitchFamily="34" charset="0"/>
              </a:rPr>
              <a:t>asistencia</a:t>
            </a:r>
            <a:r>
              <a:rPr lang="es-MX" altLang="es-MX" sz="2000" dirty="0">
                <a:latin typeface="Arial" panose="020B0604020202020204" pitchFamily="34" charset="0"/>
                <a:cs typeface="Arial" panose="020B0604020202020204" pitchFamily="34" charset="0"/>
              </a:rPr>
              <a:t> educación </a:t>
            </a:r>
            <a:r>
              <a:rPr lang="es-MX" altLang="es-MX" sz="2000" b="1" dirty="0">
                <a:latin typeface="Arial" panose="020B0604020202020204" pitchFamily="34" charset="0"/>
                <a:cs typeface="Arial" panose="020B0604020202020204" pitchFamily="34" charset="0"/>
              </a:rPr>
              <a:t>preescolar</a:t>
            </a:r>
            <a:r>
              <a:rPr lang="es-MX" altLang="es-MX" sz="2000" dirty="0">
                <a:latin typeface="Arial" panose="020B0604020202020204" pitchFamily="34" charset="0"/>
                <a:cs typeface="Arial" panose="020B0604020202020204" pitchFamily="34" charset="0"/>
              </a:rPr>
              <a:t>.</a:t>
            </a:r>
          </a:p>
          <a:p>
            <a:pPr marL="182563" indent="-182563" algn="just">
              <a:spcBef>
                <a:spcPts val="1200"/>
              </a:spcBef>
              <a:buFont typeface="Helvetica Light" charset="0"/>
              <a:buAutoNum type="arabicPeriod"/>
            </a:pPr>
            <a:r>
              <a:rPr lang="es-MX" altLang="es-MX" sz="2000" b="1" dirty="0">
                <a:latin typeface="Arial" panose="020B0604020202020204" pitchFamily="34" charset="0"/>
                <a:cs typeface="Arial" panose="020B0604020202020204" pitchFamily="34" charset="0"/>
              </a:rPr>
              <a:t>Disminuir </a:t>
            </a:r>
            <a:r>
              <a:rPr lang="es-MX" altLang="es-MX" sz="2000" dirty="0">
                <a:latin typeface="Arial" panose="020B0604020202020204" pitchFamily="34" charset="0"/>
                <a:cs typeface="Arial" panose="020B0604020202020204" pitchFamily="34" charset="0"/>
              </a:rPr>
              <a:t>las </a:t>
            </a:r>
            <a:r>
              <a:rPr lang="es-MX" altLang="es-MX" sz="2000" b="1" dirty="0">
                <a:latin typeface="Arial" panose="020B0604020202020204" pitchFamily="34" charset="0"/>
                <a:cs typeface="Arial" panose="020B0604020202020204" pitchFamily="34" charset="0"/>
              </a:rPr>
              <a:t>inequidades </a:t>
            </a:r>
            <a:r>
              <a:rPr lang="es-MX" altLang="es-MX" sz="2000" dirty="0">
                <a:latin typeface="Arial" panose="020B0604020202020204" pitchFamily="34" charset="0"/>
                <a:cs typeface="Arial" panose="020B0604020202020204" pitchFamily="34" charset="0"/>
              </a:rPr>
              <a:t>en el </a:t>
            </a:r>
            <a:r>
              <a:rPr lang="es-MX" altLang="es-MX" sz="2000" b="1" dirty="0">
                <a:latin typeface="Arial" panose="020B0604020202020204" pitchFamily="34" charset="0"/>
                <a:cs typeface="Arial" panose="020B0604020202020204" pitchFamily="34" charset="0"/>
              </a:rPr>
              <a:t>acceso </a:t>
            </a:r>
            <a:r>
              <a:rPr lang="es-MX" altLang="es-MX" sz="2000" dirty="0">
                <a:latin typeface="Arial" panose="020B0604020202020204" pitchFamily="34" charset="0"/>
                <a:cs typeface="Arial" panose="020B0604020202020204" pitchFamily="34" charset="0"/>
              </a:rPr>
              <a:t>y </a:t>
            </a:r>
            <a:r>
              <a:rPr lang="es-MX" altLang="es-MX" sz="2000" b="1" dirty="0">
                <a:latin typeface="Arial" panose="020B0604020202020204" pitchFamily="34" charset="0"/>
                <a:cs typeface="Arial" panose="020B0604020202020204" pitchFamily="34" charset="0"/>
              </a:rPr>
              <a:t>disfrute </a:t>
            </a:r>
            <a:r>
              <a:rPr lang="es-MX" altLang="es-MX" sz="2000" dirty="0">
                <a:latin typeface="Arial" panose="020B0604020202020204" pitchFamily="34" charset="0"/>
                <a:cs typeface="Arial" panose="020B0604020202020204" pitchFamily="34" charset="0"/>
              </a:rPr>
              <a:t>del derecho entre grupos de población.</a:t>
            </a:r>
          </a:p>
          <a:p>
            <a:pPr marL="182563" indent="-182563" algn="just">
              <a:spcBef>
                <a:spcPts val="1200"/>
              </a:spcBef>
              <a:buFont typeface="Helvetica Light" charset="0"/>
              <a:buAutoNum type="arabicPeriod"/>
            </a:pPr>
            <a:r>
              <a:rPr lang="es-MX" altLang="es-MX" sz="2000" dirty="0">
                <a:latin typeface="Arial" panose="020B0604020202020204" pitchFamily="34" charset="0"/>
                <a:cs typeface="Arial" panose="020B0604020202020204" pitchFamily="34" charset="0"/>
              </a:rPr>
              <a:t>Asegurar que la </a:t>
            </a:r>
            <a:r>
              <a:rPr lang="es-MX" altLang="es-MX" sz="2000" b="1" dirty="0">
                <a:latin typeface="Arial" panose="020B0604020202020204" pitchFamily="34" charset="0"/>
                <a:cs typeface="Arial" panose="020B0604020202020204" pitchFamily="34" charset="0"/>
              </a:rPr>
              <a:t>calidad</a:t>
            </a:r>
            <a:r>
              <a:rPr lang="es-MX" altLang="es-MX" sz="2000" dirty="0">
                <a:latin typeface="Arial" panose="020B0604020202020204" pitchFamily="34" charset="0"/>
                <a:cs typeface="Arial" panose="020B0604020202020204" pitchFamily="34" charset="0"/>
              </a:rPr>
              <a:t> de la educación sea </a:t>
            </a:r>
            <a:r>
              <a:rPr lang="es-MX" altLang="es-MX" sz="2000" b="1" dirty="0">
                <a:latin typeface="Arial" panose="020B0604020202020204" pitchFamily="34" charset="0"/>
                <a:cs typeface="Arial" panose="020B0604020202020204" pitchFamily="34" charset="0"/>
              </a:rPr>
              <a:t>igualitaria </a:t>
            </a:r>
            <a:r>
              <a:rPr lang="es-MX" altLang="es-MX" sz="2000" dirty="0">
                <a:latin typeface="Arial" panose="020B0604020202020204" pitchFamily="34" charset="0"/>
                <a:cs typeface="Arial" panose="020B0604020202020204" pitchFamily="34" charset="0"/>
              </a:rPr>
              <a:t>entre la población que asiste a distintos tipos de escuela. </a:t>
            </a:r>
          </a:p>
          <a:p>
            <a:pPr marL="182563" indent="-182563" algn="just">
              <a:spcBef>
                <a:spcPts val="1200"/>
              </a:spcBef>
              <a:buFont typeface="Helvetica Light" charset="0"/>
              <a:buAutoNum type="arabicPeriod"/>
            </a:pPr>
            <a:r>
              <a:rPr lang="es-MX" altLang="es-MX" sz="2000" b="1" dirty="0">
                <a:latin typeface="Arial" panose="020B0604020202020204" pitchFamily="34" charset="0"/>
                <a:cs typeface="Arial" panose="020B0604020202020204" pitchFamily="34" charset="0"/>
              </a:rPr>
              <a:t>Disminuir </a:t>
            </a:r>
            <a:r>
              <a:rPr lang="es-MX" altLang="es-MX" sz="2000" dirty="0">
                <a:latin typeface="Arial" panose="020B0604020202020204" pitchFamily="34" charset="0"/>
                <a:cs typeface="Arial" panose="020B0604020202020204" pitchFamily="34" charset="0"/>
              </a:rPr>
              <a:t>el </a:t>
            </a:r>
            <a:r>
              <a:rPr lang="es-MX" altLang="es-MX" sz="2000" b="1" dirty="0">
                <a:latin typeface="Arial" panose="020B0604020202020204" pitchFamily="34" charset="0"/>
                <a:cs typeface="Arial" panose="020B0604020202020204" pitchFamily="34" charset="0"/>
              </a:rPr>
              <a:t>porcentaje </a:t>
            </a:r>
            <a:r>
              <a:rPr lang="es-MX" altLang="es-MX" sz="2000" dirty="0">
                <a:latin typeface="Arial" panose="020B0604020202020204" pitchFamily="34" charset="0"/>
                <a:cs typeface="Arial" panose="020B0604020202020204" pitchFamily="34" charset="0"/>
              </a:rPr>
              <a:t>de </a:t>
            </a:r>
            <a:r>
              <a:rPr lang="es-MX" altLang="es-MX" sz="2000" b="1" dirty="0">
                <a:latin typeface="Arial" panose="020B0604020202020204" pitchFamily="34" charset="0"/>
                <a:cs typeface="Arial" panose="020B0604020202020204" pitchFamily="34" charset="0"/>
              </a:rPr>
              <a:t>población adulta en rezago </a:t>
            </a:r>
            <a:r>
              <a:rPr lang="es-MX" altLang="es-MX" sz="2000" dirty="0">
                <a:latin typeface="Arial" panose="020B0604020202020204" pitchFamily="34" charset="0"/>
                <a:cs typeface="Arial" panose="020B0604020202020204" pitchFamily="34" charset="0"/>
              </a:rPr>
              <a:t>educativo que no accede al derecho a la educación.</a:t>
            </a:r>
          </a:p>
          <a:p>
            <a:pPr marL="182563" indent="-182563" algn="just">
              <a:spcBef>
                <a:spcPts val="1200"/>
              </a:spcBef>
              <a:buFont typeface="Helvetica Light" charset="0"/>
              <a:buAutoNum type="arabicPeriod"/>
            </a:pPr>
            <a:r>
              <a:rPr lang="es-MX" altLang="es-MX" sz="2000" b="1" dirty="0">
                <a:latin typeface="Arial" panose="020B0604020202020204" pitchFamily="34" charset="0"/>
                <a:cs typeface="Arial" panose="020B0604020202020204" pitchFamily="34" charset="0"/>
              </a:rPr>
              <a:t>Mejorar</a:t>
            </a:r>
            <a:r>
              <a:rPr lang="es-MX" altLang="es-MX" sz="2000" dirty="0">
                <a:latin typeface="Arial" panose="020B0604020202020204" pitchFamily="34" charset="0"/>
                <a:cs typeface="Arial" panose="020B0604020202020204" pitchFamily="34" charset="0"/>
              </a:rPr>
              <a:t> el </a:t>
            </a:r>
            <a:r>
              <a:rPr lang="es-MX" altLang="es-MX" sz="2000" b="1" dirty="0">
                <a:latin typeface="Arial" panose="020B0604020202020204" pitchFamily="34" charset="0"/>
                <a:cs typeface="Arial" panose="020B0604020202020204" pitchFamily="34" charset="0"/>
              </a:rPr>
              <a:t>aprovechamiento escolar </a:t>
            </a:r>
            <a:r>
              <a:rPr lang="es-MX" altLang="es-MX" sz="2000" dirty="0">
                <a:latin typeface="Arial" panose="020B0604020202020204" pitchFamily="34" charset="0"/>
                <a:cs typeface="Arial" panose="020B0604020202020204" pitchFamily="34" charset="0"/>
              </a:rPr>
              <a:t>de los alumnos.</a:t>
            </a:r>
          </a:p>
          <a:p>
            <a:pPr marL="182563" indent="-182563" algn="just">
              <a:spcBef>
                <a:spcPts val="1200"/>
              </a:spcBef>
              <a:buFont typeface="Helvetica Light" charset="0"/>
              <a:buAutoNum type="arabicPeriod"/>
            </a:pPr>
            <a:r>
              <a:rPr lang="es-MX" altLang="es-MX" sz="2000" dirty="0">
                <a:latin typeface="Arial" panose="020B0604020202020204" pitchFamily="34" charset="0"/>
                <a:cs typeface="Arial" panose="020B0604020202020204" pitchFamily="34" charset="0"/>
              </a:rPr>
              <a:t>Implementar estrategias encaminadas a </a:t>
            </a:r>
            <a:r>
              <a:rPr lang="es-MX" altLang="es-MX" sz="2000" b="1" dirty="0">
                <a:latin typeface="Arial" panose="020B0604020202020204" pitchFamily="34" charset="0"/>
                <a:cs typeface="Arial" panose="020B0604020202020204" pitchFamily="34" charset="0"/>
              </a:rPr>
              <a:t>mejorar la formación docente</a:t>
            </a:r>
            <a:r>
              <a:rPr lang="es-MX" altLang="es-MX" sz="2000" dirty="0">
                <a:latin typeface="Arial" panose="020B0604020202020204" pitchFamily="34" charset="0"/>
                <a:cs typeface="Arial" panose="020B0604020202020204" pitchFamily="34" charset="0"/>
              </a:rPr>
              <a:t>, así como las </a:t>
            </a:r>
            <a:r>
              <a:rPr lang="es-MX" altLang="es-MX" sz="2000" b="1" dirty="0">
                <a:latin typeface="Arial" panose="020B0604020202020204" pitchFamily="34" charset="0"/>
                <a:cs typeface="Arial" panose="020B0604020202020204" pitchFamily="34" charset="0"/>
              </a:rPr>
              <a:t>prácticas educativas</a:t>
            </a:r>
            <a:r>
              <a:rPr lang="es-MX" altLang="es-MX" sz="2000" dirty="0">
                <a:latin typeface="Arial" panose="020B0604020202020204" pitchFamily="34" charset="0"/>
                <a:cs typeface="Arial" panose="020B0604020202020204" pitchFamily="34" charset="0"/>
              </a:rPr>
              <a:t>.</a:t>
            </a:r>
          </a:p>
        </p:txBody>
      </p:sp>
      <p:sp>
        <p:nvSpPr>
          <p:cNvPr id="30726" name="Rectangle 6"/>
          <p:cNvSpPr>
            <a:spLocks/>
          </p:cNvSpPr>
          <p:nvPr/>
        </p:nvSpPr>
        <p:spPr bwMode="auto">
          <a:xfrm>
            <a:off x="642883" y="876920"/>
            <a:ext cx="123428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Conclusiones</a:t>
            </a:r>
            <a:endParaRPr lang="es-MX" altLang="es-MX" sz="2400" b="1" dirty="0">
              <a:solidFill>
                <a:srgbClr val="53585F"/>
              </a:solidFill>
              <a:latin typeface="Arial" panose="020B0604020202020204" pitchFamily="34" charset="0"/>
              <a:cs typeface="Arial" panose="020B0604020202020204" pitchFamily="34" charset="0"/>
              <a:sym typeface="Arial" charset="0"/>
            </a:endParaRPr>
          </a:p>
        </p:txBody>
      </p:sp>
    </p:spTree>
    <p:extLst>
      <p:ext uri="{BB962C8B-B14F-4D97-AF65-F5344CB8AC3E}">
        <p14:creationId xmlns:p14="http://schemas.microsoft.com/office/powerpoint/2010/main" val="363065819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6">
            <a:extLst>
              <a:ext uri="{FF2B5EF4-FFF2-40B4-BE49-F238E27FC236}">
                <a16:creationId xmlns:a16="http://schemas.microsoft.com/office/drawing/2014/main" id="{16CF1DEA-2195-4B09-8A3B-A71051CCCAA4}"/>
              </a:ext>
            </a:extLst>
          </p:cNvPr>
          <p:cNvSpPr>
            <a:spLocks/>
          </p:cNvSpPr>
          <p:nvPr/>
        </p:nvSpPr>
        <p:spPr bwMode="auto">
          <a:xfrm>
            <a:off x="572777" y="844352"/>
            <a:ext cx="11859245"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Referencias</a:t>
            </a:r>
          </a:p>
        </p:txBody>
      </p:sp>
      <p:sp>
        <p:nvSpPr>
          <p:cNvPr id="4" name="Rectángulo 1">
            <a:extLst>
              <a:ext uri="{FF2B5EF4-FFF2-40B4-BE49-F238E27FC236}">
                <a16:creationId xmlns:a16="http://schemas.microsoft.com/office/drawing/2014/main" id="{698B9B4B-F36A-458C-B1E3-6678620426C7}"/>
              </a:ext>
            </a:extLst>
          </p:cNvPr>
          <p:cNvSpPr>
            <a:spLocks noChangeArrowheads="1"/>
          </p:cNvSpPr>
          <p:nvPr/>
        </p:nvSpPr>
        <p:spPr bwMode="auto">
          <a:xfrm>
            <a:off x="396043" y="1204392"/>
            <a:ext cx="12212712" cy="7894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spcAft>
                <a:spcPts val="600"/>
              </a:spcAft>
              <a:buFont typeface="Wingdings" panose="05000000000000000000" pitchFamily="2" charset="2"/>
              <a:buChar char="v"/>
            </a:pPr>
            <a:r>
              <a:rPr lang="es-ES" sz="1300" dirty="0">
                <a:latin typeface="Arial" panose="020B0604020202020204" pitchFamily="34" charset="0"/>
                <a:cs typeface="Arial" panose="020B0604020202020204" pitchFamily="34" charset="0"/>
              </a:rPr>
              <a:t>Banco Mundial (2015). Estudio de Profesores Excelentes. Como mejorar el aprendizaje en América Latina y el Caribe. Disponible en: https://openknowledge.worldbank.org/bitstream/handle/10986/20488/Spanish-excellent-teachers-report.pdf?sequence=5</a:t>
            </a:r>
            <a:endParaRPr lang="es-MX" altLang="es-MX" sz="13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ES" sz="1300" dirty="0">
                <a:latin typeface="Arial" panose="020B0604020202020204" pitchFamily="34" charset="0"/>
                <a:cs typeface="Arial" panose="020B0604020202020204" pitchFamily="34" charset="0"/>
              </a:rPr>
              <a:t>Censo de Escuelas, Maestros y alumnos de educación básica y especial (CEMABE) (2013). Disponible en: http://cemabe.inegi.org.mx/</a:t>
            </a:r>
            <a:endParaRPr lang="es-MX" sz="1300" dirty="0">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sz="1300" dirty="0">
                <a:latin typeface="Arial" panose="020B0604020202020204" pitchFamily="34" charset="0"/>
                <a:cs typeface="Arial" panose="020B0604020202020204" pitchFamily="34" charset="0"/>
              </a:rPr>
              <a:t>Centro de Investigación Económica y Presupuestaria (CIEP) (2015). Gasto público para una educación de calidad. Disponible en: http://ciep.mx/gasto-publico-para-una-educacion-de-calidad/</a:t>
            </a:r>
            <a:endParaRPr lang="es-MX" altLang="es-MX" sz="13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altLang="es-MX" sz="1300" dirty="0">
                <a:solidFill>
                  <a:schemeClr val="tx1"/>
                </a:solidFill>
                <a:latin typeface="Arial" panose="020B0604020202020204" pitchFamily="34" charset="0"/>
                <a:cs typeface="Arial" panose="020B0604020202020204" pitchFamily="34" charset="0"/>
              </a:rPr>
              <a:t>Consejo Nacional de Evaluación de la Política de Desarrollo Social (CONEVAL) (2016). Medición de la Pobreza, Estados Unidos Mexicanos, 2016. Estimaciones del CONEVAL con base en el MEC 2016 del MCS-ENIGH. Disponible en: http://www.coneval.org.mx/Medicion/MP/Documents/Pobreza_16/AE_nacional_2010_2016.zip</a:t>
            </a:r>
          </a:p>
          <a:p>
            <a:pPr marL="285750" indent="-285750" algn="just">
              <a:spcAft>
                <a:spcPts val="600"/>
              </a:spcAft>
              <a:buFont typeface="Wingdings" panose="05000000000000000000" pitchFamily="2" charset="2"/>
              <a:buChar char="v"/>
            </a:pPr>
            <a:r>
              <a:rPr lang="es-MX" altLang="es-MX" sz="1300" dirty="0">
                <a:solidFill>
                  <a:schemeClr val="tx1"/>
                </a:solidFill>
                <a:latin typeface="Arial" panose="020B0604020202020204" pitchFamily="34" charset="0"/>
                <a:cs typeface="Arial" panose="020B0604020202020204" pitchFamily="34" charset="0"/>
              </a:rPr>
              <a:t>_____(2018). Estudio Diagnóstico del Derecho a la Educación. [Documento inédito]. México: CONEVAL </a:t>
            </a:r>
          </a:p>
          <a:p>
            <a:pPr marL="285750" indent="-285750" algn="just">
              <a:spcAft>
                <a:spcPts val="600"/>
              </a:spcAft>
              <a:buFont typeface="Wingdings" panose="05000000000000000000" pitchFamily="2" charset="2"/>
              <a:buChar char="v"/>
            </a:pPr>
            <a:r>
              <a:rPr lang="es-MX" altLang="es-MX" sz="1300" dirty="0">
                <a:solidFill>
                  <a:schemeClr val="tx1"/>
                </a:solidFill>
                <a:latin typeface="Arial" panose="020B0604020202020204" pitchFamily="34" charset="0"/>
                <a:cs typeface="Arial" panose="020B0604020202020204" pitchFamily="34" charset="0"/>
              </a:rPr>
              <a:t>Encuesta Intercensal 2015. Disponible en: http://www.beta.inegi.org.mx/proyectos/enchogares/especiales/intercensal/</a:t>
            </a:r>
          </a:p>
          <a:p>
            <a:pPr marL="285750" indent="-285750" algn="just">
              <a:spcAft>
                <a:spcPts val="600"/>
              </a:spcAft>
              <a:buFont typeface="Wingdings" panose="05000000000000000000" pitchFamily="2" charset="2"/>
              <a:buChar char="v"/>
            </a:pPr>
            <a:r>
              <a:rPr lang="es-MX" altLang="es-MX" sz="1300" dirty="0">
                <a:solidFill>
                  <a:schemeClr val="tx1"/>
                </a:solidFill>
                <a:latin typeface="Arial" panose="020B0604020202020204" pitchFamily="34" charset="0"/>
                <a:cs typeface="Arial" panose="020B0604020202020204" pitchFamily="34" charset="0"/>
              </a:rPr>
              <a:t>Encuesta Nacional de Hogares 2015. Disponible en: http://www.beta.inegi.org.mx/proyectos/enchogares/regulares/enh/2015/default.html </a:t>
            </a:r>
          </a:p>
          <a:p>
            <a:pPr marL="285750" indent="-285750" algn="just">
              <a:spcAft>
                <a:spcPts val="600"/>
              </a:spcAft>
              <a:buFont typeface="Wingdings" panose="05000000000000000000" pitchFamily="2" charset="2"/>
              <a:buChar char="v"/>
            </a:pPr>
            <a:r>
              <a:rPr lang="es-MX" altLang="es-MX" sz="1300" dirty="0">
                <a:solidFill>
                  <a:schemeClr val="tx1"/>
                </a:solidFill>
                <a:latin typeface="Arial" panose="020B0604020202020204" pitchFamily="34" charset="0"/>
                <a:cs typeface="Arial" panose="020B0604020202020204" pitchFamily="34" charset="0"/>
              </a:rPr>
              <a:t>Encuesta Nacional de Deserción en la Educación Media Superior. Disponible en: </a:t>
            </a:r>
            <a:r>
              <a:rPr lang="es-MX" sz="1400" dirty="0">
                <a:hlinkClick r:id="rId3"/>
              </a:rPr>
              <a:t>http://www.sems.gob.mx/work/models/sems/Resource/10787/1/images/Anexo_6Reporte_de_la_ENDEMS.pdf</a:t>
            </a:r>
            <a:endParaRPr lang="es-MX" altLang="es-MX" sz="13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altLang="es-MX" sz="1300" dirty="0">
                <a:solidFill>
                  <a:schemeClr val="tx1"/>
                </a:solidFill>
                <a:latin typeface="Arial" panose="020B0604020202020204" pitchFamily="34" charset="0"/>
                <a:cs typeface="Arial" panose="020B0604020202020204" pitchFamily="34" charset="0"/>
              </a:rPr>
              <a:t>Encuesta Nacional de Ingresos y Gastos de los Hogares 2016. Disponible en: </a:t>
            </a:r>
            <a:r>
              <a:rPr lang="es-MX" altLang="es-MX" sz="1300" dirty="0">
                <a:solidFill>
                  <a:schemeClr val="tx1"/>
                </a:solidFill>
                <a:latin typeface="Arial" panose="020B0604020202020204" pitchFamily="34" charset="0"/>
                <a:cs typeface="Arial" panose="020B0604020202020204" pitchFamily="34" charset="0"/>
                <a:hlinkClick r:id="rId4"/>
              </a:rPr>
              <a:t>http://www.beta.inegi.org.mx/proyectos/enchogares/regulares/enigh/nc/2016/</a:t>
            </a:r>
            <a:endParaRPr lang="es-MX" altLang="es-MX" sz="13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ES" sz="1300" dirty="0">
                <a:latin typeface="Arial" panose="020B0604020202020204" pitchFamily="34" charset="0"/>
                <a:cs typeface="Arial" panose="020B0604020202020204" pitchFamily="34" charset="0"/>
              </a:rPr>
              <a:t>Instituto Nacional para la Evaluación de la Educación (INEE) (2014). Evaluación de Condiciones Básicas para la Enseñanza y el Aprendizaje (ECEA) 2014. Disponible en: http://www.inee.edu.mx/images/stories/2016/ecea/resultadosECEA-2014actualizacion.pdf</a:t>
            </a:r>
          </a:p>
          <a:p>
            <a:pPr marL="285750" indent="-285750" algn="just">
              <a:spcAft>
                <a:spcPts val="600"/>
              </a:spcAft>
              <a:buFont typeface="Wingdings" panose="05000000000000000000" pitchFamily="2" charset="2"/>
              <a:buChar char="v"/>
            </a:pPr>
            <a:r>
              <a:rPr lang="es-ES" sz="1300" dirty="0">
                <a:latin typeface="Arial" panose="020B0604020202020204" pitchFamily="34" charset="0"/>
                <a:cs typeface="Arial" panose="020B0604020202020204" pitchFamily="34" charset="0"/>
              </a:rPr>
              <a:t>_____ (2015a). Los Docentes en México, informe 2015. Disponible en: http://publicaciones.inee.edu.mx/buscadorPub/P1/I/240/P1I240.pdf</a:t>
            </a:r>
          </a:p>
          <a:p>
            <a:pPr marL="285750" indent="-285750" algn="just">
              <a:spcAft>
                <a:spcPts val="600"/>
              </a:spcAft>
              <a:buFont typeface="Wingdings" panose="05000000000000000000" pitchFamily="2" charset="2"/>
              <a:buChar char="v"/>
            </a:pPr>
            <a:r>
              <a:rPr lang="es-ES" sz="1300" dirty="0">
                <a:latin typeface="Arial" panose="020B0604020202020204" pitchFamily="34" charset="0"/>
                <a:cs typeface="Arial" panose="020B0604020202020204" pitchFamily="34" charset="0"/>
              </a:rPr>
              <a:t>_____ (2015b). Panorama Educativo de México, indicadores del Sistema Educativo Nacional. 2012 Educación básica y media superior [Disponible en línea]. INEE. Consultado en: http://publicaciones.inee.edu.mx/buscadorPub/P1/B/114/P1B114.pdf</a:t>
            </a:r>
            <a:endParaRPr lang="es-MX" sz="1300" dirty="0">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sz="1300" dirty="0">
                <a:latin typeface="Arial" panose="020B0604020202020204" pitchFamily="34" charset="0"/>
                <a:cs typeface="Arial" panose="020B0604020202020204" pitchFamily="34" charset="0"/>
              </a:rPr>
              <a:t>Mexicanos Primero (2016). Prof. Recomendaciones sobre Formación Inicial y Continua de los Maestros de México. Recuperado de http://www.mexicanosprimero.org/images/prof/prof-comp.pdf</a:t>
            </a:r>
          </a:p>
          <a:p>
            <a:pPr marL="285750" indent="-285750" algn="just">
              <a:spcAft>
                <a:spcPts val="600"/>
              </a:spcAft>
              <a:buFont typeface="Wingdings" panose="05000000000000000000" pitchFamily="2" charset="2"/>
              <a:buChar char="v"/>
            </a:pPr>
            <a:r>
              <a:rPr lang="en-US" sz="1300" dirty="0">
                <a:latin typeface="Arial" panose="020B0604020202020204" pitchFamily="34" charset="0"/>
                <a:cs typeface="Arial" panose="020B0604020202020204" pitchFamily="34" charset="0"/>
              </a:rPr>
              <a:t>OCDE. (2015). </a:t>
            </a:r>
            <a:r>
              <a:rPr lang="en-US" sz="1300" i="1" dirty="0">
                <a:latin typeface="Arial" panose="020B0604020202020204" pitchFamily="34" charset="0"/>
                <a:cs typeface="Arial" panose="020B0604020202020204" pitchFamily="34" charset="0"/>
              </a:rPr>
              <a:t>Student-Teacher Ratio and Average Class Size 2015.</a:t>
            </a:r>
            <a:r>
              <a:rPr lang="en-US" sz="1300" dirty="0">
                <a:latin typeface="Arial" panose="020B0604020202020204" pitchFamily="34" charset="0"/>
                <a:cs typeface="Arial" panose="020B0604020202020204" pitchFamily="34" charset="0"/>
              </a:rPr>
              <a:t> </a:t>
            </a:r>
            <a:r>
              <a:rPr lang="es-ES" sz="1300" dirty="0">
                <a:latin typeface="Arial" panose="020B0604020202020204" pitchFamily="34" charset="0"/>
                <a:cs typeface="Arial" panose="020B0604020202020204" pitchFamily="34" charset="0"/>
              </a:rPr>
              <a:t>Recuperado el 17 de diciembre de 2017, de http://stats.oecd.org/index.aspx?queryid=79504</a:t>
            </a:r>
            <a:endParaRPr lang="es-MX" sz="1300" dirty="0">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sz="1300" dirty="0">
                <a:latin typeface="Arial" panose="020B0604020202020204" pitchFamily="34" charset="0"/>
                <a:cs typeface="Arial" panose="020B0604020202020204" pitchFamily="34" charset="0"/>
              </a:rPr>
              <a:t>PLANEA (2015). Resultados Nacionales 2015 en Lenguaje y Comunicación, Textos de Divulgación. Disponible en: http:// Planea.sep.gob.mx/content/general/docs/2015/ PlaneaFasciculo_9.pdf</a:t>
            </a:r>
          </a:p>
          <a:p>
            <a:pPr marL="285750" indent="-285750" algn="just">
              <a:spcAft>
                <a:spcPts val="600"/>
              </a:spcAft>
              <a:buFont typeface="Wingdings" panose="05000000000000000000" pitchFamily="2" charset="2"/>
              <a:buChar char="v"/>
            </a:pPr>
            <a:r>
              <a:rPr lang="es-MX" altLang="es-MX" sz="1300" dirty="0">
                <a:solidFill>
                  <a:schemeClr val="tx1"/>
                </a:solidFill>
                <a:latin typeface="Arial" panose="020B0604020202020204" pitchFamily="34" charset="0"/>
                <a:cs typeface="Arial" panose="020B0604020202020204" pitchFamily="34" charset="0"/>
              </a:rPr>
              <a:t>Robles, H. (s/f). Educación y Pobreza, en Hernández, G., Aparicio, R., &amp;; Mancini, F. (coordinadores). Estudio sobre pobreza y derechos sociales en México [Documento inédito]. México: CONEVAL e IIS-UNAM.</a:t>
            </a:r>
          </a:p>
          <a:p>
            <a:pPr marL="285750" indent="-285750" algn="just">
              <a:spcAft>
                <a:spcPts val="600"/>
              </a:spcAft>
              <a:buFont typeface="Wingdings" panose="05000000000000000000" pitchFamily="2" charset="2"/>
              <a:buChar char="v"/>
            </a:pPr>
            <a:r>
              <a:rPr lang="es-MX" sz="1300" dirty="0">
                <a:latin typeface="Arial" panose="020B0604020202020204" pitchFamily="34" charset="0"/>
                <a:cs typeface="Arial" panose="020B0604020202020204" pitchFamily="34" charset="0"/>
              </a:rPr>
              <a:t>Sistema interactivo de consulta de estadísticas educativas (SICEE) (2016-2017). Disponible en: http://www.planeacion.sep.gob.mx/principalescifras/</a:t>
            </a:r>
            <a:endParaRPr lang="es-MX" altLang="es-MX" sz="13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altLang="es-MX" sz="1300" dirty="0">
                <a:solidFill>
                  <a:schemeClr val="tx1"/>
                </a:solidFill>
                <a:latin typeface="Arial" panose="020B0604020202020204" pitchFamily="34" charset="0"/>
                <a:cs typeface="Arial" panose="020B0604020202020204" pitchFamily="34" charset="0"/>
              </a:rPr>
              <a:t>Sistema Nacional de Registro del Servicio Profesional Docente (SNRSPD) (2014-2017). Estadísticas </a:t>
            </a:r>
            <a:r>
              <a:rPr lang="es-MX" sz="1300" dirty="0">
                <a:latin typeface="Arial" panose="020B0604020202020204" pitchFamily="34" charset="0"/>
                <a:cs typeface="Arial" panose="020B0604020202020204" pitchFamily="34" charset="0"/>
              </a:rPr>
              <a:t>Evaluación del Desempeño Docente.</a:t>
            </a:r>
            <a:r>
              <a:rPr lang="es-MX" sz="1300" dirty="0">
                <a:solidFill>
                  <a:schemeClr val="tx1"/>
                </a:solidFill>
                <a:latin typeface="Arial" panose="020B0604020202020204" pitchFamily="34" charset="0"/>
                <a:cs typeface="Arial" panose="020B0604020202020204" pitchFamily="34" charset="0"/>
              </a:rPr>
              <a:t> Disponible en: </a:t>
            </a:r>
            <a:r>
              <a:rPr lang="es-MX" sz="1300" dirty="0">
                <a:solidFill>
                  <a:schemeClr val="tx1"/>
                </a:solidFill>
                <a:latin typeface="Arial" panose="020B0604020202020204" pitchFamily="34" charset="0"/>
                <a:cs typeface="Arial" panose="020B0604020202020204" pitchFamily="34" charset="0"/>
                <a:hlinkClick r:id="rId5"/>
              </a:rPr>
              <a:t>http://servicioprofesionaldocente.sep.gob.mx/ba/permanenciadocentes/estadisticas/</a:t>
            </a:r>
            <a:endParaRPr lang="es-MX" sz="1300" dirty="0">
              <a:solidFill>
                <a:schemeClr val="tx1"/>
              </a:solidFill>
              <a:latin typeface="Arial" panose="020B0604020202020204" pitchFamily="34" charset="0"/>
              <a:cs typeface="Arial" panose="020B0604020202020204" pitchFamily="34" charset="0"/>
            </a:endParaRPr>
          </a:p>
          <a:p>
            <a:pPr marL="285750" indent="-285750" algn="just">
              <a:spcAft>
                <a:spcPts val="600"/>
              </a:spcAft>
              <a:buFont typeface="Wingdings" panose="05000000000000000000" pitchFamily="2" charset="2"/>
              <a:buChar char="v"/>
            </a:pPr>
            <a:r>
              <a:rPr lang="es-MX" sz="1300" dirty="0">
                <a:solidFill>
                  <a:schemeClr val="tx1"/>
                </a:solidFill>
                <a:latin typeface="Arial" panose="020B0604020202020204" pitchFamily="34" charset="0"/>
                <a:cs typeface="Arial" panose="020B0604020202020204" pitchFamily="34" charset="0"/>
              </a:rPr>
              <a:t>Secretaría de Educación Pública (SEP) (2017). Indicadores educativos. Disponible en: http://www.snie.sep.gob.mx/descargas/estadistica_e_indicadores/estadistica_e_indicadores_educativos_33Nacional.pdf</a:t>
            </a:r>
            <a:endParaRPr lang="es-MX"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57306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p:cNvSpPr>
          <p:nvPr/>
        </p:nvSpPr>
        <p:spPr bwMode="auto">
          <a:xfrm>
            <a:off x="355600" y="1308100"/>
            <a:ext cx="1622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Contenido</a:t>
            </a:r>
          </a:p>
        </p:txBody>
      </p:sp>
      <p:sp>
        <p:nvSpPr>
          <p:cNvPr id="5124" name="Rectángulo 1"/>
          <p:cNvSpPr>
            <a:spLocks noChangeArrowheads="1"/>
          </p:cNvSpPr>
          <p:nvPr/>
        </p:nvSpPr>
        <p:spPr bwMode="auto">
          <a:xfrm>
            <a:off x="2181920" y="3210738"/>
            <a:ext cx="864096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a:defRPr sz="3600">
                <a:solidFill>
                  <a:srgbClr val="000000"/>
                </a:solidFill>
                <a:latin typeface="Helvetica Light" charset="0"/>
                <a:ea typeface="Helvetica Light" charset="0"/>
                <a:cs typeface="Helvetica Light" charset="0"/>
                <a:sym typeface="Helvetica Light" charset="0"/>
              </a:defRPr>
            </a:lvl1pPr>
            <a:lvl2pPr marL="914400" indent="-457200">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Fundamento normativo y definición del Derecho a la Educación</a:t>
            </a:r>
          </a:p>
          <a:p>
            <a:pPr defTabSz="914400" eaLnBrk="1">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Dimensiones de análisis</a:t>
            </a:r>
          </a:p>
          <a:p>
            <a:pPr defTabSz="914400" eaLnBrk="1">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Diagnóstico del estado actual del Derecho a la Educación</a:t>
            </a:r>
          </a:p>
          <a:p>
            <a:pPr defTabSz="914400" eaLnBrk="1">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Conclusiones</a:t>
            </a:r>
          </a:p>
          <a:p>
            <a:pPr defTabSz="914400" eaLnBrk="1">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Referencias</a:t>
            </a:r>
          </a:p>
          <a:p>
            <a:pPr marL="0" indent="0" defTabSz="914400" eaLnBrk="1"/>
            <a:endPar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7054471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p:cNvSpPr>
          <p:nvPr/>
        </p:nvSpPr>
        <p:spPr bwMode="auto">
          <a:xfrm>
            <a:off x="401162" y="8993188"/>
            <a:ext cx="12437942" cy="839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defTabSz="914400" eaLnBrk="1">
              <a:defRPr/>
            </a:pPr>
            <a:r>
              <a:rPr lang="es-MX" altLang="es-MX" sz="1200" dirty="0">
                <a:solidFill>
                  <a:srgbClr val="FFFFFF"/>
                </a:solidFill>
                <a:latin typeface="Arial" panose="020B0604020202020204" pitchFamily="34" charset="0"/>
                <a:cs typeface="Arial" panose="020B0604020202020204" pitchFamily="34" charset="0"/>
                <a:sym typeface="Arial" panose="020B0604020202020204" pitchFamily="34" charset="0"/>
              </a:rPr>
              <a:t>*Se señalan sólo los instrumentos normativos más relevantes; el derecho a la educación está plasmado también en otros documentos como son la Ley General de Educación que, en su art. 2° señala: “Todo individuo tiene derecho a recibir educación de calidad en condiciones de equidad, por lo tanto, todos los habitantes del país tienen las mismas oportunidades de acceso, tránsito y permanencia en el sistema educativo nacional, (</a:t>
            </a:r>
            <a:r>
              <a:rPr lang="mr-IN" altLang="es-MX" sz="1200" dirty="0">
                <a:solidFill>
                  <a:srgbClr val="FFFFFF"/>
                </a:solidFill>
                <a:latin typeface="Arial" panose="020B0604020202020204" pitchFamily="34" charset="0"/>
                <a:cs typeface="Arial" panose="020B0604020202020204" pitchFamily="34" charset="0"/>
                <a:sym typeface="Arial" panose="020B0604020202020204" pitchFamily="34" charset="0"/>
              </a:rPr>
              <a:t>…</a:t>
            </a:r>
            <a:r>
              <a:rPr lang="es-ES" altLang="es-MX" sz="1200" dirty="0">
                <a:solidFill>
                  <a:srgbClr val="FFFFFF"/>
                </a:solidFill>
                <a:latin typeface="Arial" panose="020B0604020202020204" pitchFamily="34" charset="0"/>
                <a:cs typeface="Arial" panose="020B0604020202020204" pitchFamily="34" charset="0"/>
                <a:sym typeface="Arial" panose="020B0604020202020204" pitchFamily="34" charset="0"/>
              </a:rPr>
              <a:t>)”.</a:t>
            </a:r>
            <a:endParaRPr lang="es-MX" altLang="es-MX" sz="1200" dirty="0">
              <a:solidFill>
                <a:srgbClr val="FFFFFF"/>
              </a:solidFill>
              <a:latin typeface="Arial" panose="020B0604020202020204" pitchFamily="34" charset="0"/>
              <a:cs typeface="Arial" panose="020B0604020202020204" pitchFamily="34" charset="0"/>
              <a:sym typeface="Arial" panose="020B0604020202020204" pitchFamily="34" charset="0"/>
            </a:endParaRPr>
          </a:p>
          <a:p>
            <a:pPr algn="just" defTabSz="914400" eaLnBrk="1">
              <a:defRPr/>
            </a:pPr>
            <a:r>
              <a:rPr lang="es-MX" altLang="es-MX" sz="1200" dirty="0">
                <a:solidFill>
                  <a:srgbClr val="FFFFFF"/>
                </a:solidFill>
                <a:latin typeface="Arial" panose="020B0604020202020204" pitchFamily="34" charset="0"/>
                <a:cs typeface="Arial" panose="020B0604020202020204" pitchFamily="34" charset="0"/>
                <a:sym typeface="Arial" panose="020B0604020202020204" pitchFamily="34" charset="0"/>
              </a:rPr>
              <a:t> </a:t>
            </a:r>
          </a:p>
        </p:txBody>
      </p:sp>
      <p:graphicFrame>
        <p:nvGraphicFramePr>
          <p:cNvPr id="2" name="Diagrama 1"/>
          <p:cNvGraphicFramePr/>
          <p:nvPr>
            <p:extLst>
              <p:ext uri="{D42A27DB-BD31-4B8C-83A1-F6EECF244321}">
                <p14:modId xmlns:p14="http://schemas.microsoft.com/office/powerpoint/2010/main" val="3728286395"/>
              </p:ext>
            </p:extLst>
          </p:nvPr>
        </p:nvGraphicFramePr>
        <p:xfrm>
          <a:off x="336158" y="628328"/>
          <a:ext cx="12267480" cy="3230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02" name="Rectangle 2"/>
          <p:cNvSpPr>
            <a:spLocks/>
          </p:cNvSpPr>
          <p:nvPr/>
        </p:nvSpPr>
        <p:spPr bwMode="auto">
          <a:xfrm>
            <a:off x="355600" y="1010893"/>
            <a:ext cx="9517029"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Fundamento</a:t>
            </a:r>
            <a:r>
              <a:rPr lang="es-MX" altLang="es-MX" sz="2400" b="1" dirty="0">
                <a:solidFill>
                  <a:schemeClr val="bg1">
                    <a:lumMod val="50000"/>
                  </a:schemeClr>
                </a:solidFill>
                <a:latin typeface="Arial" panose="020B0604020202020204" pitchFamily="34" charset="0"/>
                <a:cs typeface="Arial" panose="020B0604020202020204" pitchFamily="34" charset="0"/>
                <a:sym typeface="Arial" panose="020B0604020202020204" pitchFamily="34" charset="0"/>
              </a:rPr>
              <a:t> </a:t>
            </a: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normativo* y definición del Derecho a la Educación</a:t>
            </a:r>
          </a:p>
        </p:txBody>
      </p:sp>
      <p:sp>
        <p:nvSpPr>
          <p:cNvPr id="5" name="Flecha abajo 4"/>
          <p:cNvSpPr>
            <a:spLocks noChangeArrowheads="1"/>
          </p:cNvSpPr>
          <p:nvPr/>
        </p:nvSpPr>
        <p:spPr bwMode="auto">
          <a:xfrm>
            <a:off x="4773613" y="3426890"/>
            <a:ext cx="431800" cy="457200"/>
          </a:xfrm>
          <a:prstGeom prst="downArrow">
            <a:avLst>
              <a:gd name="adj1" fmla="val 50000"/>
              <a:gd name="adj2" fmla="val 50000"/>
            </a:avLst>
          </a:prstGeom>
          <a:solidFill>
            <a:srgbClr val="FFC000"/>
          </a:solidFill>
          <a:ln w="25400">
            <a:solidFill>
              <a:srgbClr val="FFC000"/>
            </a:solidFill>
            <a:miter lim="400000"/>
            <a:headEnd/>
            <a:tailEnd/>
          </a:ln>
          <a:effectLst>
            <a:outerShdw blurRad="38100" dist="25400" dir="5400000" algn="ctr" rotWithShape="0">
              <a:srgbClr val="808080">
                <a:alpha val="50000"/>
              </a:srgbClr>
            </a:outerShdw>
          </a:effectLst>
        </p:spPr>
        <p:txBody>
          <a:bodyPr lIns="50800" tIns="50800" rIns="50800" bIns="50800" anchor="ctr">
            <a:spAutoFit/>
          </a:bodyPr>
          <a:lstStyle/>
          <a:p>
            <a:pPr algn="ctr" eaLnBrk="1">
              <a:defRPr/>
            </a:pPr>
            <a:endParaRPr lang="es-ES_tradnl" altLang="es-ES_tradnl" dirty="0">
              <a:solidFill>
                <a:schemeClr val="tx1"/>
              </a:solidFill>
              <a:effectLst>
                <a:outerShdw blurRad="38100" dist="38100" dir="2700000" algn="tl">
                  <a:srgbClr val="FFFFFF"/>
                </a:outerShdw>
              </a:effectLst>
            </a:endParaRPr>
          </a:p>
        </p:txBody>
      </p:sp>
      <p:sp>
        <p:nvSpPr>
          <p:cNvPr id="16" name="Flecha abajo 15"/>
          <p:cNvSpPr>
            <a:spLocks noChangeArrowheads="1"/>
          </p:cNvSpPr>
          <p:nvPr/>
        </p:nvSpPr>
        <p:spPr bwMode="auto">
          <a:xfrm>
            <a:off x="8015288" y="3426890"/>
            <a:ext cx="431800" cy="457200"/>
          </a:xfrm>
          <a:prstGeom prst="downArrow">
            <a:avLst>
              <a:gd name="adj1" fmla="val 50000"/>
              <a:gd name="adj2" fmla="val 50000"/>
            </a:avLst>
          </a:prstGeom>
          <a:solidFill>
            <a:srgbClr val="FFC000"/>
          </a:solidFill>
          <a:ln w="25400">
            <a:solidFill>
              <a:srgbClr val="FFC000"/>
            </a:solidFill>
            <a:miter lim="400000"/>
            <a:headEnd/>
            <a:tailEnd/>
          </a:ln>
          <a:effectLst>
            <a:outerShdw blurRad="38100" dist="25400" dir="5400000" algn="ctr" rotWithShape="0">
              <a:srgbClr val="808080">
                <a:alpha val="50000"/>
              </a:srgbClr>
            </a:outerShdw>
          </a:effectLst>
        </p:spPr>
        <p:txBody>
          <a:bodyPr lIns="50800" tIns="50800" rIns="50800" bIns="50800" anchor="ctr">
            <a:spAutoFit/>
          </a:bodyPr>
          <a:lstStyle/>
          <a:p>
            <a:pPr algn="ctr" eaLnBrk="1">
              <a:defRPr/>
            </a:pPr>
            <a:endParaRPr lang="es-ES_tradnl" altLang="es-ES_tradnl" dirty="0">
              <a:solidFill>
                <a:schemeClr val="tx1"/>
              </a:solidFill>
              <a:effectLst>
                <a:outerShdw blurRad="38100" dist="38100" dir="2700000" algn="tl">
                  <a:srgbClr val="FFFFFF"/>
                </a:outerShdw>
              </a:effectLst>
            </a:endParaRPr>
          </a:p>
        </p:txBody>
      </p:sp>
      <p:sp>
        <p:nvSpPr>
          <p:cNvPr id="21" name="Rectángulo 20"/>
          <p:cNvSpPr/>
          <p:nvPr/>
        </p:nvSpPr>
        <p:spPr>
          <a:xfrm>
            <a:off x="6659563" y="3908175"/>
            <a:ext cx="2938462" cy="1440000"/>
          </a:xfrm>
          <a:prstGeom prst="rect">
            <a:avLst/>
          </a:prstGeom>
          <a:noFill/>
          <a:ln w="9525">
            <a:solidFill>
              <a:srgbClr val="C12D77"/>
            </a:solidFill>
          </a:ln>
        </p:spPr>
        <p:style>
          <a:lnRef idx="0">
            <a:scrgbClr r="0" g="0" b="0"/>
          </a:lnRef>
          <a:fillRef idx="0">
            <a:scrgbClr r="0" g="0" b="0"/>
          </a:fillRef>
          <a:effectRef idx="0">
            <a:scrgbClr r="0" g="0" b="0"/>
          </a:effectRef>
          <a:fontRef idx="minor">
            <a:schemeClr val="lt1"/>
          </a:fontRef>
        </p:style>
        <p:txBody>
          <a:bodyPr lIns="22860" tIns="22860" rIns="22860" bIns="22860" anchor="ctr"/>
          <a:lstStyle>
            <a:lvl1pPr defTabSz="266700">
              <a:defRPr sz="3600">
                <a:solidFill>
                  <a:srgbClr val="000000"/>
                </a:solidFill>
                <a:latin typeface="Helvetica Light" charset="0"/>
                <a:ea typeface="Helvetica Light" charset="0"/>
                <a:cs typeface="Helvetica Light" charset="0"/>
                <a:sym typeface="Helvetica Light" charset="0"/>
              </a:defRPr>
            </a:lvl1pPr>
            <a:lvl2pPr defTabSz="266700">
              <a:defRPr sz="3600">
                <a:solidFill>
                  <a:srgbClr val="000000"/>
                </a:solidFill>
                <a:latin typeface="Helvetica Light" charset="0"/>
                <a:ea typeface="Helvetica Light" charset="0"/>
                <a:cs typeface="Helvetica Light" charset="0"/>
                <a:sym typeface="Helvetica Light" charset="0"/>
              </a:defRPr>
            </a:lvl2pPr>
            <a:lvl3pPr defTabSz="266700">
              <a:defRPr sz="3600">
                <a:solidFill>
                  <a:srgbClr val="000000"/>
                </a:solidFill>
                <a:latin typeface="Helvetica Light" charset="0"/>
                <a:ea typeface="Helvetica Light" charset="0"/>
                <a:cs typeface="Helvetica Light" charset="0"/>
                <a:sym typeface="Helvetica Light" charset="0"/>
              </a:defRPr>
            </a:lvl3pPr>
            <a:lvl4pPr defTabSz="266700">
              <a:defRPr sz="3600">
                <a:solidFill>
                  <a:srgbClr val="000000"/>
                </a:solidFill>
                <a:latin typeface="Helvetica Light" charset="0"/>
                <a:ea typeface="Helvetica Light" charset="0"/>
                <a:cs typeface="Helvetica Light" charset="0"/>
                <a:sym typeface="Helvetica Light" charset="0"/>
              </a:defRPr>
            </a:lvl4pPr>
            <a:lvl5pPr defTabSz="266700">
              <a:defRPr sz="3600">
                <a:solidFill>
                  <a:srgbClr val="000000"/>
                </a:solidFill>
                <a:latin typeface="Helvetica Light" charset="0"/>
                <a:ea typeface="Helvetica Light" charset="0"/>
                <a:cs typeface="Helvetica Light" charset="0"/>
                <a:sym typeface="Helvetica Light" charset="0"/>
              </a:defRPr>
            </a:lvl5pPr>
            <a:lvl6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a:lnSpc>
                <a:spcPct val="90000"/>
              </a:lnSpc>
              <a:spcAft>
                <a:spcPct val="35000"/>
              </a:spcAft>
              <a:defRPr/>
            </a:pPr>
            <a:r>
              <a:rPr lang="es-MX" altLang="es-MX" sz="1800" dirty="0">
                <a:solidFill>
                  <a:schemeClr val="tx1"/>
                </a:solidFill>
                <a:latin typeface="Arial" panose="020B0604020202020204" pitchFamily="34" charset="0"/>
                <a:cs typeface="Arial" panose="020B0604020202020204" pitchFamily="34" charset="0"/>
              </a:rPr>
              <a:t>Art. 3</a:t>
            </a:r>
          </a:p>
          <a:p>
            <a:pPr algn="ctr">
              <a:lnSpc>
                <a:spcPct val="90000"/>
              </a:lnSpc>
              <a:spcAft>
                <a:spcPct val="35000"/>
              </a:spcAft>
              <a:defRPr/>
            </a:pPr>
            <a:r>
              <a:rPr lang="es-MX" altLang="es-MX" sz="1800" dirty="0">
                <a:solidFill>
                  <a:schemeClr val="tx1"/>
                </a:solidFill>
                <a:latin typeface="Arial" panose="020B0604020202020204" pitchFamily="34" charset="0"/>
                <a:cs typeface="Arial" panose="020B0604020202020204" pitchFamily="34" charset="0"/>
              </a:rPr>
              <a:t> “Toda persona tiene derecho a recibir educación”</a:t>
            </a:r>
          </a:p>
        </p:txBody>
      </p:sp>
      <p:sp>
        <p:nvSpPr>
          <p:cNvPr id="17" name="Rectángulo 16"/>
          <p:cNvSpPr/>
          <p:nvPr/>
        </p:nvSpPr>
        <p:spPr>
          <a:xfrm>
            <a:off x="3622675" y="3898650"/>
            <a:ext cx="2760663" cy="1440000"/>
          </a:xfrm>
          <a:prstGeom prst="rect">
            <a:avLst/>
          </a:prstGeom>
          <a:noFill/>
          <a:ln w="9525">
            <a:solidFill>
              <a:srgbClr val="469999"/>
            </a:solidFill>
          </a:ln>
        </p:spPr>
        <p:style>
          <a:lnRef idx="0">
            <a:scrgbClr r="0" g="0" b="0"/>
          </a:lnRef>
          <a:fillRef idx="0">
            <a:scrgbClr r="0" g="0" b="0"/>
          </a:fillRef>
          <a:effectRef idx="0">
            <a:scrgbClr r="0" g="0" b="0"/>
          </a:effectRef>
          <a:fontRef idx="minor">
            <a:schemeClr val="lt1"/>
          </a:fontRef>
        </p:style>
        <p:txBody>
          <a:bodyPr lIns="22860" tIns="22860" rIns="22860" bIns="22860" anchor="ctr"/>
          <a:lstStyle>
            <a:lvl1pPr defTabSz="266700">
              <a:defRPr sz="3600">
                <a:solidFill>
                  <a:srgbClr val="000000"/>
                </a:solidFill>
                <a:latin typeface="Helvetica Light" charset="0"/>
                <a:ea typeface="Helvetica Light" charset="0"/>
                <a:cs typeface="Helvetica Light" charset="0"/>
                <a:sym typeface="Helvetica Light" charset="0"/>
              </a:defRPr>
            </a:lvl1pPr>
            <a:lvl2pPr defTabSz="266700">
              <a:defRPr sz="3600">
                <a:solidFill>
                  <a:srgbClr val="000000"/>
                </a:solidFill>
                <a:latin typeface="Helvetica Light" charset="0"/>
                <a:ea typeface="Helvetica Light" charset="0"/>
                <a:cs typeface="Helvetica Light" charset="0"/>
                <a:sym typeface="Helvetica Light" charset="0"/>
              </a:defRPr>
            </a:lvl2pPr>
            <a:lvl3pPr defTabSz="266700">
              <a:defRPr sz="3600">
                <a:solidFill>
                  <a:srgbClr val="000000"/>
                </a:solidFill>
                <a:latin typeface="Helvetica Light" charset="0"/>
                <a:ea typeface="Helvetica Light" charset="0"/>
                <a:cs typeface="Helvetica Light" charset="0"/>
                <a:sym typeface="Helvetica Light" charset="0"/>
              </a:defRPr>
            </a:lvl3pPr>
            <a:lvl4pPr defTabSz="266700">
              <a:defRPr sz="3600">
                <a:solidFill>
                  <a:srgbClr val="000000"/>
                </a:solidFill>
                <a:latin typeface="Helvetica Light" charset="0"/>
                <a:ea typeface="Helvetica Light" charset="0"/>
                <a:cs typeface="Helvetica Light" charset="0"/>
                <a:sym typeface="Helvetica Light" charset="0"/>
              </a:defRPr>
            </a:lvl4pPr>
            <a:lvl5pPr defTabSz="266700">
              <a:defRPr sz="3600">
                <a:solidFill>
                  <a:srgbClr val="000000"/>
                </a:solidFill>
                <a:latin typeface="Helvetica Light" charset="0"/>
                <a:ea typeface="Helvetica Light" charset="0"/>
                <a:cs typeface="Helvetica Light" charset="0"/>
                <a:sym typeface="Helvetica Light" charset="0"/>
              </a:defRPr>
            </a:lvl5pPr>
            <a:lvl6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a:lnSpc>
                <a:spcPct val="90000"/>
              </a:lnSpc>
              <a:spcAft>
                <a:spcPct val="35000"/>
              </a:spcAft>
              <a:defRPr/>
            </a:pPr>
            <a:r>
              <a:rPr lang="es-MX" altLang="es-MX" sz="1800" dirty="0">
                <a:solidFill>
                  <a:schemeClr val="tx1"/>
                </a:solidFill>
                <a:latin typeface="Arial" panose="020B0604020202020204" pitchFamily="34" charset="0"/>
                <a:cs typeface="Arial" panose="020B0604020202020204" pitchFamily="34" charset="0"/>
              </a:rPr>
              <a:t>Art. 13</a:t>
            </a:r>
          </a:p>
          <a:p>
            <a:pPr algn="ctr">
              <a:lnSpc>
                <a:spcPct val="90000"/>
              </a:lnSpc>
              <a:spcAft>
                <a:spcPct val="35000"/>
              </a:spcAft>
              <a:defRPr/>
            </a:pPr>
            <a:r>
              <a:rPr lang="es-MX" altLang="es-MX" sz="1800" dirty="0">
                <a:solidFill>
                  <a:schemeClr val="tx1"/>
                </a:solidFill>
                <a:latin typeface="Arial" panose="020B0604020202020204" pitchFamily="34" charset="0"/>
                <a:cs typeface="Arial" panose="020B0604020202020204" pitchFamily="34" charset="0"/>
              </a:rPr>
              <a:t>“Los Estados Partes […] reconocen el derecho de toda persona a la educación“</a:t>
            </a:r>
          </a:p>
        </p:txBody>
      </p:sp>
      <p:sp>
        <p:nvSpPr>
          <p:cNvPr id="18" name="Rectángulo 17"/>
          <p:cNvSpPr/>
          <p:nvPr/>
        </p:nvSpPr>
        <p:spPr>
          <a:xfrm>
            <a:off x="9755188" y="3898650"/>
            <a:ext cx="2940050" cy="1440000"/>
          </a:xfrm>
          <a:prstGeom prst="rect">
            <a:avLst/>
          </a:prstGeom>
          <a:noFill/>
          <a:ln w="9525">
            <a:solidFill>
              <a:srgbClr val="C12D77"/>
            </a:solidFill>
          </a:ln>
        </p:spPr>
        <p:style>
          <a:lnRef idx="0">
            <a:scrgbClr r="0" g="0" b="0"/>
          </a:lnRef>
          <a:fillRef idx="0">
            <a:scrgbClr r="0" g="0" b="0"/>
          </a:fillRef>
          <a:effectRef idx="0">
            <a:scrgbClr r="0" g="0" b="0"/>
          </a:effectRef>
          <a:fontRef idx="minor">
            <a:schemeClr val="lt1"/>
          </a:fontRef>
        </p:style>
        <p:txBody>
          <a:bodyPr lIns="22860" tIns="22860" rIns="22860" bIns="22860" anchor="ctr"/>
          <a:lstStyle/>
          <a:p>
            <a:pPr algn="ctr">
              <a:defRPr/>
            </a:pPr>
            <a:r>
              <a:rPr lang="es-MX" altLang="es-MX" sz="1800" dirty="0">
                <a:solidFill>
                  <a:schemeClr val="tx1"/>
                </a:solidFill>
                <a:latin typeface="Arial" panose="020B0604020202020204" pitchFamily="34" charset="0"/>
                <a:cs typeface="Arial" panose="020B0604020202020204" pitchFamily="34" charset="0"/>
              </a:rPr>
              <a:t>Art. 6</a:t>
            </a:r>
          </a:p>
          <a:p>
            <a:pPr algn="ctr">
              <a:defRPr/>
            </a:pPr>
            <a:r>
              <a:rPr lang="es-MX" altLang="es-MX" sz="1800" dirty="0">
                <a:solidFill>
                  <a:schemeClr val="tx1"/>
                </a:solidFill>
                <a:latin typeface="Arial" panose="020B0604020202020204" pitchFamily="34" charset="0"/>
                <a:cs typeface="Arial" panose="020B0604020202020204" pitchFamily="34" charset="0"/>
              </a:rPr>
              <a:t> “Son derechos para el desarrollo social la educación (</a:t>
            </a:r>
            <a:r>
              <a:rPr lang="mr-IN" altLang="es-MX" sz="1800">
                <a:solidFill>
                  <a:schemeClr val="tx1"/>
                </a:solidFill>
                <a:latin typeface="Arial" panose="020B0604020202020204" pitchFamily="34" charset="0"/>
                <a:cs typeface="Arial" panose="020B0604020202020204" pitchFamily="34" charset="0"/>
              </a:rPr>
              <a:t>…</a:t>
            </a:r>
            <a:r>
              <a:rPr lang="es-ES" altLang="es-MX" sz="1800" dirty="0">
                <a:solidFill>
                  <a:schemeClr val="tx1"/>
                </a:solidFill>
                <a:latin typeface="Arial" panose="020B0604020202020204" pitchFamily="34" charset="0"/>
                <a:cs typeface="Arial" panose="020B0604020202020204" pitchFamily="34" charset="0"/>
              </a:rPr>
              <a:t>)”</a:t>
            </a:r>
            <a:endParaRPr lang="es-MX" altLang="es-MX" sz="1800" dirty="0">
              <a:solidFill>
                <a:schemeClr val="tx1"/>
              </a:solidFill>
              <a:latin typeface="Arial" panose="020B0604020202020204" pitchFamily="34" charset="0"/>
              <a:cs typeface="Arial" panose="020B0604020202020204" pitchFamily="34" charset="0"/>
            </a:endParaRPr>
          </a:p>
        </p:txBody>
      </p:sp>
      <p:sp>
        <p:nvSpPr>
          <p:cNvPr id="19" name="Flecha abajo 18"/>
          <p:cNvSpPr>
            <a:spLocks noChangeArrowheads="1"/>
          </p:cNvSpPr>
          <p:nvPr/>
        </p:nvSpPr>
        <p:spPr bwMode="auto">
          <a:xfrm>
            <a:off x="11009313" y="3404937"/>
            <a:ext cx="431800" cy="457200"/>
          </a:xfrm>
          <a:prstGeom prst="downArrow">
            <a:avLst>
              <a:gd name="adj1" fmla="val 50000"/>
              <a:gd name="adj2" fmla="val 50000"/>
            </a:avLst>
          </a:prstGeom>
          <a:solidFill>
            <a:srgbClr val="FFC000"/>
          </a:solidFill>
          <a:ln w="25400">
            <a:solidFill>
              <a:srgbClr val="FFC000"/>
            </a:solidFill>
            <a:miter lim="400000"/>
            <a:headEnd/>
            <a:tailEnd/>
          </a:ln>
          <a:effectLst>
            <a:outerShdw blurRad="38100" dist="25400" dir="5400000" algn="ctr" rotWithShape="0">
              <a:srgbClr val="808080">
                <a:alpha val="50000"/>
              </a:srgbClr>
            </a:outerShdw>
          </a:effectLst>
        </p:spPr>
        <p:txBody>
          <a:bodyPr lIns="50800" tIns="50800" rIns="50800" bIns="50800" anchor="ctr">
            <a:spAutoFit/>
          </a:bodyPr>
          <a:lstStyle/>
          <a:p>
            <a:pPr algn="ctr" eaLnBrk="1">
              <a:defRPr/>
            </a:pPr>
            <a:endParaRPr lang="es-ES_tradnl" altLang="es-ES_tradnl" dirty="0">
              <a:solidFill>
                <a:schemeClr val="tx1"/>
              </a:solidFill>
              <a:effectLst>
                <a:outerShdw blurRad="38100" dist="38100" dir="2700000" algn="tl">
                  <a:srgbClr val="FFFFFF"/>
                </a:outerShdw>
              </a:effectLst>
            </a:endParaRPr>
          </a:p>
        </p:txBody>
      </p:sp>
      <p:sp>
        <p:nvSpPr>
          <p:cNvPr id="20" name="Rectángulo 19"/>
          <p:cNvSpPr/>
          <p:nvPr/>
        </p:nvSpPr>
        <p:spPr>
          <a:xfrm>
            <a:off x="598488" y="3898650"/>
            <a:ext cx="2760662" cy="1440000"/>
          </a:xfrm>
          <a:prstGeom prst="rect">
            <a:avLst/>
          </a:prstGeom>
          <a:noFill/>
          <a:ln w="9525">
            <a:solidFill>
              <a:srgbClr val="469999"/>
            </a:solidFill>
          </a:ln>
        </p:spPr>
        <p:style>
          <a:lnRef idx="0">
            <a:scrgbClr r="0" g="0" b="0"/>
          </a:lnRef>
          <a:fillRef idx="0">
            <a:scrgbClr r="0" g="0" b="0"/>
          </a:fillRef>
          <a:effectRef idx="0">
            <a:scrgbClr r="0" g="0" b="0"/>
          </a:effectRef>
          <a:fontRef idx="minor">
            <a:schemeClr val="lt1"/>
          </a:fontRef>
        </p:style>
        <p:txBody>
          <a:bodyPr lIns="22860" tIns="22860" rIns="22860" bIns="22860" anchor="ctr"/>
          <a:lstStyle>
            <a:lvl1pPr defTabSz="266700">
              <a:defRPr sz="3600">
                <a:solidFill>
                  <a:srgbClr val="000000"/>
                </a:solidFill>
                <a:latin typeface="Helvetica Light" charset="0"/>
                <a:ea typeface="Helvetica Light" charset="0"/>
                <a:cs typeface="Helvetica Light" charset="0"/>
                <a:sym typeface="Helvetica Light" charset="0"/>
              </a:defRPr>
            </a:lvl1pPr>
            <a:lvl2pPr defTabSz="266700">
              <a:defRPr sz="3600">
                <a:solidFill>
                  <a:srgbClr val="000000"/>
                </a:solidFill>
                <a:latin typeface="Helvetica Light" charset="0"/>
                <a:ea typeface="Helvetica Light" charset="0"/>
                <a:cs typeface="Helvetica Light" charset="0"/>
                <a:sym typeface="Helvetica Light" charset="0"/>
              </a:defRPr>
            </a:lvl2pPr>
            <a:lvl3pPr defTabSz="266700">
              <a:defRPr sz="3600">
                <a:solidFill>
                  <a:srgbClr val="000000"/>
                </a:solidFill>
                <a:latin typeface="Helvetica Light" charset="0"/>
                <a:ea typeface="Helvetica Light" charset="0"/>
                <a:cs typeface="Helvetica Light" charset="0"/>
                <a:sym typeface="Helvetica Light" charset="0"/>
              </a:defRPr>
            </a:lvl3pPr>
            <a:lvl4pPr defTabSz="266700">
              <a:defRPr sz="3600">
                <a:solidFill>
                  <a:srgbClr val="000000"/>
                </a:solidFill>
                <a:latin typeface="Helvetica Light" charset="0"/>
                <a:ea typeface="Helvetica Light" charset="0"/>
                <a:cs typeface="Helvetica Light" charset="0"/>
                <a:sym typeface="Helvetica Light" charset="0"/>
              </a:defRPr>
            </a:lvl4pPr>
            <a:lvl5pPr defTabSz="266700">
              <a:defRPr sz="3600">
                <a:solidFill>
                  <a:srgbClr val="000000"/>
                </a:solidFill>
                <a:latin typeface="Helvetica Light" charset="0"/>
                <a:ea typeface="Helvetica Light" charset="0"/>
                <a:cs typeface="Helvetica Light" charset="0"/>
                <a:sym typeface="Helvetica Light" charset="0"/>
              </a:defRPr>
            </a:lvl5pPr>
            <a:lvl6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2667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a:lnSpc>
                <a:spcPct val="90000"/>
              </a:lnSpc>
              <a:spcAft>
                <a:spcPct val="35000"/>
              </a:spcAft>
              <a:defRPr/>
            </a:pPr>
            <a:r>
              <a:rPr lang="es-MX" altLang="es-MX" sz="1800" dirty="0">
                <a:solidFill>
                  <a:schemeClr val="tx1"/>
                </a:solidFill>
                <a:latin typeface="Arial" panose="020B0604020202020204" pitchFamily="34" charset="0"/>
                <a:cs typeface="Arial" panose="020B0604020202020204" pitchFamily="34" charset="0"/>
              </a:rPr>
              <a:t>Art. 26 </a:t>
            </a:r>
          </a:p>
          <a:p>
            <a:pPr algn="ctr">
              <a:lnSpc>
                <a:spcPct val="90000"/>
              </a:lnSpc>
              <a:spcAft>
                <a:spcPct val="35000"/>
              </a:spcAft>
              <a:defRPr/>
            </a:pPr>
            <a:r>
              <a:rPr lang="es-MX" altLang="es-MX" sz="1800" dirty="0">
                <a:solidFill>
                  <a:schemeClr val="tx1"/>
                </a:solidFill>
                <a:latin typeface="Arial" panose="020B0604020202020204" pitchFamily="34" charset="0"/>
                <a:cs typeface="Arial" panose="020B0604020202020204" pitchFamily="34" charset="0"/>
              </a:rPr>
              <a:t>Toda persona tiene derecho a la educación </a:t>
            </a:r>
            <a:endParaRPr lang="es-MX" altLang="es-MX" sz="1700" dirty="0">
              <a:solidFill>
                <a:schemeClr val="tx1"/>
              </a:solidFill>
              <a:latin typeface="Arial" panose="020B0604020202020204" pitchFamily="34" charset="0"/>
              <a:cs typeface="Arial" panose="020B0604020202020204" pitchFamily="34" charset="0"/>
            </a:endParaRPr>
          </a:p>
        </p:txBody>
      </p:sp>
      <p:sp>
        <p:nvSpPr>
          <p:cNvPr id="22" name="Flecha abajo 21"/>
          <p:cNvSpPr>
            <a:spLocks noChangeArrowheads="1"/>
          </p:cNvSpPr>
          <p:nvPr/>
        </p:nvSpPr>
        <p:spPr bwMode="auto">
          <a:xfrm>
            <a:off x="1749425" y="3426890"/>
            <a:ext cx="431800" cy="457200"/>
          </a:xfrm>
          <a:prstGeom prst="downArrow">
            <a:avLst>
              <a:gd name="adj1" fmla="val 50000"/>
              <a:gd name="adj2" fmla="val 50000"/>
            </a:avLst>
          </a:prstGeom>
          <a:solidFill>
            <a:srgbClr val="FFC000"/>
          </a:solidFill>
          <a:ln w="25400">
            <a:solidFill>
              <a:srgbClr val="FFC000"/>
            </a:solidFill>
            <a:miter lim="400000"/>
            <a:headEnd/>
            <a:tailEnd/>
          </a:ln>
          <a:effectLst>
            <a:outerShdw blurRad="38100" dist="25400" dir="5400000" algn="ctr" rotWithShape="0">
              <a:srgbClr val="808080">
                <a:alpha val="50000"/>
              </a:srgbClr>
            </a:outerShdw>
          </a:effectLst>
        </p:spPr>
        <p:txBody>
          <a:bodyPr lIns="50800" tIns="50800" rIns="50800" bIns="50800" anchor="ctr">
            <a:spAutoFit/>
          </a:bodyPr>
          <a:lstStyle/>
          <a:p>
            <a:pPr algn="ctr" eaLnBrk="1">
              <a:defRPr/>
            </a:pPr>
            <a:endParaRPr lang="es-ES_tradnl" altLang="es-ES_tradnl" dirty="0">
              <a:solidFill>
                <a:schemeClr val="tx1"/>
              </a:solidFill>
              <a:effectLst>
                <a:outerShdw blurRad="38100" dist="38100" dir="2700000" algn="tl">
                  <a:srgbClr val="FFFFFF"/>
                </a:outerShdw>
              </a:effectLst>
            </a:endParaRPr>
          </a:p>
        </p:txBody>
      </p:sp>
      <p:sp>
        <p:nvSpPr>
          <p:cNvPr id="13" name="Rectangle 6"/>
          <p:cNvSpPr>
            <a:spLocks/>
          </p:cNvSpPr>
          <p:nvPr/>
        </p:nvSpPr>
        <p:spPr bwMode="auto">
          <a:xfrm>
            <a:off x="355600" y="5524872"/>
            <a:ext cx="3400425"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Definición del derecho</a:t>
            </a:r>
          </a:p>
        </p:txBody>
      </p:sp>
      <p:sp>
        <p:nvSpPr>
          <p:cNvPr id="14" name="CuadroTexto 1"/>
          <p:cNvSpPr txBox="1">
            <a:spLocks noChangeArrowheads="1"/>
          </p:cNvSpPr>
          <p:nvPr/>
        </p:nvSpPr>
        <p:spPr bwMode="auto">
          <a:xfrm>
            <a:off x="952929" y="6130148"/>
            <a:ext cx="8100154" cy="2677656"/>
          </a:xfrm>
          <a:prstGeom prst="rect">
            <a:avLst/>
          </a:prstGeom>
          <a:solidFill>
            <a:srgbClr val="B4DEDD"/>
          </a:solidFill>
          <a:ln w="57150">
            <a:solidFill>
              <a:srgbClr val="469999"/>
            </a:solidFill>
            <a:prstDash val="dash"/>
            <a:miter lim="800000"/>
            <a:headEnd/>
            <a:tailEnd/>
          </a:ln>
        </p:spPr>
        <p:txBody>
          <a:bodyPr wrap="square">
            <a:spAutoFit/>
          </a:bodyPr>
          <a:lstStyle/>
          <a:p>
            <a:pPr algn="just"/>
            <a:r>
              <a:rPr lang="es-ES" altLang="es-MX" sz="2400" dirty="0">
                <a:latin typeface="Arial" panose="020B0604020202020204" pitchFamily="34" charset="0"/>
                <a:cs typeface="Arial" panose="020B0604020202020204" pitchFamily="34" charset="0"/>
              </a:rPr>
              <a:t>El </a:t>
            </a:r>
            <a:r>
              <a:rPr lang="es-ES" altLang="es-MX" sz="2400" b="1" dirty="0">
                <a:latin typeface="Arial" panose="020B0604020202020204" pitchFamily="34" charset="0"/>
                <a:cs typeface="Arial" panose="020B0604020202020204" pitchFamily="34" charset="0"/>
              </a:rPr>
              <a:t>Derecho a la Educación</a:t>
            </a:r>
            <a:r>
              <a:rPr lang="es-ES" altLang="es-MX" sz="2400" dirty="0">
                <a:latin typeface="Arial" panose="020B0604020202020204" pitchFamily="34" charset="0"/>
                <a:cs typeface="Arial" panose="020B0604020202020204" pitchFamily="34" charset="0"/>
              </a:rPr>
              <a:t> es el derecho a recibir una educación inclusiva, pertinente y relevante, que asegure los niveles educativos obligatorios, así como los aprendizajes y capacidades que les permitan desarrollar su máximo potencial para una inserción adecuada a la vida social o para continuar estudios postobligatorios (Robles, 2017 en CONEVAL, s/f).</a:t>
            </a:r>
            <a:r>
              <a:rPr lang="es-ES_tradnl" altLang="es-MX" sz="2400" dirty="0">
                <a:latin typeface="Arial" panose="020B0604020202020204" pitchFamily="34" charset="0"/>
                <a:cs typeface="Arial" panose="020B0604020202020204" pitchFamily="34" charset="0"/>
              </a:rPr>
              <a:t> </a:t>
            </a:r>
            <a:endParaRPr lang="es-MX" altLang="es-MX" sz="2400" dirty="0">
              <a:solidFill>
                <a:srgbClr val="FF0000"/>
              </a:solidFill>
              <a:latin typeface="Arial" panose="020B0604020202020204" pitchFamily="34" charset="0"/>
              <a:cs typeface="Arial" panose="020B0604020202020204" pitchFamily="34" charset="0"/>
            </a:endParaRPr>
          </a:p>
        </p:txBody>
      </p:sp>
      <p:sp>
        <p:nvSpPr>
          <p:cNvPr id="3" name="Rectángulo redondeado 2"/>
          <p:cNvSpPr/>
          <p:nvPr/>
        </p:nvSpPr>
        <p:spPr>
          <a:xfrm>
            <a:off x="9579937" y="6642180"/>
            <a:ext cx="2520430" cy="504000"/>
          </a:xfrm>
          <a:prstGeom prst="roundRect">
            <a:avLst/>
          </a:prstGeom>
          <a:solidFill>
            <a:srgbClr val="E27EB0"/>
          </a:solidFill>
          <a:ln>
            <a:solidFill>
              <a:srgbClr val="E27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latin typeface="Arial" panose="020B0604020202020204" pitchFamily="34" charset="0"/>
                <a:cs typeface="Arial" panose="020B0604020202020204" pitchFamily="34" charset="0"/>
              </a:rPr>
              <a:t>Disponibilidad</a:t>
            </a:r>
          </a:p>
        </p:txBody>
      </p:sp>
      <p:sp>
        <p:nvSpPr>
          <p:cNvPr id="23" name="Rectángulo redondeado 22"/>
          <p:cNvSpPr/>
          <p:nvPr/>
        </p:nvSpPr>
        <p:spPr>
          <a:xfrm>
            <a:off x="9579937" y="7218188"/>
            <a:ext cx="2520430" cy="504000"/>
          </a:xfrm>
          <a:prstGeom prst="roundRect">
            <a:avLst/>
          </a:prstGeom>
          <a:solidFill>
            <a:srgbClr val="E27EB0"/>
          </a:solidFill>
          <a:ln>
            <a:solidFill>
              <a:srgbClr val="E27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latin typeface="Arial" panose="020B0604020202020204" pitchFamily="34" charset="0"/>
                <a:cs typeface="Arial" panose="020B0604020202020204" pitchFamily="34" charset="0"/>
              </a:rPr>
              <a:t>Accesibilidad</a:t>
            </a:r>
          </a:p>
        </p:txBody>
      </p:sp>
      <p:sp>
        <p:nvSpPr>
          <p:cNvPr id="24" name="Rectángulo redondeado 23"/>
          <p:cNvSpPr/>
          <p:nvPr/>
        </p:nvSpPr>
        <p:spPr>
          <a:xfrm>
            <a:off x="9579937" y="7794308"/>
            <a:ext cx="2520430" cy="504000"/>
          </a:xfrm>
          <a:prstGeom prst="roundRect">
            <a:avLst/>
          </a:prstGeom>
          <a:solidFill>
            <a:srgbClr val="E27EB0"/>
          </a:solidFill>
          <a:ln>
            <a:solidFill>
              <a:srgbClr val="E27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latin typeface="Arial" panose="020B0604020202020204" pitchFamily="34" charset="0"/>
                <a:cs typeface="Arial" panose="020B0604020202020204" pitchFamily="34" charset="0"/>
              </a:rPr>
              <a:t>Calidad</a:t>
            </a:r>
          </a:p>
        </p:txBody>
      </p:sp>
      <p:sp>
        <p:nvSpPr>
          <p:cNvPr id="4" name="CuadroTexto 3"/>
          <p:cNvSpPr txBox="1"/>
          <p:nvPr/>
        </p:nvSpPr>
        <p:spPr>
          <a:xfrm>
            <a:off x="9310712" y="5884912"/>
            <a:ext cx="3096344" cy="400110"/>
          </a:xfrm>
          <a:prstGeom prst="rect">
            <a:avLst/>
          </a:prstGeom>
          <a:noFill/>
        </p:spPr>
        <p:txBody>
          <a:bodyPr wrap="square" rtlCol="0">
            <a:spAutoFit/>
          </a:bodyPr>
          <a:lstStyle/>
          <a:p>
            <a:pPr algn="ctr"/>
            <a:r>
              <a:rPr lang="es-MX" sz="2000" dirty="0">
                <a:latin typeface="Arial" panose="020B0604020202020204" pitchFamily="34" charset="0"/>
                <a:cs typeface="Arial" panose="020B0604020202020204" pitchFamily="34" charset="0"/>
              </a:rPr>
              <a:t>Dimensiones de análisis</a:t>
            </a:r>
          </a:p>
        </p:txBody>
      </p:sp>
      <p:sp>
        <p:nvSpPr>
          <p:cNvPr id="6" name="Abrir llave 5"/>
          <p:cNvSpPr/>
          <p:nvPr/>
        </p:nvSpPr>
        <p:spPr>
          <a:xfrm rot="5400000">
            <a:off x="10650145" y="5049533"/>
            <a:ext cx="345465" cy="2880319"/>
          </a:xfrm>
          <a:prstGeom prst="leftBrace">
            <a:avLst>
              <a:gd name="adj1" fmla="val 8333"/>
              <a:gd name="adj2" fmla="val 50529"/>
            </a:avLst>
          </a:prstGeom>
          <a:ln>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dirty="0"/>
          </a:p>
        </p:txBody>
      </p:sp>
    </p:spTree>
    <p:extLst>
      <p:ext uri="{BB962C8B-B14F-4D97-AF65-F5344CB8AC3E}">
        <p14:creationId xmlns:p14="http://schemas.microsoft.com/office/powerpoint/2010/main" val="112045087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p:cNvGrpSpPr/>
          <p:nvPr/>
        </p:nvGrpSpPr>
        <p:grpSpPr>
          <a:xfrm>
            <a:off x="2100470" y="1708448"/>
            <a:ext cx="9778819" cy="6673842"/>
            <a:chOff x="2541457" y="1281681"/>
            <a:chExt cx="10320716" cy="7490391"/>
          </a:xfrm>
        </p:grpSpPr>
        <p:sp>
          <p:nvSpPr>
            <p:cNvPr id="6" name="Rectángulo redondeado 5"/>
            <p:cNvSpPr/>
            <p:nvPr/>
          </p:nvSpPr>
          <p:spPr>
            <a:xfrm>
              <a:off x="11747063" y="1281681"/>
              <a:ext cx="507129" cy="7490391"/>
            </a:xfrm>
            <a:prstGeom prst="roundRect">
              <a:avLst/>
            </a:prstGeom>
            <a:noFill/>
            <a:ln w="28575">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MX" sz="2600" dirty="0">
                  <a:solidFill>
                    <a:schemeClr val="tx1"/>
                  </a:solidFill>
                  <a:latin typeface="Arial" panose="020B0604020202020204" pitchFamily="34" charset="0"/>
                  <a:cs typeface="Arial" panose="020B0604020202020204" pitchFamily="34" charset="0"/>
                </a:rPr>
                <a:t>Tipo de servicio y financiamiento</a:t>
              </a:r>
            </a:p>
          </p:txBody>
        </p:sp>
        <p:sp>
          <p:nvSpPr>
            <p:cNvPr id="25" name="Rectángulo redondeado 24"/>
            <p:cNvSpPr/>
            <p:nvPr/>
          </p:nvSpPr>
          <p:spPr>
            <a:xfrm>
              <a:off x="12355044" y="1281681"/>
              <a:ext cx="507129" cy="7490391"/>
            </a:xfrm>
            <a:prstGeom prst="roundRect">
              <a:avLst/>
            </a:prstGeom>
            <a:noFill/>
            <a:ln w="28575">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MX" sz="2600" dirty="0">
                  <a:solidFill>
                    <a:schemeClr val="tx1"/>
                  </a:solidFill>
                  <a:latin typeface="Arial" panose="020B0604020202020204" pitchFamily="34" charset="0"/>
                  <a:cs typeface="Arial" panose="020B0604020202020204" pitchFamily="34" charset="0"/>
                </a:rPr>
                <a:t>Grupos sociales en desventaja</a:t>
              </a:r>
            </a:p>
          </p:txBody>
        </p:sp>
        <p:sp>
          <p:nvSpPr>
            <p:cNvPr id="26" name="Rectángulo redondeado 25"/>
            <p:cNvSpPr/>
            <p:nvPr/>
          </p:nvSpPr>
          <p:spPr>
            <a:xfrm>
              <a:off x="11053272" y="1281681"/>
              <a:ext cx="507600" cy="7490391"/>
            </a:xfrm>
            <a:prstGeom prst="roundRect">
              <a:avLst/>
            </a:prstGeom>
            <a:noFill/>
            <a:ln w="28575">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MX" sz="2600" dirty="0">
                  <a:solidFill>
                    <a:schemeClr val="tx1"/>
                  </a:solidFill>
                  <a:latin typeface="Arial" panose="020B0604020202020204" pitchFamily="34" charset="0"/>
                  <a:cs typeface="Arial" panose="020B0604020202020204" pitchFamily="34" charset="0"/>
                </a:rPr>
                <a:t>Nivel Educativo</a:t>
              </a:r>
            </a:p>
          </p:txBody>
        </p:sp>
        <p:sp>
          <p:nvSpPr>
            <p:cNvPr id="7" name="Rectángulo redondeado 6"/>
            <p:cNvSpPr/>
            <p:nvPr/>
          </p:nvSpPr>
          <p:spPr>
            <a:xfrm>
              <a:off x="2541960" y="1374059"/>
              <a:ext cx="2664296" cy="648072"/>
            </a:xfrm>
            <a:prstGeom prst="roundRect">
              <a:avLst/>
            </a:prstGeom>
            <a:solidFill>
              <a:srgbClr val="C12D77"/>
            </a:solidFill>
            <a:ln>
              <a:solidFill>
                <a:srgbClr val="C12D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latin typeface="Arial" panose="020B0604020202020204" pitchFamily="34" charset="0"/>
                  <a:cs typeface="Arial" panose="020B0604020202020204" pitchFamily="34" charset="0"/>
                </a:rPr>
                <a:t>Accesibilidad</a:t>
              </a:r>
            </a:p>
          </p:txBody>
        </p:sp>
        <p:sp>
          <p:nvSpPr>
            <p:cNvPr id="27" name="Rectángulo redondeado 26"/>
            <p:cNvSpPr/>
            <p:nvPr/>
          </p:nvSpPr>
          <p:spPr>
            <a:xfrm>
              <a:off x="5278264" y="1362499"/>
              <a:ext cx="2664296" cy="648072"/>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latin typeface="Arial" panose="020B0604020202020204" pitchFamily="34" charset="0"/>
                  <a:cs typeface="Arial" panose="020B0604020202020204" pitchFamily="34" charset="0"/>
                </a:rPr>
                <a:t>Disponibilidad</a:t>
              </a:r>
            </a:p>
          </p:txBody>
        </p:sp>
        <p:sp>
          <p:nvSpPr>
            <p:cNvPr id="28" name="Rectángulo redondeado 27"/>
            <p:cNvSpPr/>
            <p:nvPr/>
          </p:nvSpPr>
          <p:spPr>
            <a:xfrm>
              <a:off x="8014567" y="1362499"/>
              <a:ext cx="2664296" cy="648072"/>
            </a:xfrm>
            <a:prstGeom prst="roundRect">
              <a:avLst/>
            </a:prstGeom>
            <a:solidFill>
              <a:srgbClr val="469999"/>
            </a:solidFill>
            <a:ln>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latin typeface="Arial" panose="020B0604020202020204" pitchFamily="34" charset="0"/>
                  <a:cs typeface="Arial" panose="020B0604020202020204" pitchFamily="34" charset="0"/>
                </a:rPr>
                <a:t>Calidad</a:t>
              </a:r>
            </a:p>
          </p:txBody>
        </p:sp>
        <p:sp>
          <p:nvSpPr>
            <p:cNvPr id="8" name="Rectángulo redondeado 7"/>
            <p:cNvSpPr/>
            <p:nvPr/>
          </p:nvSpPr>
          <p:spPr>
            <a:xfrm>
              <a:off x="2541960" y="3047820"/>
              <a:ext cx="2664296" cy="1373792"/>
            </a:xfrm>
            <a:prstGeom prst="roundRect">
              <a:avLst/>
            </a:prstGeom>
            <a:solidFill>
              <a:srgbClr val="E27EB0"/>
            </a:solidFill>
            <a:ln>
              <a:solidFill>
                <a:srgbClr val="E27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latin typeface="Arial" panose="020B0604020202020204" pitchFamily="34" charset="0"/>
                  <a:cs typeface="Arial" panose="020B0604020202020204" pitchFamily="34" charset="0"/>
                </a:rPr>
                <a:t>Física</a:t>
              </a:r>
            </a:p>
          </p:txBody>
        </p:sp>
        <p:sp>
          <p:nvSpPr>
            <p:cNvPr id="29" name="Rectángulo redondeado 28"/>
            <p:cNvSpPr/>
            <p:nvPr/>
          </p:nvSpPr>
          <p:spPr>
            <a:xfrm>
              <a:off x="2541457" y="4493619"/>
              <a:ext cx="2664296" cy="565104"/>
            </a:xfrm>
            <a:prstGeom prst="roundRect">
              <a:avLst/>
            </a:prstGeom>
            <a:solidFill>
              <a:srgbClr val="E27EB0"/>
            </a:solidFill>
            <a:ln>
              <a:solidFill>
                <a:srgbClr val="E27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latin typeface="Arial" panose="020B0604020202020204" pitchFamily="34" charset="0"/>
                  <a:cs typeface="Arial" panose="020B0604020202020204" pitchFamily="34" charset="0"/>
                </a:rPr>
                <a:t>Económica</a:t>
              </a:r>
            </a:p>
          </p:txBody>
        </p:sp>
        <p:sp>
          <p:nvSpPr>
            <p:cNvPr id="32" name="Rectángulo redondeado 31"/>
            <p:cNvSpPr/>
            <p:nvPr/>
          </p:nvSpPr>
          <p:spPr>
            <a:xfrm>
              <a:off x="5278264" y="3047820"/>
              <a:ext cx="5400600" cy="568206"/>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solidFill>
                    <a:schemeClr val="tx1"/>
                  </a:solidFill>
                  <a:latin typeface="Arial" panose="020B0604020202020204" pitchFamily="34" charset="0"/>
                  <a:cs typeface="Arial" panose="020B0604020202020204" pitchFamily="34" charset="0"/>
                </a:rPr>
                <a:t>Infraestructura</a:t>
              </a:r>
            </a:p>
          </p:txBody>
        </p:sp>
        <p:sp>
          <p:nvSpPr>
            <p:cNvPr id="33" name="Rectángulo redondeado 32"/>
            <p:cNvSpPr/>
            <p:nvPr/>
          </p:nvSpPr>
          <p:spPr>
            <a:xfrm>
              <a:off x="5277260" y="3703750"/>
              <a:ext cx="5400600" cy="568206"/>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solidFill>
                    <a:schemeClr val="tx1"/>
                  </a:solidFill>
                  <a:latin typeface="Arial" panose="020B0604020202020204" pitchFamily="34" charset="0"/>
                  <a:cs typeface="Arial" panose="020B0604020202020204" pitchFamily="34" charset="0"/>
                </a:rPr>
                <a:t>Servicios y mobiliario</a:t>
              </a:r>
            </a:p>
          </p:txBody>
        </p:sp>
        <p:sp>
          <p:nvSpPr>
            <p:cNvPr id="34" name="Rectángulo redondeado 33"/>
            <p:cNvSpPr/>
            <p:nvPr/>
          </p:nvSpPr>
          <p:spPr>
            <a:xfrm>
              <a:off x="5279801" y="5063547"/>
              <a:ext cx="5400600" cy="568206"/>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solidFill>
                    <a:schemeClr val="tx1"/>
                  </a:solidFill>
                  <a:latin typeface="Arial" panose="020B0604020202020204" pitchFamily="34" charset="0"/>
                  <a:cs typeface="Arial" panose="020B0604020202020204" pitchFamily="34" charset="0"/>
                </a:rPr>
                <a:t>Personal</a:t>
              </a:r>
            </a:p>
          </p:txBody>
        </p:sp>
        <p:sp>
          <p:nvSpPr>
            <p:cNvPr id="35" name="Rectángulo redondeado 34"/>
            <p:cNvSpPr/>
            <p:nvPr/>
          </p:nvSpPr>
          <p:spPr>
            <a:xfrm>
              <a:off x="5281337" y="5710475"/>
              <a:ext cx="5400600" cy="568206"/>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solidFill>
                    <a:schemeClr val="tx1"/>
                  </a:solidFill>
                  <a:latin typeface="Arial" panose="020B0604020202020204" pitchFamily="34" charset="0"/>
                  <a:cs typeface="Arial" panose="020B0604020202020204" pitchFamily="34" charset="0"/>
                </a:rPr>
                <a:t>Materiales</a:t>
              </a:r>
            </a:p>
          </p:txBody>
        </p:sp>
        <p:sp>
          <p:nvSpPr>
            <p:cNvPr id="36" name="Rectángulo redondeado 35"/>
            <p:cNvSpPr/>
            <p:nvPr/>
          </p:nvSpPr>
          <p:spPr>
            <a:xfrm>
              <a:off x="8014568" y="6326117"/>
              <a:ext cx="2664296" cy="954875"/>
            </a:xfrm>
            <a:prstGeom prst="roundRect">
              <a:avLst/>
            </a:prstGeom>
            <a:solidFill>
              <a:srgbClr val="469999"/>
            </a:solidFill>
            <a:ln>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latin typeface="Arial" panose="020B0604020202020204" pitchFamily="34" charset="0"/>
                  <a:cs typeface="Arial" panose="020B0604020202020204" pitchFamily="34" charset="0"/>
                </a:rPr>
                <a:t>Prácticas educativas</a:t>
              </a:r>
            </a:p>
          </p:txBody>
        </p:sp>
        <p:sp>
          <p:nvSpPr>
            <p:cNvPr id="37" name="Rectángulo redondeado 36"/>
            <p:cNvSpPr/>
            <p:nvPr/>
          </p:nvSpPr>
          <p:spPr>
            <a:xfrm>
              <a:off x="8014568" y="7329698"/>
              <a:ext cx="2664296" cy="554400"/>
            </a:xfrm>
            <a:prstGeom prst="roundRect">
              <a:avLst/>
            </a:prstGeom>
            <a:solidFill>
              <a:srgbClr val="469999"/>
            </a:solidFill>
            <a:ln>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latin typeface="Arial" panose="020B0604020202020204" pitchFamily="34" charset="0"/>
                  <a:cs typeface="Arial" panose="020B0604020202020204" pitchFamily="34" charset="0"/>
                </a:rPr>
                <a:t>Aprovechamiento</a:t>
              </a:r>
            </a:p>
          </p:txBody>
        </p:sp>
        <p:sp>
          <p:nvSpPr>
            <p:cNvPr id="38" name="Rectángulo redondeado 37"/>
            <p:cNvSpPr/>
            <p:nvPr/>
          </p:nvSpPr>
          <p:spPr>
            <a:xfrm>
              <a:off x="8014568" y="7920104"/>
              <a:ext cx="2664296" cy="554400"/>
            </a:xfrm>
            <a:prstGeom prst="roundRect">
              <a:avLst/>
            </a:prstGeom>
            <a:solidFill>
              <a:srgbClr val="469999"/>
            </a:solidFill>
            <a:ln>
              <a:solidFill>
                <a:srgbClr val="46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latin typeface="Arial" panose="020B0604020202020204" pitchFamily="34" charset="0"/>
                  <a:cs typeface="Arial" panose="020B0604020202020204" pitchFamily="34" charset="0"/>
                </a:rPr>
                <a:t>Relevancia</a:t>
              </a:r>
            </a:p>
          </p:txBody>
        </p:sp>
      </p:grpSp>
      <p:sp>
        <p:nvSpPr>
          <p:cNvPr id="12" name="Rectángulo 11"/>
          <p:cNvSpPr/>
          <p:nvPr/>
        </p:nvSpPr>
        <p:spPr>
          <a:xfrm>
            <a:off x="1965896" y="2636084"/>
            <a:ext cx="7911438" cy="5769108"/>
          </a:xfrm>
          <a:prstGeom prst="rect">
            <a:avLst/>
          </a:prstGeom>
          <a:noFill/>
          <a:ln w="38100">
            <a:solidFill>
              <a:srgbClr val="C12D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9" name="Rectangle 2">
            <a:extLst>
              <a:ext uri="{FF2B5EF4-FFF2-40B4-BE49-F238E27FC236}">
                <a16:creationId xmlns:a16="http://schemas.microsoft.com/office/drawing/2014/main" id="{349B77FE-6769-4886-9B2D-291159F6C06E}"/>
              </a:ext>
            </a:extLst>
          </p:cNvPr>
          <p:cNvSpPr>
            <a:spLocks/>
          </p:cNvSpPr>
          <p:nvPr/>
        </p:nvSpPr>
        <p:spPr bwMode="auto">
          <a:xfrm>
            <a:off x="453728" y="1011208"/>
            <a:ext cx="3863237"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Dimensiones del análisis</a:t>
            </a:r>
          </a:p>
          <a:p>
            <a:pPr defTabSz="914400" eaLnBrk="1">
              <a:defRPr/>
            </a:pPr>
            <a:endParaRPr lang="es-MX" altLang="es-MX" sz="2400" b="1" dirty="0">
              <a:solidFill>
                <a:srgbClr val="53585F"/>
              </a:solidFill>
              <a:latin typeface="Arial" charset="0"/>
              <a:ea typeface="Arial" charset="0"/>
              <a:cs typeface="Arial" charset="0"/>
              <a:sym typeface="Arial" charset="0"/>
            </a:endParaRPr>
          </a:p>
        </p:txBody>
      </p:sp>
    </p:spTree>
    <p:extLst>
      <p:ext uri="{BB962C8B-B14F-4D97-AF65-F5344CB8AC3E}">
        <p14:creationId xmlns:p14="http://schemas.microsoft.com/office/powerpoint/2010/main" val="141466674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p:cNvSpPr>
          <p:nvPr/>
        </p:nvSpPr>
        <p:spPr bwMode="auto">
          <a:xfrm>
            <a:off x="637383" y="867192"/>
            <a:ext cx="3661259"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Diagnóstico</a:t>
            </a:r>
          </a:p>
          <a:p>
            <a:pPr defTabSz="914400" eaLnBrk="1">
              <a:defRPr/>
            </a:pPr>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Nivel básico: Preescolar</a:t>
            </a:r>
            <a:endParaRPr lang="es-MX" altLang="es-MX" sz="2400" b="1" dirty="0">
              <a:solidFill>
                <a:srgbClr val="53585F"/>
              </a:solidFill>
              <a:latin typeface="Arial" charset="0"/>
              <a:ea typeface="Arial" charset="0"/>
              <a:cs typeface="Arial" charset="0"/>
              <a:sym typeface="Arial" charset="0"/>
            </a:endParaRPr>
          </a:p>
        </p:txBody>
      </p:sp>
      <p:sp>
        <p:nvSpPr>
          <p:cNvPr id="5" name="Rectángulo 4"/>
          <p:cNvSpPr>
            <a:spLocks noChangeArrowheads="1"/>
          </p:cNvSpPr>
          <p:nvPr/>
        </p:nvSpPr>
        <p:spPr bwMode="auto">
          <a:xfrm>
            <a:off x="853407" y="1891948"/>
            <a:ext cx="11409633" cy="36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defPPr>
              <a:defRPr lang="es-MX"/>
            </a:defPPr>
            <a:lvl1pPr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1pPr>
            <a:lvl2pPr marL="457200" indent="-2286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2pPr>
            <a:lvl3pPr marL="914400" indent="-4572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3pPr>
            <a:lvl4pPr marL="1371600" indent="-6858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4pPr>
            <a:lvl5pPr marL="1828800" indent="-9144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5pPr>
            <a:lvl6pPr marL="22860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6pPr>
            <a:lvl7pPr marL="27432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7pPr>
            <a:lvl8pPr marL="32004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8pPr>
            <a:lvl9pPr marL="36576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9pPr>
          </a:lstStyle>
          <a:p>
            <a:pPr marL="285750" indent="-285750" algn="just">
              <a:spcBef>
                <a:spcPts val="600"/>
              </a:spcBef>
              <a:spcAft>
                <a:spcPts val="600"/>
              </a:spcAft>
              <a:buFont typeface="Wingdings" panose="05000000000000000000" pitchFamily="2" charset="2"/>
              <a:buChar char="ü"/>
            </a:pPr>
            <a:r>
              <a:rPr lang="es-MX" altLang="es-MX" sz="1800" dirty="0">
                <a:latin typeface="Arial" panose="020B0604020202020204" pitchFamily="34" charset="0"/>
                <a:cs typeface="Arial" panose="020B0604020202020204" pitchFamily="34" charset="0"/>
              </a:rPr>
              <a:t>Existen </a:t>
            </a:r>
            <a:r>
              <a:rPr lang="es-MX" altLang="es-MX" sz="1800" b="1" dirty="0">
                <a:latin typeface="Arial" panose="020B0604020202020204" pitchFamily="34" charset="0"/>
                <a:cs typeface="Arial" panose="020B0604020202020204" pitchFamily="34" charset="0"/>
              </a:rPr>
              <a:t>14 instituciones de preescolar por cada mil niños </a:t>
            </a:r>
            <a:r>
              <a:rPr lang="es-MX" altLang="es-MX" sz="1800" dirty="0">
                <a:latin typeface="Arial" panose="020B0604020202020204" pitchFamily="34" charset="0"/>
                <a:cs typeface="Arial" panose="020B0604020202020204" pitchFamily="34" charset="0"/>
              </a:rPr>
              <a:t>en edad de asistir a ese nivel (CEMABE, 2013).</a:t>
            </a:r>
          </a:p>
          <a:p>
            <a:pPr marL="285750" indent="-285750" algn="just">
              <a:spcBef>
                <a:spcPts val="600"/>
              </a:spcBef>
              <a:spcAft>
                <a:spcPts val="600"/>
              </a:spcAft>
              <a:buFont typeface="Wingdings" panose="05000000000000000000" pitchFamily="2" charset="2"/>
              <a:buChar char="ü"/>
            </a:pPr>
            <a:r>
              <a:rPr lang="es-MX" sz="1800" dirty="0">
                <a:latin typeface="Arial" panose="020B0604020202020204" pitchFamily="34" charset="0"/>
                <a:cs typeface="Arial" panose="020B0604020202020204" pitchFamily="34" charset="0"/>
              </a:rPr>
              <a:t>La </a:t>
            </a:r>
            <a:r>
              <a:rPr lang="es-MX" sz="1800" b="1" dirty="0">
                <a:latin typeface="Arial" panose="020B0604020202020204" pitchFamily="34" charset="0"/>
                <a:cs typeface="Arial" panose="020B0604020202020204" pitchFamily="34" charset="0"/>
              </a:rPr>
              <a:t>razón de alumnos por docente </a:t>
            </a:r>
            <a:r>
              <a:rPr lang="es-MX" sz="1800" dirty="0">
                <a:latin typeface="Arial" panose="020B0604020202020204" pitchFamily="34" charset="0"/>
                <a:cs typeface="Arial" panose="020B0604020202020204" pitchFamily="34" charset="0"/>
              </a:rPr>
              <a:t>en nivel preescolar en </a:t>
            </a:r>
            <a:r>
              <a:rPr lang="es-MX" sz="1800" b="1" dirty="0">
                <a:latin typeface="Arial" panose="020B0604020202020204" pitchFamily="34" charset="0"/>
                <a:cs typeface="Arial" panose="020B0604020202020204" pitchFamily="34" charset="0"/>
              </a:rPr>
              <a:t>México</a:t>
            </a:r>
            <a:r>
              <a:rPr lang="es-MX" sz="1800" dirty="0">
                <a:latin typeface="Arial" panose="020B0604020202020204" pitchFamily="34" charset="0"/>
                <a:cs typeface="Arial" panose="020B0604020202020204" pitchFamily="34" charset="0"/>
              </a:rPr>
              <a:t> es de </a:t>
            </a:r>
            <a:r>
              <a:rPr lang="es-MX" sz="1800" b="1" dirty="0">
                <a:latin typeface="Arial" panose="020B0604020202020204" pitchFamily="34" charset="0"/>
                <a:cs typeface="Arial" panose="020B0604020202020204" pitchFamily="34" charset="0"/>
              </a:rPr>
              <a:t>25</a:t>
            </a:r>
            <a:r>
              <a:rPr lang="es-MX" sz="1800" dirty="0">
                <a:latin typeface="Arial" panose="020B0604020202020204" pitchFamily="34" charset="0"/>
                <a:cs typeface="Arial" panose="020B0604020202020204" pitchFamily="34" charset="0"/>
              </a:rPr>
              <a:t>, mientras que el promedio de los países de la </a:t>
            </a:r>
            <a:r>
              <a:rPr lang="es-MX" sz="1800" b="1" dirty="0">
                <a:latin typeface="Arial" panose="020B0604020202020204" pitchFamily="34" charset="0"/>
                <a:cs typeface="Arial" panose="020B0604020202020204" pitchFamily="34" charset="0"/>
              </a:rPr>
              <a:t>OCDE</a:t>
            </a:r>
            <a:r>
              <a:rPr lang="es-MX" sz="1800" dirty="0">
                <a:latin typeface="Arial" panose="020B0604020202020204" pitchFamily="34" charset="0"/>
                <a:cs typeface="Arial" panose="020B0604020202020204" pitchFamily="34" charset="0"/>
              </a:rPr>
              <a:t> es </a:t>
            </a:r>
            <a:r>
              <a:rPr lang="es-MX" sz="1800" b="1" dirty="0">
                <a:latin typeface="Arial" panose="020B0604020202020204" pitchFamily="34" charset="0"/>
                <a:cs typeface="Arial" panose="020B0604020202020204" pitchFamily="34" charset="0"/>
              </a:rPr>
              <a:t>13 </a:t>
            </a:r>
            <a:r>
              <a:rPr lang="es-MX" sz="1800" dirty="0">
                <a:latin typeface="Arial" panose="020B0604020202020204" pitchFamily="34" charset="0"/>
                <a:cs typeface="Arial" panose="020B0604020202020204" pitchFamily="34" charset="0"/>
              </a:rPr>
              <a:t>(OCDE, 2015).</a:t>
            </a:r>
          </a:p>
          <a:p>
            <a:pPr marL="285750" indent="-285750" algn="just">
              <a:spcBef>
                <a:spcPts val="600"/>
              </a:spcBef>
              <a:spcAft>
                <a:spcPts val="600"/>
              </a:spcAft>
              <a:buFont typeface="Wingdings" panose="05000000000000000000" pitchFamily="2" charset="2"/>
              <a:buChar char="ü"/>
            </a:pPr>
            <a:r>
              <a:rPr lang="es-MX" altLang="es-MX" sz="1800" dirty="0">
                <a:latin typeface="Arial" panose="020B0604020202020204" pitchFamily="34" charset="0"/>
                <a:cs typeface="Arial" panose="020B0604020202020204" pitchFamily="34" charset="0"/>
              </a:rPr>
              <a:t>La </a:t>
            </a:r>
            <a:r>
              <a:rPr lang="es-MX" altLang="es-MX" sz="1800" b="1" dirty="0">
                <a:latin typeface="Arial" panose="020B0604020202020204" pitchFamily="34" charset="0"/>
                <a:cs typeface="Arial" panose="020B0604020202020204" pitchFamily="34" charset="0"/>
              </a:rPr>
              <a:t>cobertura</a:t>
            </a:r>
            <a:r>
              <a:rPr lang="es-MX" altLang="es-MX" sz="1800" b="1" baseline="30000" dirty="0">
                <a:latin typeface="Arial" panose="020B0604020202020204" pitchFamily="34" charset="0"/>
                <a:cs typeface="Arial" panose="020B0604020202020204" pitchFamily="34" charset="0"/>
              </a:rPr>
              <a:t>1</a:t>
            </a:r>
            <a:r>
              <a:rPr lang="es-MX" altLang="es-MX" sz="1800" dirty="0">
                <a:latin typeface="Arial" panose="020B0604020202020204" pitchFamily="34" charset="0"/>
                <a:cs typeface="Arial" panose="020B0604020202020204" pitchFamily="34" charset="0"/>
              </a:rPr>
              <a:t> del nivel preescolar, para el ciclo 2016-2017, fue de </a:t>
            </a:r>
            <a:r>
              <a:rPr lang="es-MX" altLang="es-MX" sz="1800" b="1" dirty="0">
                <a:latin typeface="Arial" panose="020B0604020202020204" pitchFamily="34" charset="0"/>
                <a:cs typeface="Arial" panose="020B0604020202020204" pitchFamily="34" charset="0"/>
              </a:rPr>
              <a:t>74.5%</a:t>
            </a:r>
            <a:r>
              <a:rPr lang="es-MX" altLang="es-MX" sz="1800" dirty="0">
                <a:latin typeface="Arial" panose="020B0604020202020204" pitchFamily="34" charset="0"/>
                <a:cs typeface="Arial" panose="020B0604020202020204" pitchFamily="34" charset="0"/>
              </a:rPr>
              <a:t>, similar a la </a:t>
            </a:r>
            <a:r>
              <a:rPr lang="es-MX" altLang="es-MX" sz="1800" b="1" dirty="0">
                <a:latin typeface="Arial" panose="020B0604020202020204" pitchFamily="34" charset="0"/>
                <a:cs typeface="Arial" panose="020B0604020202020204" pitchFamily="34" charset="0"/>
              </a:rPr>
              <a:t>tasa neta de escolarización</a:t>
            </a:r>
            <a:r>
              <a:rPr lang="es-MX" altLang="es-MX" sz="1800" b="1" baseline="30000" dirty="0">
                <a:latin typeface="Arial" panose="020B0604020202020204" pitchFamily="34" charset="0"/>
                <a:cs typeface="Arial" panose="020B0604020202020204" pitchFamily="34" charset="0"/>
              </a:rPr>
              <a:t>2</a:t>
            </a:r>
            <a:r>
              <a:rPr lang="es-MX" altLang="es-MX" sz="1800" b="1" dirty="0">
                <a:latin typeface="Arial" panose="020B0604020202020204" pitchFamily="34" charset="0"/>
                <a:cs typeface="Arial" panose="020B0604020202020204" pitchFamily="34" charset="0"/>
              </a:rPr>
              <a:t> </a:t>
            </a:r>
            <a:r>
              <a:rPr lang="es-MX" altLang="es-MX" sz="1800" dirty="0">
                <a:latin typeface="Arial" panose="020B0604020202020204" pitchFamily="34" charset="0"/>
                <a:cs typeface="Arial" panose="020B0604020202020204" pitchFamily="34" charset="0"/>
              </a:rPr>
              <a:t>(</a:t>
            </a:r>
            <a:r>
              <a:rPr lang="es-MX" altLang="es-MX" sz="1800" b="1" dirty="0">
                <a:latin typeface="Arial" panose="020B0604020202020204" pitchFamily="34" charset="0"/>
                <a:cs typeface="Arial" panose="020B0604020202020204" pitchFamily="34" charset="0"/>
              </a:rPr>
              <a:t>74.3%</a:t>
            </a:r>
            <a:r>
              <a:rPr lang="es-MX" altLang="es-MX" sz="1800" dirty="0">
                <a:latin typeface="Arial" panose="020B0604020202020204" pitchFamily="34" charset="0"/>
                <a:cs typeface="Arial" panose="020B0604020202020204" pitchFamily="34" charset="0"/>
              </a:rPr>
              <a:t>) (SEP, 2017).</a:t>
            </a:r>
          </a:p>
          <a:p>
            <a:pPr marL="285750" indent="-285750" algn="just">
              <a:spcBef>
                <a:spcPts val="600"/>
              </a:spcBef>
              <a:spcAft>
                <a:spcPts val="600"/>
              </a:spcAft>
              <a:buFont typeface="Wingdings" panose="05000000000000000000" pitchFamily="2" charset="2"/>
              <a:buChar char="ü"/>
            </a:pPr>
            <a:r>
              <a:rPr lang="es-MX" sz="1800" dirty="0">
                <a:solidFill>
                  <a:schemeClr val="accent5">
                    <a:lumMod val="75000"/>
                  </a:schemeClr>
                </a:solidFill>
                <a:latin typeface="Arial" panose="020B0604020202020204" pitchFamily="34" charset="0"/>
                <a:cs typeface="Arial" panose="020B0604020202020204" pitchFamily="34" charset="0"/>
              </a:rPr>
              <a:t>22.5% de la población de 3 a 5 años edad, que habita en hogares por debajo de la Línea de Pobreza Extrema por Ingresos (LPEI), no asiste a la escuela (ENIGH, 2016).</a:t>
            </a:r>
          </a:p>
          <a:p>
            <a:pPr marL="285750" indent="-285750" algn="just">
              <a:spcBef>
                <a:spcPts val="600"/>
              </a:spcBef>
              <a:spcAft>
                <a:spcPts val="600"/>
              </a:spcAft>
              <a:buFont typeface="Wingdings" panose="05000000000000000000" pitchFamily="2" charset="2"/>
              <a:buChar char="ü"/>
            </a:pPr>
            <a:r>
              <a:rPr lang="es-MX" altLang="es-MX" sz="1800" dirty="0">
                <a:solidFill>
                  <a:schemeClr val="accent5">
                    <a:lumMod val="75000"/>
                  </a:schemeClr>
                </a:solidFill>
                <a:latin typeface="Arial" panose="020B0604020202020204" pitchFamily="34" charset="0"/>
                <a:cs typeface="Arial" panose="020B0604020202020204" pitchFamily="34" charset="0"/>
              </a:rPr>
              <a:t>77.7% de los </a:t>
            </a:r>
            <a:r>
              <a:rPr lang="es-MX" altLang="es-MX" sz="1800" b="1" dirty="0">
                <a:solidFill>
                  <a:schemeClr val="accent5">
                    <a:lumMod val="75000"/>
                  </a:schemeClr>
                </a:solidFill>
                <a:latin typeface="Arial" panose="020B0604020202020204" pitchFamily="34" charset="0"/>
                <a:cs typeface="Arial" panose="020B0604020202020204" pitchFamily="34" charset="0"/>
              </a:rPr>
              <a:t>niños de 3 a 5 años</a:t>
            </a:r>
            <a:r>
              <a:rPr lang="es-MX" altLang="es-MX" sz="1800" dirty="0">
                <a:solidFill>
                  <a:schemeClr val="accent5">
                    <a:lumMod val="75000"/>
                  </a:schemeClr>
                </a:solidFill>
                <a:latin typeface="Arial" panose="020B0604020202020204" pitchFamily="34" charset="0"/>
                <a:cs typeface="Arial" panose="020B0604020202020204" pitchFamily="34" charset="0"/>
              </a:rPr>
              <a:t> asisten a la escuela (INEE, 2018c).</a:t>
            </a:r>
          </a:p>
          <a:p>
            <a:pPr marL="285750" indent="-285750" algn="just">
              <a:spcBef>
                <a:spcPts val="600"/>
              </a:spcBef>
              <a:spcAft>
                <a:spcPts val="600"/>
              </a:spcAft>
              <a:buFont typeface="Wingdings" panose="05000000000000000000" pitchFamily="2" charset="2"/>
              <a:buChar char="ü"/>
            </a:pPr>
            <a:r>
              <a:rPr lang="es-MX" altLang="es-MX" sz="1800" dirty="0">
                <a:solidFill>
                  <a:schemeClr val="accent5">
                    <a:lumMod val="75000"/>
                  </a:schemeClr>
                </a:solidFill>
                <a:latin typeface="Arial" panose="020B0604020202020204" pitchFamily="34" charset="0"/>
                <a:cs typeface="Arial" panose="020B0604020202020204" pitchFamily="34" charset="0"/>
              </a:rPr>
              <a:t>Respecto a los inmuebles:</a:t>
            </a:r>
          </a:p>
        </p:txBody>
      </p:sp>
      <p:sp>
        <p:nvSpPr>
          <p:cNvPr id="3" name="Rectángulo 2"/>
          <p:cNvSpPr/>
          <p:nvPr/>
        </p:nvSpPr>
        <p:spPr>
          <a:xfrm>
            <a:off x="0" y="8966953"/>
            <a:ext cx="12928366" cy="600164"/>
          </a:xfrm>
          <a:prstGeom prst="rect">
            <a:avLst/>
          </a:prstGeom>
        </p:spPr>
        <p:txBody>
          <a:bodyPr wrap="square">
            <a:spAutoFit/>
          </a:bodyPr>
          <a:lstStyle/>
          <a:p>
            <a:pPr defTabSz="914400" eaLnBrk="1">
              <a:defRPr/>
            </a:pPr>
            <a:r>
              <a:rPr lang="es-MX" altLang="es-MX" sz="1100" dirty="0">
                <a:solidFill>
                  <a:srgbClr val="FFFFFF"/>
                </a:solidFill>
                <a:latin typeface="Arial" panose="020B0604020202020204" pitchFamily="34" charset="0"/>
                <a:cs typeface="Arial" panose="020B0604020202020204" pitchFamily="34" charset="0"/>
                <a:sym typeface="Arial" panose="020B0604020202020204" pitchFamily="34" charset="0"/>
              </a:rPr>
              <a:t>1. Cobertura: es el porcentaje de personas en edad escolar que asiste a algún establecimiento de la educación formal independientemente del nivel de enseñanza que cursan. En términos operativos, es el cociente entre la población que asiste al sistema educativo formal de cada grupo de edad y el total de población de ese grupo de edad, por cien. </a:t>
            </a:r>
          </a:p>
          <a:p>
            <a:pPr defTabSz="914400" eaLnBrk="1">
              <a:defRPr/>
            </a:pPr>
            <a:r>
              <a:rPr lang="es-MX" altLang="es-MX" sz="1100" dirty="0">
                <a:solidFill>
                  <a:srgbClr val="FFFFFF"/>
                </a:solidFill>
                <a:latin typeface="Arial" panose="020B0604020202020204" pitchFamily="34" charset="0"/>
                <a:cs typeface="Arial" panose="020B0604020202020204" pitchFamily="34" charset="0"/>
                <a:sym typeface="Arial" panose="020B0604020202020204" pitchFamily="34" charset="0"/>
              </a:rPr>
              <a:t>2.- Tasa neta de escolarización: expresa en qué medida la población que por su edad debiera estar asistiendo a un determinado nivel educativo efectivamente está escolarizada en ese nivel.</a:t>
            </a:r>
          </a:p>
        </p:txBody>
      </p:sp>
      <p:graphicFrame>
        <p:nvGraphicFramePr>
          <p:cNvPr id="9" name="Diagrama 8"/>
          <p:cNvGraphicFramePr/>
          <p:nvPr>
            <p:extLst>
              <p:ext uri="{D42A27DB-BD31-4B8C-83A1-F6EECF244321}">
                <p14:modId xmlns:p14="http://schemas.microsoft.com/office/powerpoint/2010/main" val="3411728697"/>
              </p:ext>
            </p:extLst>
          </p:nvPr>
        </p:nvGraphicFramePr>
        <p:xfrm>
          <a:off x="525736" y="4876800"/>
          <a:ext cx="12290983" cy="3815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034028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p:cNvSpPr>
          <p:nvPr/>
        </p:nvSpPr>
        <p:spPr bwMode="auto">
          <a:xfrm>
            <a:off x="608057" y="867192"/>
            <a:ext cx="3318216"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Diagnóstico</a:t>
            </a:r>
          </a:p>
          <a:p>
            <a:pPr defTabSz="914400" eaLnBrk="1">
              <a:defRPr/>
            </a:pPr>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Nivel básico: Primaria</a:t>
            </a:r>
            <a:endParaRPr lang="es-MX" altLang="es-MX" sz="2400" b="1" dirty="0">
              <a:solidFill>
                <a:srgbClr val="53585F"/>
              </a:solidFill>
              <a:latin typeface="Arial" charset="0"/>
              <a:ea typeface="Arial" charset="0"/>
              <a:cs typeface="Arial" charset="0"/>
              <a:sym typeface="Arial" charset="0"/>
            </a:endParaRPr>
          </a:p>
        </p:txBody>
      </p:sp>
      <p:sp>
        <p:nvSpPr>
          <p:cNvPr id="4" name="Rectángulo 3"/>
          <p:cNvSpPr/>
          <p:nvPr/>
        </p:nvSpPr>
        <p:spPr>
          <a:xfrm>
            <a:off x="669752" y="1719188"/>
            <a:ext cx="11881320" cy="2077492"/>
          </a:xfrm>
          <a:prstGeom prst="rect">
            <a:avLst/>
          </a:prstGeom>
        </p:spPr>
        <p:txBody>
          <a:bodyPr wrap="square">
            <a:spAutoFit/>
          </a:bodyPr>
          <a:lstStyle/>
          <a:p>
            <a:pPr algn="just"/>
            <a:r>
              <a:rPr lang="es-MX" sz="2200" b="1" dirty="0">
                <a:latin typeface="Arial" panose="020B0604020202020204" pitchFamily="34" charset="0"/>
                <a:cs typeface="Arial" panose="020B0604020202020204" pitchFamily="34" charset="0"/>
              </a:rPr>
              <a:t>98.4 por ciento tasa neta de escolarización</a:t>
            </a:r>
            <a:r>
              <a:rPr lang="es-MX" sz="2200" b="1" baseline="30000" dirty="0">
                <a:latin typeface="Arial" panose="020B0604020202020204" pitchFamily="34" charset="0"/>
                <a:cs typeface="Arial" panose="020B0604020202020204" pitchFamily="34" charset="0"/>
              </a:rPr>
              <a:t>1</a:t>
            </a:r>
            <a:r>
              <a:rPr lang="es-MX" sz="2200" b="1" dirty="0">
                <a:latin typeface="Arial" panose="020B0604020202020204" pitchFamily="34" charset="0"/>
                <a:cs typeface="Arial" panose="020B0604020202020204" pitchFamily="34" charset="0"/>
              </a:rPr>
              <a:t> </a:t>
            </a:r>
            <a:r>
              <a:rPr lang="es-MX" sz="2200" dirty="0">
                <a:latin typeface="Arial" panose="020B0604020202020204" pitchFamily="34" charset="0"/>
                <a:cs typeface="Arial" panose="020B0604020202020204" pitchFamily="34" charset="0"/>
              </a:rPr>
              <a:t>en el periodo </a:t>
            </a:r>
            <a:r>
              <a:rPr lang="es-MX" sz="2200" b="1" dirty="0">
                <a:latin typeface="Arial" panose="020B0604020202020204" pitchFamily="34" charset="0"/>
                <a:cs typeface="Arial" panose="020B0604020202020204" pitchFamily="34" charset="0"/>
              </a:rPr>
              <a:t>2016-2017 </a:t>
            </a:r>
            <a:r>
              <a:rPr lang="es-MX" sz="2200" dirty="0">
                <a:latin typeface="Arial" panose="020B0604020202020204" pitchFamily="34" charset="0"/>
                <a:cs typeface="Arial" panose="020B0604020202020204" pitchFamily="34" charset="0"/>
              </a:rPr>
              <a:t>(SEP, 2017)</a:t>
            </a:r>
            <a:r>
              <a:rPr lang="es-MX" sz="2000" dirty="0">
                <a:latin typeface="Arial" panose="020B0604020202020204" pitchFamily="34" charset="0"/>
                <a:cs typeface="Arial" panose="020B0604020202020204" pitchFamily="34" charset="0"/>
              </a:rPr>
              <a:t>, </a:t>
            </a:r>
            <a:r>
              <a:rPr lang="es-MX" sz="2200" dirty="0">
                <a:latin typeface="Arial" panose="020B0604020202020204" pitchFamily="34" charset="0"/>
                <a:cs typeface="Arial" panose="020B0604020202020204" pitchFamily="34" charset="0"/>
              </a:rPr>
              <a:t>pero en qué condiciones:</a:t>
            </a:r>
          </a:p>
          <a:p>
            <a:pPr algn="just"/>
            <a:endParaRPr lang="es-MX" sz="1700" dirty="0">
              <a:latin typeface="Arial" panose="020B0604020202020204" pitchFamily="34" charset="0"/>
              <a:cs typeface="Arial" panose="020B0604020202020204" pitchFamily="34" charset="0"/>
            </a:endParaRPr>
          </a:p>
          <a:p>
            <a:pPr algn="just"/>
            <a:r>
              <a:rPr lang="es-MX" sz="1700" b="1" u="sng" dirty="0">
                <a:latin typeface="Arial" panose="020B0604020202020204" pitchFamily="34" charset="0"/>
                <a:cs typeface="Arial" panose="020B0604020202020204" pitchFamily="34" charset="0"/>
              </a:rPr>
              <a:t>Infraestructura</a:t>
            </a:r>
          </a:p>
          <a:p>
            <a:pPr algn="just"/>
            <a:endParaRPr lang="es-MX" sz="1700" b="1" dirty="0">
              <a:latin typeface="Arial" panose="020B0604020202020204" pitchFamily="34" charset="0"/>
              <a:cs typeface="Arial" panose="020B0604020202020204" pitchFamily="34" charset="0"/>
            </a:endParaRPr>
          </a:p>
          <a:p>
            <a:pPr marL="742950" lvl="1" indent="-285750" algn="just">
              <a:buFont typeface="Wingdings" panose="05000000000000000000" pitchFamily="2" charset="2"/>
              <a:buChar char="ü"/>
            </a:pPr>
            <a:r>
              <a:rPr lang="es-MX" sz="1700" dirty="0">
                <a:solidFill>
                  <a:schemeClr val="accent5">
                    <a:lumMod val="75000"/>
                  </a:schemeClr>
                </a:solidFill>
                <a:latin typeface="Arial" panose="020B0604020202020204" pitchFamily="34" charset="0"/>
                <a:cs typeface="Arial" panose="020B0604020202020204" pitchFamily="34" charset="0"/>
              </a:rPr>
              <a:t>Si bien, cerca de </a:t>
            </a:r>
            <a:r>
              <a:rPr lang="es-MX" sz="1700" b="1" dirty="0">
                <a:solidFill>
                  <a:schemeClr val="accent5">
                    <a:lumMod val="75000"/>
                  </a:schemeClr>
                </a:solidFill>
                <a:latin typeface="Arial" panose="020B0604020202020204" pitchFamily="34" charset="0"/>
                <a:cs typeface="Arial" panose="020B0604020202020204" pitchFamily="34" charset="0"/>
              </a:rPr>
              <a:t>83% de las escuelas generales </a:t>
            </a:r>
            <a:r>
              <a:rPr lang="es-MX" sz="1700" dirty="0">
                <a:solidFill>
                  <a:schemeClr val="accent5">
                    <a:lumMod val="75000"/>
                  </a:schemeClr>
                </a:solidFill>
                <a:latin typeface="Arial" panose="020B0604020202020204" pitchFamily="34" charset="0"/>
                <a:cs typeface="Arial" panose="020B0604020202020204" pitchFamily="34" charset="0"/>
              </a:rPr>
              <a:t>cuentan con </a:t>
            </a:r>
            <a:r>
              <a:rPr lang="es-MX" sz="1700" b="1" dirty="0">
                <a:solidFill>
                  <a:schemeClr val="accent5">
                    <a:lumMod val="75000"/>
                  </a:schemeClr>
                </a:solidFill>
                <a:latin typeface="Arial" panose="020B0604020202020204" pitchFamily="34" charset="0"/>
                <a:cs typeface="Arial" panose="020B0604020202020204" pitchFamily="34" charset="0"/>
              </a:rPr>
              <a:t>servicios y mobiliario básico</a:t>
            </a:r>
            <a:r>
              <a:rPr lang="es-MX" sz="1700" dirty="0">
                <a:solidFill>
                  <a:schemeClr val="accent5">
                    <a:lumMod val="75000"/>
                  </a:schemeClr>
                </a:solidFill>
                <a:latin typeface="Arial" panose="020B0604020202020204" pitchFamily="34" charset="0"/>
                <a:cs typeface="Arial" panose="020B0604020202020204" pitchFamily="34" charset="0"/>
              </a:rPr>
              <a:t>, </a:t>
            </a:r>
            <a:r>
              <a:rPr lang="es-MX" sz="1700" b="1" dirty="0">
                <a:solidFill>
                  <a:schemeClr val="accent5">
                    <a:lumMod val="75000"/>
                  </a:schemeClr>
                </a:solidFill>
                <a:latin typeface="Arial" panose="020B0604020202020204" pitchFamily="34" charset="0"/>
                <a:cs typeface="Arial" panose="020B0604020202020204" pitchFamily="34" charset="0"/>
              </a:rPr>
              <a:t>no ocurre lo mismo</a:t>
            </a:r>
            <a:r>
              <a:rPr lang="es-MX" sz="1700" dirty="0">
                <a:solidFill>
                  <a:schemeClr val="accent5">
                    <a:lumMod val="75000"/>
                  </a:schemeClr>
                </a:solidFill>
                <a:latin typeface="Arial" panose="020B0604020202020204" pitchFamily="34" charset="0"/>
                <a:cs typeface="Arial" panose="020B0604020202020204" pitchFamily="34" charset="0"/>
              </a:rPr>
              <a:t> en las escuelas </a:t>
            </a:r>
            <a:r>
              <a:rPr lang="es-MX" sz="1700" b="1" dirty="0">
                <a:solidFill>
                  <a:schemeClr val="accent5">
                    <a:lumMod val="75000"/>
                  </a:schemeClr>
                </a:solidFill>
                <a:latin typeface="Arial" panose="020B0604020202020204" pitchFamily="34" charset="0"/>
                <a:cs typeface="Arial" panose="020B0604020202020204" pitchFamily="34" charset="0"/>
              </a:rPr>
              <a:t>indígenas y del CONAFE </a:t>
            </a:r>
            <a:r>
              <a:rPr lang="es-MX" sz="1700" dirty="0">
                <a:solidFill>
                  <a:schemeClr val="accent5">
                    <a:lumMod val="75000"/>
                  </a:schemeClr>
                </a:solidFill>
                <a:latin typeface="Arial" panose="020B0604020202020204" pitchFamily="34" charset="0"/>
                <a:cs typeface="Arial" panose="020B0604020202020204" pitchFamily="34" charset="0"/>
              </a:rPr>
              <a:t>(CEMABE, 2013).</a:t>
            </a:r>
            <a:endParaRPr lang="es-ES" sz="1700" dirty="0">
              <a:solidFill>
                <a:schemeClr val="accent5">
                  <a:lumMod val="75000"/>
                </a:schemeClr>
              </a:solidFill>
              <a:latin typeface="Arial" panose="020B0604020202020204" pitchFamily="34" charset="0"/>
              <a:cs typeface="Arial" panose="020B0604020202020204" pitchFamily="34" charset="0"/>
            </a:endParaRPr>
          </a:p>
        </p:txBody>
      </p:sp>
      <p:sp>
        <p:nvSpPr>
          <p:cNvPr id="5" name="Rectangle 3"/>
          <p:cNvSpPr>
            <a:spLocks/>
          </p:cNvSpPr>
          <p:nvPr/>
        </p:nvSpPr>
        <p:spPr bwMode="auto">
          <a:xfrm>
            <a:off x="3610" y="9053264"/>
            <a:ext cx="12623080" cy="487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1250" dirty="0">
                <a:solidFill>
                  <a:srgbClr val="FFFFFF"/>
                </a:solidFill>
                <a:latin typeface="Arial" panose="020B0604020202020204" pitchFamily="34" charset="0"/>
                <a:cs typeface="Arial" panose="020B0604020202020204" pitchFamily="34" charset="0"/>
                <a:sym typeface="Arial" panose="020B0604020202020204" pitchFamily="34" charset="0"/>
              </a:rPr>
              <a:t>1.- Tasa neta de escolarización: expresa en qué medida la población que por su edad debiera estar asistiendo a un determinado nivel educativo efectivamente está escolarizada en ese nivel. </a:t>
            </a:r>
          </a:p>
        </p:txBody>
      </p:sp>
      <p:graphicFrame>
        <p:nvGraphicFramePr>
          <p:cNvPr id="6" name="Gráfico 5"/>
          <p:cNvGraphicFramePr>
            <a:graphicFrameLocks/>
          </p:cNvGraphicFramePr>
          <p:nvPr>
            <p:extLst>
              <p:ext uri="{D42A27DB-BD31-4B8C-83A1-F6EECF244321}">
                <p14:modId xmlns:p14="http://schemas.microsoft.com/office/powerpoint/2010/main" val="3185071674"/>
              </p:ext>
            </p:extLst>
          </p:nvPr>
        </p:nvGraphicFramePr>
        <p:xfrm>
          <a:off x="1868873" y="3837508"/>
          <a:ext cx="9530071" cy="49277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4487486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p:cNvSpPr>
          <p:nvPr/>
        </p:nvSpPr>
        <p:spPr bwMode="auto">
          <a:xfrm>
            <a:off x="608057" y="867192"/>
            <a:ext cx="3318216"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Diagnóstico</a:t>
            </a:r>
          </a:p>
          <a:p>
            <a:pPr defTabSz="914400" eaLnBrk="1">
              <a:defRPr/>
            </a:pPr>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Nivel básico: Primaria</a:t>
            </a:r>
            <a:endParaRPr lang="es-MX" altLang="es-MX" sz="2400" b="1" dirty="0">
              <a:solidFill>
                <a:srgbClr val="53585F"/>
              </a:solidFill>
              <a:latin typeface="Arial" charset="0"/>
              <a:ea typeface="Arial" charset="0"/>
              <a:cs typeface="Arial" charset="0"/>
              <a:sym typeface="Arial" charset="0"/>
            </a:endParaRPr>
          </a:p>
        </p:txBody>
      </p:sp>
      <p:sp>
        <p:nvSpPr>
          <p:cNvPr id="4" name="Rectángulo 3"/>
          <p:cNvSpPr/>
          <p:nvPr/>
        </p:nvSpPr>
        <p:spPr>
          <a:xfrm>
            <a:off x="608057" y="1708448"/>
            <a:ext cx="11884214" cy="2708434"/>
          </a:xfrm>
          <a:prstGeom prst="rect">
            <a:avLst/>
          </a:prstGeom>
        </p:spPr>
        <p:txBody>
          <a:bodyPr wrap="square">
            <a:spAutoFit/>
          </a:bodyPr>
          <a:lstStyle/>
          <a:p>
            <a:pPr marL="285750" indent="-285750" algn="just">
              <a:buFont typeface="Wingdings" panose="05000000000000000000" pitchFamily="2" charset="2"/>
              <a:buChar char="v"/>
            </a:pPr>
            <a:endParaRPr lang="es-MX" sz="1700" dirty="0">
              <a:latin typeface="Arial" panose="020B0604020202020204" pitchFamily="34" charset="0"/>
              <a:cs typeface="Arial" panose="020B0604020202020204" pitchFamily="34" charset="0"/>
            </a:endParaRPr>
          </a:p>
          <a:p>
            <a:pPr algn="just"/>
            <a:r>
              <a:rPr lang="es-MX" sz="1700" b="1" u="sng" dirty="0">
                <a:latin typeface="Arial" panose="020B0604020202020204" pitchFamily="34" charset="0"/>
                <a:cs typeface="Arial" panose="020B0604020202020204" pitchFamily="34" charset="0"/>
              </a:rPr>
              <a:t>Docentes insuficientes y sin capacitación:</a:t>
            </a:r>
            <a:r>
              <a:rPr lang="es-MX" sz="1700" b="1" dirty="0">
                <a:latin typeface="Arial" panose="020B0604020202020204" pitchFamily="34" charset="0"/>
                <a:cs typeface="Arial" panose="020B0604020202020204" pitchFamily="34" charset="0"/>
              </a:rPr>
              <a:t> </a:t>
            </a:r>
          </a:p>
          <a:p>
            <a:pPr algn="just"/>
            <a:endParaRPr lang="es-MX" sz="1700" b="1" dirty="0">
              <a:latin typeface="Arial" panose="020B0604020202020204" pitchFamily="34" charset="0"/>
              <a:cs typeface="Arial" panose="020B0604020202020204" pitchFamily="34" charset="0"/>
            </a:endParaRPr>
          </a:p>
          <a:p>
            <a:pPr marL="742950" lvl="1" indent="-285750" algn="just">
              <a:buFont typeface="Wingdings" panose="05000000000000000000" pitchFamily="2" charset="2"/>
              <a:buChar char="ü"/>
            </a:pPr>
            <a:r>
              <a:rPr lang="es-ES" sz="1700" b="1" dirty="0">
                <a:solidFill>
                  <a:schemeClr val="accent5">
                    <a:lumMod val="75000"/>
                  </a:schemeClr>
                </a:solidFill>
                <a:latin typeface="Arial" panose="020B0604020202020204" pitchFamily="34" charset="0"/>
                <a:cs typeface="Arial" panose="020B0604020202020204" pitchFamily="34" charset="0"/>
              </a:rPr>
              <a:t>Primarias generales presentan grupos sobrepoblados (25.2 alumnos por docente), </a:t>
            </a:r>
            <a:r>
              <a:rPr lang="es-ES" sz="1700" dirty="0">
                <a:solidFill>
                  <a:schemeClr val="accent5">
                    <a:lumMod val="75000"/>
                  </a:schemeClr>
                </a:solidFill>
                <a:latin typeface="Arial" panose="020B0604020202020204" pitchFamily="34" charset="0"/>
                <a:cs typeface="Arial" panose="020B0604020202020204" pitchFamily="34" charset="0"/>
              </a:rPr>
              <a:t>mientras que en las primarias comunitarias hay 9.3 alumnos por docente (SICEE, 2016-2017).</a:t>
            </a:r>
          </a:p>
          <a:p>
            <a:pPr marL="742950" lvl="1" indent="-285750" algn="just">
              <a:buFont typeface="Wingdings" panose="05000000000000000000" pitchFamily="2" charset="2"/>
              <a:buChar char="ü"/>
            </a:pPr>
            <a:r>
              <a:rPr lang="es-ES" sz="1700" b="1" dirty="0">
                <a:latin typeface="Arial" panose="020B0604020202020204" pitchFamily="34" charset="0"/>
                <a:cs typeface="Arial" panose="020B0604020202020204" pitchFamily="34" charset="0"/>
              </a:rPr>
              <a:t>45.1% de los directores de primaria atienden a un grupo</a:t>
            </a:r>
            <a:r>
              <a:rPr lang="es-ES" sz="1700" dirty="0">
                <a:latin typeface="Arial" panose="020B0604020202020204" pitchFamily="34" charset="0"/>
                <a:cs typeface="Arial" panose="020B0604020202020204" pitchFamily="34" charset="0"/>
              </a:rPr>
              <a:t>, además de sus funciones administrativas (PLANEA, 2015).</a:t>
            </a:r>
            <a:r>
              <a:rPr lang="es-MX" sz="17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 </a:t>
            </a:r>
          </a:p>
          <a:p>
            <a:pPr marL="742950" lvl="1" indent="-285750" algn="just">
              <a:buFont typeface="Wingdings" panose="05000000000000000000" pitchFamily="2" charset="2"/>
              <a:buChar char="ü"/>
            </a:pPr>
            <a:r>
              <a:rPr lang="es-MX" sz="17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De los docentes que han participado en los concursos de oposición más de la mitad (</a:t>
            </a:r>
            <a:r>
              <a:rPr lang="es-MX" sz="17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51.8%</a:t>
            </a:r>
            <a:r>
              <a:rPr lang="es-MX" sz="17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 </a:t>
            </a:r>
            <a:r>
              <a:rPr lang="es-MX" sz="17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obtuvieron el resultado idóneo </a:t>
            </a:r>
            <a:r>
              <a:rPr lang="es-MX" sz="17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y únicamente el </a:t>
            </a:r>
            <a:r>
              <a:rPr lang="es-MX" sz="17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9.3%</a:t>
            </a:r>
            <a:r>
              <a:rPr lang="es-MX" sz="17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 estuvo en el nivel de </a:t>
            </a:r>
            <a:r>
              <a:rPr lang="es-MX" sz="17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excelencia </a:t>
            </a:r>
            <a:r>
              <a:rPr lang="es-MX" sz="17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(SNRSPD, 2014-2018).</a:t>
            </a:r>
            <a:endParaRPr lang="es-MX" sz="17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endParaRPr>
          </a:p>
          <a:p>
            <a:pPr marL="742950" lvl="1" indent="-285750" algn="just">
              <a:buFont typeface="Wingdings" panose="05000000000000000000" pitchFamily="2" charset="2"/>
              <a:buChar char="ü"/>
            </a:pPr>
            <a:endParaRPr lang="es-ES" sz="1700" dirty="0">
              <a:latin typeface="Arial" panose="020B0604020202020204" pitchFamily="34" charset="0"/>
              <a:cs typeface="Arial" panose="020B0604020202020204" pitchFamily="34" charset="0"/>
            </a:endParaRPr>
          </a:p>
        </p:txBody>
      </p:sp>
      <p:sp>
        <p:nvSpPr>
          <p:cNvPr id="12" name="Rectángulo 11">
            <a:extLst>
              <a:ext uri="{FF2B5EF4-FFF2-40B4-BE49-F238E27FC236}">
                <a16:creationId xmlns:a16="http://schemas.microsoft.com/office/drawing/2014/main" id="{03038F17-199C-47C6-A937-9B12480B18C0}"/>
              </a:ext>
            </a:extLst>
          </p:cNvPr>
          <p:cNvSpPr/>
          <p:nvPr/>
        </p:nvSpPr>
        <p:spPr>
          <a:xfrm>
            <a:off x="608057" y="4659759"/>
            <a:ext cx="3747310" cy="1923604"/>
          </a:xfrm>
          <a:prstGeom prst="rect">
            <a:avLst/>
          </a:prstGeom>
        </p:spPr>
        <p:txBody>
          <a:bodyPr wrap="square">
            <a:spAutoFit/>
          </a:bodyPr>
          <a:lstStyle/>
          <a:p>
            <a:pPr marL="0" lvl="1" indent="0" algn="just"/>
            <a:r>
              <a:rPr lang="es-MX" sz="1700" b="1" u="sng"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Calidad educativa:</a:t>
            </a:r>
          </a:p>
          <a:p>
            <a:pPr marL="0" lvl="1" indent="0" algn="just"/>
            <a:endParaRPr lang="es-MX" sz="1700" b="1" u="sng"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a:p>
            <a:pPr marL="723900" lvl="1" indent="-285750" algn="just">
              <a:buFont typeface="Wingdings" panose="05000000000000000000" pitchFamily="2" charset="2"/>
              <a:buChar char="ü"/>
            </a:pPr>
            <a:r>
              <a:rPr lang="es-MX" sz="17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El</a:t>
            </a:r>
            <a:r>
              <a:rPr lang="es-MX" sz="17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 20.6 % </a:t>
            </a:r>
            <a:r>
              <a:rPr lang="es-MX" sz="17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de los</a:t>
            </a:r>
            <a:r>
              <a:rPr lang="es-MX" sz="17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 alumnos </a:t>
            </a:r>
            <a:r>
              <a:rPr lang="es-MX" sz="17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de 6to de primaria logran niveles al </a:t>
            </a:r>
            <a:r>
              <a:rPr lang="es-MX" sz="17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menos satisfactorios en matemáticas </a:t>
            </a:r>
            <a:r>
              <a:rPr lang="es-MX" sz="17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y </a:t>
            </a:r>
            <a:r>
              <a:rPr lang="es-MX" sz="17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17.2%  en español</a:t>
            </a:r>
            <a:r>
              <a:rPr lang="es-MX" sz="17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 </a:t>
            </a:r>
            <a:r>
              <a:rPr lang="es-MX" sz="1700" dirty="0">
                <a:solidFill>
                  <a:schemeClr val="accent5">
                    <a:lumMod val="75000"/>
                  </a:schemeClr>
                </a:solidFill>
                <a:latin typeface="Arial" panose="020B0604020202020204" pitchFamily="34" charset="0"/>
                <a:ea typeface="Times New Roman" panose="02020603050405020304" pitchFamily="18" charset="0"/>
              </a:rPr>
              <a:t>(PLANEA, 2015). </a:t>
            </a:r>
          </a:p>
        </p:txBody>
      </p:sp>
      <p:grpSp>
        <p:nvGrpSpPr>
          <p:cNvPr id="2" name="Grupo 1"/>
          <p:cNvGrpSpPr/>
          <p:nvPr/>
        </p:nvGrpSpPr>
        <p:grpSpPr>
          <a:xfrm>
            <a:off x="4558143" y="4659759"/>
            <a:ext cx="7934128" cy="4177481"/>
            <a:chOff x="2528712" y="5380856"/>
            <a:chExt cx="7934128" cy="3661375"/>
          </a:xfrm>
        </p:grpSpPr>
        <p:graphicFrame>
          <p:nvGraphicFramePr>
            <p:cNvPr id="13" name="Gráfico 12">
              <a:extLst>
                <a:ext uri="{FF2B5EF4-FFF2-40B4-BE49-F238E27FC236}">
                  <a16:creationId xmlns:a16="http://schemas.microsoft.com/office/drawing/2014/main" id="{742EBD4E-B593-4742-B2ED-EDA050FB3CCD}"/>
                </a:ext>
              </a:extLst>
            </p:cNvPr>
            <p:cNvGraphicFramePr>
              <a:graphicFrameLocks/>
            </p:cNvGraphicFramePr>
            <p:nvPr>
              <p:extLst>
                <p:ext uri="{D42A27DB-BD31-4B8C-83A1-F6EECF244321}">
                  <p14:modId xmlns:p14="http://schemas.microsoft.com/office/powerpoint/2010/main" val="3407544143"/>
                </p:ext>
              </p:extLst>
            </p:nvPr>
          </p:nvGraphicFramePr>
          <p:xfrm>
            <a:off x="2541960" y="5380856"/>
            <a:ext cx="7920880"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ángulo 5"/>
            <p:cNvSpPr/>
            <p:nvPr/>
          </p:nvSpPr>
          <p:spPr>
            <a:xfrm>
              <a:off x="2528712" y="8765232"/>
              <a:ext cx="6502400" cy="276999"/>
            </a:xfrm>
            <a:prstGeom prst="rect">
              <a:avLst/>
            </a:prstGeom>
          </p:spPr>
          <p:txBody>
            <a:bodyPr>
              <a:spAutoFit/>
            </a:bodyPr>
            <a:lstStyle/>
            <a:p>
              <a:r>
                <a:rPr lang="es-MX" sz="1200" dirty="0">
                  <a:latin typeface="Arial" panose="020B0604020202020204" pitchFamily="34" charset="0"/>
                  <a:cs typeface="Arial" panose="020B0604020202020204" pitchFamily="34" charset="0"/>
                </a:rPr>
                <a:t>Fuente: elaboración propia con información de PLANEA, 2015. </a:t>
              </a:r>
            </a:p>
          </p:txBody>
        </p:sp>
      </p:grpSp>
    </p:spTree>
    <p:extLst>
      <p:ext uri="{BB962C8B-B14F-4D97-AF65-F5344CB8AC3E}">
        <p14:creationId xmlns:p14="http://schemas.microsoft.com/office/powerpoint/2010/main" val="338615396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p:cNvSpPr>
          <p:nvPr/>
        </p:nvSpPr>
        <p:spPr bwMode="auto">
          <a:xfrm>
            <a:off x="453729" y="939200"/>
            <a:ext cx="3744615"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Diagnóstico</a:t>
            </a:r>
          </a:p>
          <a:p>
            <a:pPr defTabSz="914400" eaLnBrk="1">
              <a:defRPr/>
            </a:pPr>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Nivel básico: Secundaria</a:t>
            </a:r>
            <a:endParaRPr lang="es-MX" altLang="es-MX" sz="2400" b="1" dirty="0">
              <a:solidFill>
                <a:srgbClr val="53585F"/>
              </a:solidFill>
              <a:latin typeface="Arial" charset="0"/>
              <a:ea typeface="Arial" charset="0"/>
              <a:cs typeface="Arial" charset="0"/>
              <a:sym typeface="Arial" charset="0"/>
            </a:endParaRPr>
          </a:p>
        </p:txBody>
      </p:sp>
      <p:sp>
        <p:nvSpPr>
          <p:cNvPr id="11" name="Rectángulo 10"/>
          <p:cNvSpPr/>
          <p:nvPr/>
        </p:nvSpPr>
        <p:spPr>
          <a:xfrm>
            <a:off x="741760" y="4948808"/>
            <a:ext cx="11949594" cy="646331"/>
          </a:xfrm>
          <a:prstGeom prst="rect">
            <a:avLst/>
          </a:prstGeom>
        </p:spPr>
        <p:txBody>
          <a:bodyPr wrap="square">
            <a:spAutoFit/>
          </a:bodyPr>
          <a:lstStyle/>
          <a:p>
            <a:pPr algn="just"/>
            <a:r>
              <a:rPr lang="es-MX" sz="1800" b="1" u="sng"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Desigualdad en la asistencia por motivos económicos:</a:t>
            </a:r>
          </a:p>
          <a:p>
            <a:pPr marL="342900" indent="-342900" algn="just">
              <a:buFont typeface="Wingdings" panose="05000000000000000000" pitchFamily="2" charset="2"/>
              <a:buChar char="ü"/>
            </a:pPr>
            <a:r>
              <a:rPr lang="es-MX" sz="18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La asistencia de los hogares en el </a:t>
            </a:r>
            <a:r>
              <a:rPr lang="es-MX" sz="18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Decil I</a:t>
            </a:r>
            <a:r>
              <a:rPr lang="es-MX" sz="18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 es de </a:t>
            </a:r>
            <a:r>
              <a:rPr lang="es-MX" sz="18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76.1</a:t>
            </a:r>
            <a:r>
              <a:rPr lang="es-MX" sz="18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 vs. el </a:t>
            </a:r>
            <a:r>
              <a:rPr lang="es-MX" sz="18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Decil X es de 90.2</a:t>
            </a:r>
            <a:r>
              <a:rPr lang="es-MX" sz="18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 por ciento (ENIGH, 2016).</a:t>
            </a:r>
          </a:p>
        </p:txBody>
      </p:sp>
      <p:sp>
        <p:nvSpPr>
          <p:cNvPr id="10" name="Rectángulo 9">
            <a:extLst>
              <a:ext uri="{FF2B5EF4-FFF2-40B4-BE49-F238E27FC236}">
                <a16:creationId xmlns:a16="http://schemas.microsoft.com/office/drawing/2014/main" id="{0DCF2E74-FCC4-4904-AE0C-20B02D9841B5}"/>
              </a:ext>
            </a:extLst>
          </p:cNvPr>
          <p:cNvSpPr/>
          <p:nvPr/>
        </p:nvSpPr>
        <p:spPr>
          <a:xfrm>
            <a:off x="885776" y="2033991"/>
            <a:ext cx="2317426" cy="1631216"/>
          </a:xfrm>
          <a:prstGeom prst="rect">
            <a:avLst/>
          </a:prstGeom>
        </p:spPr>
        <p:txBody>
          <a:bodyPr wrap="square">
            <a:spAutoFit/>
          </a:bodyPr>
          <a:lstStyle/>
          <a:p>
            <a:r>
              <a:rPr lang="es-MX" sz="20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En este nivel se profundizan los problemas identificados en el nivel primaria:</a:t>
            </a:r>
          </a:p>
        </p:txBody>
      </p:sp>
      <p:graphicFrame>
        <p:nvGraphicFramePr>
          <p:cNvPr id="13" name="Gráfico 12">
            <a:extLst>
              <a:ext uri="{FF2B5EF4-FFF2-40B4-BE49-F238E27FC236}">
                <a16:creationId xmlns:a16="http://schemas.microsoft.com/office/drawing/2014/main" id="{F14A9F67-6613-43CE-A4D9-3FCB4EB60C80}"/>
              </a:ext>
            </a:extLst>
          </p:cNvPr>
          <p:cNvGraphicFramePr>
            <a:graphicFrameLocks/>
          </p:cNvGraphicFramePr>
          <p:nvPr>
            <p:extLst>
              <p:ext uri="{D42A27DB-BD31-4B8C-83A1-F6EECF244321}">
                <p14:modId xmlns:p14="http://schemas.microsoft.com/office/powerpoint/2010/main" val="2928055839"/>
              </p:ext>
            </p:extLst>
          </p:nvPr>
        </p:nvGraphicFramePr>
        <p:xfrm>
          <a:off x="4198344" y="5576554"/>
          <a:ext cx="7881042" cy="3378279"/>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ángulo: esquinas redondeadas 15">
            <a:extLst>
              <a:ext uri="{FF2B5EF4-FFF2-40B4-BE49-F238E27FC236}">
                <a16:creationId xmlns:a16="http://schemas.microsoft.com/office/drawing/2014/main" id="{6EBB83BD-A79D-48E7-9DF0-33E168852457}"/>
              </a:ext>
            </a:extLst>
          </p:cNvPr>
          <p:cNvSpPr/>
          <p:nvPr/>
        </p:nvSpPr>
        <p:spPr>
          <a:xfrm>
            <a:off x="5718386" y="6205076"/>
            <a:ext cx="2728230" cy="471924"/>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B4A8DF40-AB3C-4F4E-9DFC-F2E63D467C08}"/>
              </a:ext>
            </a:extLst>
          </p:cNvPr>
          <p:cNvSpPr/>
          <p:nvPr/>
        </p:nvSpPr>
        <p:spPr>
          <a:xfrm>
            <a:off x="745494" y="6604992"/>
            <a:ext cx="2357188" cy="923330"/>
          </a:xfrm>
          <a:prstGeom prst="rect">
            <a:avLst/>
          </a:prstGeom>
        </p:spPr>
        <p:txBody>
          <a:bodyPr wrap="square">
            <a:spAutoFit/>
          </a:bodyPr>
          <a:lstStyle/>
          <a:p>
            <a:pPr marL="285750" indent="-285750">
              <a:buFont typeface="Wingdings" panose="05000000000000000000" pitchFamily="2" charset="2"/>
              <a:buChar char="ü"/>
            </a:pPr>
            <a:r>
              <a:rPr lang="es-MX" sz="1800" dirty="0">
                <a:latin typeface="Arial" panose="020B0604020202020204" pitchFamily="34" charset="0"/>
                <a:ea typeface="Times New Roman" panose="02020603050405020304" pitchFamily="18" charset="0"/>
                <a:cs typeface="Times New Roman" panose="02020603050405020304" pitchFamily="18" charset="0"/>
              </a:rPr>
              <a:t>Calidad educativa distinta por tipo de servicio:</a:t>
            </a:r>
            <a:endParaRPr lang="es-MX" sz="1800" dirty="0">
              <a:latin typeface="Arial" panose="020B0604020202020204" pitchFamily="34" charset="0"/>
              <a:cs typeface="Times New Roman" panose="02020603050405020304" pitchFamily="18" charset="0"/>
            </a:endParaRPr>
          </a:p>
        </p:txBody>
      </p:sp>
      <p:sp>
        <p:nvSpPr>
          <p:cNvPr id="2" name="Rectángulo 1">
            <a:extLst>
              <a:ext uri="{FF2B5EF4-FFF2-40B4-BE49-F238E27FC236}">
                <a16:creationId xmlns:a16="http://schemas.microsoft.com/office/drawing/2014/main" id="{1DF6FA53-7CB0-4D3D-8F26-8938A0A8BF99}"/>
              </a:ext>
            </a:extLst>
          </p:cNvPr>
          <p:cNvSpPr/>
          <p:nvPr/>
        </p:nvSpPr>
        <p:spPr>
          <a:xfrm>
            <a:off x="453729" y="4195883"/>
            <a:ext cx="11305256" cy="738664"/>
          </a:xfrm>
          <a:prstGeom prst="rect">
            <a:avLst/>
          </a:prstGeom>
        </p:spPr>
        <p:txBody>
          <a:bodyPr wrap="square">
            <a:spAutoFit/>
          </a:bodyPr>
          <a:lstStyle/>
          <a:p>
            <a:pPr algn="just"/>
            <a:r>
              <a:rPr lang="es-MX" sz="22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86.2% es la tasa neta de escolarización</a:t>
            </a:r>
            <a:r>
              <a:rPr lang="es-MX" sz="2200" b="1" baseline="300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1</a:t>
            </a:r>
            <a:r>
              <a:rPr lang="es-MX" sz="22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 </a:t>
            </a:r>
            <a:r>
              <a:rPr lang="es-MX" sz="22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en el ciclo </a:t>
            </a:r>
            <a:r>
              <a:rPr lang="es-MX" sz="22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2015-2016 </a:t>
            </a:r>
            <a:r>
              <a:rPr lang="es-MX" sz="22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(SEP, 2017)</a:t>
            </a:r>
            <a:r>
              <a:rPr lang="es-MX" sz="20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a:t>
            </a:r>
            <a:r>
              <a:rPr lang="es-MX" sz="2000" b="1"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 </a:t>
            </a:r>
            <a:r>
              <a:rPr lang="es-MX" sz="20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bajo las siguientes condiciones:</a:t>
            </a:r>
            <a:endParaRPr lang="es-MX" sz="2000" dirty="0">
              <a:latin typeface="Arial" panose="020B0604020202020204" pitchFamily="34" charset="0"/>
              <a:cs typeface="Arial" panose="020B0604020202020204" pitchFamily="34" charset="0"/>
            </a:endParaRPr>
          </a:p>
        </p:txBody>
      </p:sp>
      <p:sp>
        <p:nvSpPr>
          <p:cNvPr id="20" name="Rectángulo 19">
            <a:extLst>
              <a:ext uri="{FF2B5EF4-FFF2-40B4-BE49-F238E27FC236}">
                <a16:creationId xmlns:a16="http://schemas.microsoft.com/office/drawing/2014/main" id="{B5881186-0A77-40F3-987E-8B84584A646B}"/>
              </a:ext>
            </a:extLst>
          </p:cNvPr>
          <p:cNvSpPr/>
          <p:nvPr/>
        </p:nvSpPr>
        <p:spPr>
          <a:xfrm>
            <a:off x="4486176" y="1348408"/>
            <a:ext cx="7632848" cy="2862322"/>
          </a:xfrm>
          <a:prstGeom prst="rect">
            <a:avLst/>
          </a:prstGeom>
        </p:spPr>
        <p:txBody>
          <a:bodyPr wrap="square">
            <a:spAutoFit/>
          </a:bodyPr>
          <a:lstStyle/>
          <a:p>
            <a:pPr algn="just"/>
            <a:r>
              <a:rPr lang="es-MX" sz="1800" b="1" u="sng" dirty="0">
                <a:latin typeface="Arial" panose="020B0604020202020204" pitchFamily="34" charset="0"/>
                <a:ea typeface="Times New Roman" panose="02020603050405020304" pitchFamily="18" charset="0"/>
                <a:cs typeface="Times New Roman" panose="02020603050405020304" pitchFamily="18" charset="0"/>
              </a:rPr>
              <a:t>Docentes insuficientes y sin capacitación:</a:t>
            </a:r>
          </a:p>
          <a:p>
            <a:pPr algn="just"/>
            <a:endParaRPr lang="es-MX" sz="1800" b="1" u="sng" dirty="0">
              <a:latin typeface="Arial" panose="020B0604020202020204" pitchFamily="34" charset="0"/>
              <a:ea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ü"/>
            </a:pPr>
            <a:r>
              <a:rPr lang="es-MX" sz="1800" dirty="0">
                <a:solidFill>
                  <a:schemeClr val="accent5">
                    <a:lumMod val="75000"/>
                  </a:schemeClr>
                </a:solidFill>
                <a:latin typeface="Arial" panose="020B0604020202020204" pitchFamily="34" charset="0"/>
                <a:cs typeface="Arial" panose="020B0604020202020204" pitchFamily="34" charset="0"/>
              </a:rPr>
              <a:t>La </a:t>
            </a:r>
            <a:r>
              <a:rPr lang="es-MX" sz="1800" b="1" dirty="0">
                <a:solidFill>
                  <a:schemeClr val="accent5">
                    <a:lumMod val="75000"/>
                  </a:schemeClr>
                </a:solidFill>
                <a:latin typeface="Arial" panose="020B0604020202020204" pitchFamily="34" charset="0"/>
                <a:cs typeface="Arial" panose="020B0604020202020204" pitchFamily="34" charset="0"/>
              </a:rPr>
              <a:t>razón de alumnos por docente </a:t>
            </a:r>
            <a:r>
              <a:rPr lang="es-MX" sz="1800" dirty="0">
                <a:solidFill>
                  <a:schemeClr val="accent5">
                    <a:lumMod val="75000"/>
                  </a:schemeClr>
                </a:solidFill>
                <a:latin typeface="Arial" panose="020B0604020202020204" pitchFamily="34" charset="0"/>
                <a:cs typeface="Arial" panose="020B0604020202020204" pitchFamily="34" charset="0"/>
              </a:rPr>
              <a:t>es de </a:t>
            </a:r>
            <a:r>
              <a:rPr lang="es-MX" sz="1800" b="1" dirty="0">
                <a:solidFill>
                  <a:schemeClr val="accent5">
                    <a:lumMod val="75000"/>
                  </a:schemeClr>
                </a:solidFill>
                <a:latin typeface="Arial" panose="020B0604020202020204" pitchFamily="34" charset="0"/>
                <a:cs typeface="Arial" panose="020B0604020202020204" pitchFamily="34" charset="0"/>
              </a:rPr>
              <a:t>34</a:t>
            </a:r>
            <a:r>
              <a:rPr lang="es-MX" sz="1800" dirty="0">
                <a:solidFill>
                  <a:schemeClr val="accent5">
                    <a:lumMod val="75000"/>
                  </a:schemeClr>
                </a:solidFill>
                <a:latin typeface="Arial" panose="020B0604020202020204" pitchFamily="34" charset="0"/>
                <a:cs typeface="Arial" panose="020B0604020202020204" pitchFamily="34" charset="0"/>
              </a:rPr>
              <a:t>, mientras que el promedio de los países de la </a:t>
            </a:r>
            <a:r>
              <a:rPr lang="es-MX" sz="1800" b="1" dirty="0">
                <a:solidFill>
                  <a:schemeClr val="accent5">
                    <a:lumMod val="75000"/>
                  </a:schemeClr>
                </a:solidFill>
                <a:latin typeface="Arial" panose="020B0604020202020204" pitchFamily="34" charset="0"/>
                <a:cs typeface="Arial" panose="020B0604020202020204" pitchFamily="34" charset="0"/>
              </a:rPr>
              <a:t>OCDE</a:t>
            </a:r>
            <a:r>
              <a:rPr lang="es-MX" sz="1800" dirty="0">
                <a:solidFill>
                  <a:schemeClr val="accent5">
                    <a:lumMod val="75000"/>
                  </a:schemeClr>
                </a:solidFill>
                <a:latin typeface="Arial" panose="020B0604020202020204" pitchFamily="34" charset="0"/>
                <a:cs typeface="Arial" panose="020B0604020202020204" pitchFamily="34" charset="0"/>
              </a:rPr>
              <a:t> es </a:t>
            </a:r>
            <a:r>
              <a:rPr lang="es-MX" sz="1800" b="1" dirty="0">
                <a:solidFill>
                  <a:schemeClr val="accent5">
                    <a:lumMod val="75000"/>
                  </a:schemeClr>
                </a:solidFill>
                <a:latin typeface="Arial" panose="020B0604020202020204" pitchFamily="34" charset="0"/>
                <a:cs typeface="Arial" panose="020B0604020202020204" pitchFamily="34" charset="0"/>
              </a:rPr>
              <a:t>13 </a:t>
            </a:r>
            <a:r>
              <a:rPr lang="es-MX" sz="1800" dirty="0">
                <a:solidFill>
                  <a:schemeClr val="accent5">
                    <a:lumMod val="75000"/>
                  </a:schemeClr>
                </a:solidFill>
                <a:latin typeface="Arial" panose="020B0604020202020204" pitchFamily="34" charset="0"/>
                <a:cs typeface="Arial" panose="020B0604020202020204" pitchFamily="34" charset="0"/>
              </a:rPr>
              <a:t>(OCDE, 2015).</a:t>
            </a:r>
          </a:p>
          <a:p>
            <a:pPr marL="342900" indent="-342900" algn="just">
              <a:buFont typeface="Wingdings" panose="05000000000000000000" pitchFamily="2" charset="2"/>
              <a:buChar char="ü"/>
            </a:pPr>
            <a:r>
              <a:rPr lang="es-ES" sz="1800" b="1" dirty="0">
                <a:latin typeface="Arial" panose="020B0604020202020204" pitchFamily="34" charset="0"/>
                <a:cs typeface="Arial" panose="020B0604020202020204" pitchFamily="34" charset="0"/>
              </a:rPr>
              <a:t>Más de un cuarto de las plantillas </a:t>
            </a:r>
            <a:r>
              <a:rPr lang="es-ES" sz="1800" dirty="0">
                <a:latin typeface="Arial" panose="020B0604020202020204" pitchFamily="34" charset="0"/>
                <a:cs typeface="Arial" panose="020B0604020202020204" pitchFamily="34" charset="0"/>
              </a:rPr>
              <a:t>docentes</a:t>
            </a:r>
            <a:r>
              <a:rPr lang="es-ES" sz="1800" b="1" dirty="0">
                <a:latin typeface="Arial" panose="020B0604020202020204" pitchFamily="34" charset="0"/>
                <a:cs typeface="Arial" panose="020B0604020202020204" pitchFamily="34" charset="0"/>
              </a:rPr>
              <a:t> no </a:t>
            </a:r>
            <a:r>
              <a:rPr lang="es-ES" sz="1800" dirty="0">
                <a:latin typeface="Arial" panose="020B0604020202020204" pitchFamily="34" charset="0"/>
                <a:cs typeface="Arial" panose="020B0604020202020204" pitchFamily="34" charset="0"/>
              </a:rPr>
              <a:t>se encontraban </a:t>
            </a:r>
            <a:r>
              <a:rPr lang="es-ES" sz="1800" b="1" dirty="0">
                <a:latin typeface="Arial" panose="020B0604020202020204" pitchFamily="34" charset="0"/>
                <a:cs typeface="Arial" panose="020B0604020202020204" pitchFamily="34" charset="0"/>
              </a:rPr>
              <a:t>completas</a:t>
            </a:r>
            <a:r>
              <a:rPr lang="es-ES" sz="1800" dirty="0">
                <a:latin typeface="Arial" panose="020B0604020202020204" pitchFamily="34" charset="0"/>
                <a:cs typeface="Arial" panose="020B0604020202020204" pitchFamily="34" charset="0"/>
              </a:rPr>
              <a:t> durante el curso (2015) (PLANEA, 2015).</a:t>
            </a:r>
            <a:endParaRPr lang="es-MX" sz="18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ü"/>
            </a:pPr>
            <a:r>
              <a:rPr lang="es-ES" sz="1800" b="1" dirty="0">
                <a:latin typeface="Arial" panose="020B0604020202020204" pitchFamily="34" charset="0"/>
                <a:cs typeface="Arial" panose="020B0604020202020204" pitchFamily="34" charset="0"/>
              </a:rPr>
              <a:t>41.1% de los directores atienden a un grupo, </a:t>
            </a:r>
            <a:r>
              <a:rPr lang="es-ES" sz="1800" dirty="0">
                <a:latin typeface="Arial" panose="020B0604020202020204" pitchFamily="34" charset="0"/>
                <a:cs typeface="Arial" panose="020B0604020202020204" pitchFamily="34" charset="0"/>
              </a:rPr>
              <a:t>además de sus funciones administrativas (PLANEA, 2015)</a:t>
            </a:r>
            <a:r>
              <a:rPr lang="es-ES" sz="1800" b="1" dirty="0">
                <a:latin typeface="Arial" panose="020B0604020202020204" pitchFamily="34" charset="0"/>
                <a:cs typeface="Arial" panose="020B0604020202020204" pitchFamily="34" charset="0"/>
              </a:rPr>
              <a:t>.</a:t>
            </a:r>
            <a:endParaRPr lang="es-ES" sz="1800" b="1" u="sng"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ü"/>
            </a:pPr>
            <a:r>
              <a:rPr lang="es-MX" sz="18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26% </a:t>
            </a:r>
            <a:r>
              <a:rPr lang="es-MX" sz="18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de los </a:t>
            </a:r>
            <a:r>
              <a:rPr lang="es-MX" sz="18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docentes </a:t>
            </a:r>
            <a:r>
              <a:rPr lang="es-MX" sz="18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en </a:t>
            </a:r>
            <a:r>
              <a:rPr lang="es-MX" sz="1800" b="1"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secundaria no contaba con título</a:t>
            </a:r>
            <a:r>
              <a:rPr lang="es-MX" sz="1800" dirty="0">
                <a:solidFill>
                  <a:schemeClr val="accent5">
                    <a:lumMod val="75000"/>
                  </a:schemeClr>
                </a:solidFill>
                <a:latin typeface="Arial" panose="020B0604020202020204" pitchFamily="34" charset="0"/>
                <a:ea typeface="Times New Roman" panose="02020603050405020304" pitchFamily="18" charset="0"/>
                <a:cs typeface="Times New Roman" panose="02020603050405020304" pitchFamily="18" charset="0"/>
              </a:rPr>
              <a:t> de estudios de nivel superior (INEE,2015).</a:t>
            </a:r>
            <a:r>
              <a:rPr lang="es-MX" sz="1800" dirty="0">
                <a:latin typeface="Arial" panose="020B0604020202020204" pitchFamily="34" charset="0"/>
                <a:ea typeface="Times New Roman" panose="02020603050405020304" pitchFamily="18" charset="0"/>
                <a:cs typeface="Times New Roman" panose="02020603050405020304" pitchFamily="18" charset="0"/>
              </a:rPr>
              <a:t> </a:t>
            </a:r>
            <a:endParaRPr lang="es-MX" sz="1800" b="1" dirty="0">
              <a:latin typeface="Arial" panose="020B0604020202020204" pitchFamily="34" charset="0"/>
              <a:cs typeface="Arial" panose="020B0604020202020204" pitchFamily="34" charset="0"/>
            </a:endParaRPr>
          </a:p>
        </p:txBody>
      </p:sp>
      <p:sp>
        <p:nvSpPr>
          <p:cNvPr id="3" name="Flecha: a la derecha 2">
            <a:extLst>
              <a:ext uri="{FF2B5EF4-FFF2-40B4-BE49-F238E27FC236}">
                <a16:creationId xmlns:a16="http://schemas.microsoft.com/office/drawing/2014/main" id="{300518D8-B195-4C20-9FA7-6D3369A3233C}"/>
              </a:ext>
            </a:extLst>
          </p:cNvPr>
          <p:cNvSpPr/>
          <p:nvPr/>
        </p:nvSpPr>
        <p:spPr>
          <a:xfrm>
            <a:off x="3334632" y="2491856"/>
            <a:ext cx="648072" cy="496313"/>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Flecha: a la derecha 2">
            <a:extLst>
              <a:ext uri="{FF2B5EF4-FFF2-40B4-BE49-F238E27FC236}">
                <a16:creationId xmlns:a16="http://schemas.microsoft.com/office/drawing/2014/main" id="{300518D8-B195-4C20-9FA7-6D3369A3233C}"/>
              </a:ext>
            </a:extLst>
          </p:cNvPr>
          <p:cNvSpPr/>
          <p:nvPr/>
        </p:nvSpPr>
        <p:spPr>
          <a:xfrm>
            <a:off x="3334048" y="6769775"/>
            <a:ext cx="648072" cy="496313"/>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p:cNvSpPr/>
          <p:nvPr/>
        </p:nvSpPr>
        <p:spPr>
          <a:xfrm>
            <a:off x="4149830" y="8693224"/>
            <a:ext cx="6502400" cy="261610"/>
          </a:xfrm>
          <a:prstGeom prst="rect">
            <a:avLst/>
          </a:prstGeom>
        </p:spPr>
        <p:txBody>
          <a:bodyPr>
            <a:spAutoFit/>
          </a:bodyPr>
          <a:lstStyle/>
          <a:p>
            <a:r>
              <a:rPr lang="es-MX" sz="1100" dirty="0">
                <a:latin typeface="Arial" panose="020B0604020202020204" pitchFamily="34" charset="0"/>
                <a:cs typeface="Arial" panose="020B0604020202020204" pitchFamily="34" charset="0"/>
              </a:rPr>
              <a:t>Fuente: elaboración propia con información de PLANEA, 2015. </a:t>
            </a:r>
          </a:p>
        </p:txBody>
      </p:sp>
      <p:sp>
        <p:nvSpPr>
          <p:cNvPr id="15" name="Rectangle 3"/>
          <p:cNvSpPr>
            <a:spLocks/>
          </p:cNvSpPr>
          <p:nvPr/>
        </p:nvSpPr>
        <p:spPr bwMode="auto">
          <a:xfrm>
            <a:off x="165696" y="8997999"/>
            <a:ext cx="12623080" cy="487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1250" dirty="0">
                <a:solidFill>
                  <a:srgbClr val="FFFFFF"/>
                </a:solidFill>
                <a:latin typeface="Arial" panose="020B0604020202020204" pitchFamily="34" charset="0"/>
                <a:cs typeface="Arial" panose="020B0604020202020204" pitchFamily="34" charset="0"/>
                <a:sym typeface="Arial" panose="020B0604020202020204" pitchFamily="34" charset="0"/>
              </a:rPr>
              <a:t>1.- Tasa neta de escolarización: expresa en qué medida la población que por su edad debiera estar asistiendo a un determinado nivel educativo efectivamente está escolarizada en ese nivel. </a:t>
            </a:r>
          </a:p>
        </p:txBody>
      </p:sp>
    </p:spTree>
    <p:extLst>
      <p:ext uri="{BB962C8B-B14F-4D97-AF65-F5344CB8AC3E}">
        <p14:creationId xmlns:p14="http://schemas.microsoft.com/office/powerpoint/2010/main" val="35622383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p:cNvSpPr>
          <p:nvPr/>
        </p:nvSpPr>
        <p:spPr bwMode="auto">
          <a:xfrm>
            <a:off x="637383" y="867192"/>
            <a:ext cx="3161122"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Diagnóstico</a:t>
            </a:r>
          </a:p>
          <a:p>
            <a:pPr defTabSz="914400" eaLnBrk="1">
              <a:defRPr/>
            </a:pPr>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Nivel Medio Superior</a:t>
            </a:r>
            <a:endParaRPr lang="es-MX" altLang="es-MX" sz="2400" b="1" dirty="0">
              <a:solidFill>
                <a:srgbClr val="53585F"/>
              </a:solidFill>
              <a:latin typeface="Arial" charset="0"/>
              <a:ea typeface="Arial" charset="0"/>
              <a:cs typeface="Arial" charset="0"/>
              <a:sym typeface="Arial" charset="0"/>
            </a:endParaRPr>
          </a:p>
        </p:txBody>
      </p:sp>
      <p:graphicFrame>
        <p:nvGraphicFramePr>
          <p:cNvPr id="4" name="Tabla 3"/>
          <p:cNvGraphicFramePr>
            <a:graphicFrameLocks noGrp="1"/>
          </p:cNvGraphicFramePr>
          <p:nvPr>
            <p:extLst/>
          </p:nvPr>
        </p:nvGraphicFramePr>
        <p:xfrm>
          <a:off x="6668326" y="4156720"/>
          <a:ext cx="5688631" cy="1749693"/>
        </p:xfrm>
        <a:graphic>
          <a:graphicData uri="http://schemas.openxmlformats.org/drawingml/2006/table">
            <a:tbl>
              <a:tblPr firstRow="1" firstCol="1" bandRow="1">
                <a:tableStyleId>{5C22544A-7EE6-4342-B048-85BDC9FD1C3A}</a:tableStyleId>
              </a:tblPr>
              <a:tblGrid>
                <a:gridCol w="1045317">
                  <a:extLst>
                    <a:ext uri="{9D8B030D-6E8A-4147-A177-3AD203B41FA5}">
                      <a16:colId xmlns:a16="http://schemas.microsoft.com/office/drawing/2014/main" val="20000"/>
                    </a:ext>
                  </a:extLst>
                </a:gridCol>
                <a:gridCol w="1160448">
                  <a:extLst>
                    <a:ext uri="{9D8B030D-6E8A-4147-A177-3AD203B41FA5}">
                      <a16:colId xmlns:a16="http://schemas.microsoft.com/office/drawing/2014/main" val="20001"/>
                    </a:ext>
                  </a:extLst>
                </a:gridCol>
                <a:gridCol w="1160448">
                  <a:extLst>
                    <a:ext uri="{9D8B030D-6E8A-4147-A177-3AD203B41FA5}">
                      <a16:colId xmlns:a16="http://schemas.microsoft.com/office/drawing/2014/main" val="20002"/>
                    </a:ext>
                  </a:extLst>
                </a:gridCol>
                <a:gridCol w="1161209">
                  <a:extLst>
                    <a:ext uri="{9D8B030D-6E8A-4147-A177-3AD203B41FA5}">
                      <a16:colId xmlns:a16="http://schemas.microsoft.com/office/drawing/2014/main" val="20003"/>
                    </a:ext>
                  </a:extLst>
                </a:gridCol>
                <a:gridCol w="1161209">
                  <a:extLst>
                    <a:ext uri="{9D8B030D-6E8A-4147-A177-3AD203B41FA5}">
                      <a16:colId xmlns:a16="http://schemas.microsoft.com/office/drawing/2014/main" val="20004"/>
                    </a:ext>
                  </a:extLst>
                </a:gridCol>
              </a:tblGrid>
              <a:tr h="648072">
                <a:tc gridSpan="2">
                  <a:txBody>
                    <a:bodyPr/>
                    <a:lstStyle/>
                    <a:p>
                      <a:pPr algn="ctr">
                        <a:spcAft>
                          <a:spcPts val="1050"/>
                        </a:spcAft>
                      </a:pPr>
                      <a:r>
                        <a:rPr lang="es-ES" sz="1400" dirty="0">
                          <a:effectLst/>
                          <a:latin typeface="Arial" panose="020B0604020202020204" pitchFamily="34" charset="0"/>
                          <a:cs typeface="Arial" panose="020B0604020202020204" pitchFamily="34" charset="0"/>
                        </a:rPr>
                        <a:t>Estudiantes con tiempo excesivo de traslado</a:t>
                      </a:r>
                      <a:r>
                        <a:rPr lang="es-ES" sz="1400" baseline="30000" dirty="0">
                          <a:effectLst/>
                          <a:latin typeface="Arial" panose="020B0604020202020204" pitchFamily="34" charset="0"/>
                          <a:cs typeface="Arial" panose="020B0604020202020204" pitchFamily="34" charset="0"/>
                        </a:rPr>
                        <a:t>2</a:t>
                      </a:r>
                      <a:r>
                        <a:rPr lang="es-ES" sz="1400" dirty="0">
                          <a:effectLst/>
                          <a:latin typeface="Arial" panose="020B0604020202020204" pitchFamily="34" charset="0"/>
                          <a:cs typeface="Arial" panose="020B0604020202020204" pitchFamily="34" charset="0"/>
                        </a:rPr>
                        <a:t> a la escuela</a:t>
                      </a:r>
                      <a:endParaRPr lang="es-MX" sz="14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C12D77"/>
                    </a:solidFill>
                  </a:tcPr>
                </a:tc>
                <a:tc hMerge="1">
                  <a:txBody>
                    <a:bodyPr/>
                    <a:lstStyle/>
                    <a:p>
                      <a:endParaRPr lang="es-MX"/>
                    </a:p>
                  </a:txBody>
                  <a:tcPr/>
                </a:tc>
                <a:tc gridSpan="3">
                  <a:txBody>
                    <a:bodyPr/>
                    <a:lstStyle/>
                    <a:p>
                      <a:pPr algn="ctr">
                        <a:spcAft>
                          <a:spcPts val="1050"/>
                        </a:spcAft>
                      </a:pPr>
                      <a:r>
                        <a:rPr lang="es-ES" sz="1400" dirty="0">
                          <a:effectLst/>
                          <a:latin typeface="Arial" panose="020B0604020202020204" pitchFamily="34" charset="0"/>
                          <a:cs typeface="Arial" panose="020B0604020202020204" pitchFamily="34" charset="0"/>
                        </a:rPr>
                        <a:t>Proporción de alumnos con tiempo excesivo de traslado según medio de transporte a la escuela</a:t>
                      </a:r>
                      <a:endParaRPr lang="es-MX" sz="14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C12D77"/>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677921">
                <a:tc>
                  <a:txBody>
                    <a:bodyPr/>
                    <a:lstStyle/>
                    <a:p>
                      <a:pPr algn="ctr">
                        <a:spcAft>
                          <a:spcPts val="1050"/>
                        </a:spcAft>
                      </a:pPr>
                      <a:r>
                        <a:rPr lang="es-ES" sz="1300" b="0" dirty="0">
                          <a:effectLst/>
                          <a:latin typeface="Arial" panose="020B0604020202020204" pitchFamily="34" charset="0"/>
                          <a:cs typeface="Arial" panose="020B0604020202020204" pitchFamily="34" charset="0"/>
                        </a:rPr>
                        <a:t>Estudiantes</a:t>
                      </a:r>
                      <a:endParaRPr lang="es-MX" sz="13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469999"/>
                    </a:solidFill>
                  </a:tcPr>
                </a:tc>
                <a:tc>
                  <a:txBody>
                    <a:bodyPr/>
                    <a:lstStyle/>
                    <a:p>
                      <a:pPr algn="ctr">
                        <a:spcAft>
                          <a:spcPts val="1050"/>
                        </a:spcAft>
                      </a:pPr>
                      <a:r>
                        <a:rPr lang="es-ES" sz="1300" b="0" dirty="0">
                          <a:effectLst/>
                          <a:latin typeface="Arial" panose="020B0604020202020204" pitchFamily="34" charset="0"/>
                          <a:cs typeface="Arial" panose="020B0604020202020204" pitchFamily="34" charset="0"/>
                        </a:rPr>
                        <a:t>Porcentaje</a:t>
                      </a:r>
                      <a:endParaRPr lang="es-MX" sz="13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6FBFBD"/>
                    </a:solidFill>
                  </a:tcPr>
                </a:tc>
                <a:tc>
                  <a:txBody>
                    <a:bodyPr/>
                    <a:lstStyle/>
                    <a:p>
                      <a:pPr algn="ctr">
                        <a:spcAft>
                          <a:spcPts val="1050"/>
                        </a:spcAft>
                      </a:pPr>
                      <a:r>
                        <a:rPr lang="es-ES" sz="1300" b="0" dirty="0">
                          <a:solidFill>
                            <a:schemeClr val="bg1"/>
                          </a:solidFill>
                          <a:effectLst/>
                          <a:latin typeface="Arial" panose="020B0604020202020204" pitchFamily="34" charset="0"/>
                          <a:cs typeface="Arial" panose="020B0604020202020204" pitchFamily="34" charset="0"/>
                        </a:rPr>
                        <a:t>Camina</a:t>
                      </a:r>
                      <a:endParaRPr lang="es-MX" sz="1300" b="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469999"/>
                    </a:solidFill>
                  </a:tcPr>
                </a:tc>
                <a:tc>
                  <a:txBody>
                    <a:bodyPr/>
                    <a:lstStyle/>
                    <a:p>
                      <a:pPr algn="ctr">
                        <a:spcAft>
                          <a:spcPts val="1050"/>
                        </a:spcAft>
                      </a:pPr>
                      <a:r>
                        <a:rPr lang="es-ES" sz="1300" b="0" dirty="0">
                          <a:effectLst/>
                          <a:latin typeface="Arial" panose="020B0604020202020204" pitchFamily="34" charset="0"/>
                          <a:cs typeface="Arial" panose="020B0604020202020204" pitchFamily="34" charset="0"/>
                        </a:rPr>
                        <a:t>Transporte público</a:t>
                      </a:r>
                      <a:endParaRPr lang="es-MX" sz="13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6FBFBD"/>
                    </a:solidFill>
                  </a:tcPr>
                </a:tc>
                <a:tc>
                  <a:txBody>
                    <a:bodyPr/>
                    <a:lstStyle/>
                    <a:p>
                      <a:pPr algn="ctr">
                        <a:spcAft>
                          <a:spcPts val="1050"/>
                        </a:spcAft>
                      </a:pPr>
                      <a:r>
                        <a:rPr lang="es-ES" sz="1300" b="0" dirty="0">
                          <a:solidFill>
                            <a:schemeClr val="bg1"/>
                          </a:solidFill>
                          <a:effectLst/>
                          <a:latin typeface="Arial" panose="020B0604020202020204" pitchFamily="34" charset="0"/>
                          <a:cs typeface="Arial" panose="020B0604020202020204" pitchFamily="34" charset="0"/>
                        </a:rPr>
                        <a:t>Transporte privado</a:t>
                      </a:r>
                      <a:endParaRPr lang="es-MX" sz="1300" b="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469999"/>
                    </a:solidFill>
                  </a:tcPr>
                </a:tc>
                <a:extLst>
                  <a:ext uri="{0D108BD9-81ED-4DB2-BD59-A6C34878D82A}">
                    <a16:rowId xmlns:a16="http://schemas.microsoft.com/office/drawing/2014/main" val="10001"/>
                  </a:ext>
                </a:extLst>
              </a:tr>
              <a:tr h="423700">
                <a:tc>
                  <a:txBody>
                    <a:bodyPr/>
                    <a:lstStyle/>
                    <a:p>
                      <a:pPr algn="ctr">
                        <a:spcAft>
                          <a:spcPts val="1050"/>
                        </a:spcAft>
                      </a:pPr>
                      <a:r>
                        <a:rPr lang="es-ES" sz="1300" b="0" dirty="0">
                          <a:effectLst/>
                          <a:latin typeface="Arial" panose="020B0604020202020204" pitchFamily="34" charset="0"/>
                          <a:cs typeface="Arial" panose="020B0604020202020204" pitchFamily="34" charset="0"/>
                        </a:rPr>
                        <a:t>397,110</a:t>
                      </a:r>
                      <a:endParaRPr lang="es-MX" sz="13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469999"/>
                    </a:solidFill>
                  </a:tcPr>
                </a:tc>
                <a:tc>
                  <a:txBody>
                    <a:bodyPr/>
                    <a:lstStyle/>
                    <a:p>
                      <a:pPr algn="ctr">
                        <a:spcAft>
                          <a:spcPts val="1050"/>
                        </a:spcAft>
                      </a:pPr>
                      <a:r>
                        <a:rPr lang="es-ES" sz="1300" b="0" dirty="0">
                          <a:effectLst/>
                          <a:latin typeface="Arial" panose="020B0604020202020204" pitchFamily="34" charset="0"/>
                          <a:cs typeface="Arial" panose="020B0604020202020204" pitchFamily="34" charset="0"/>
                        </a:rPr>
                        <a:t>9.7%</a:t>
                      </a:r>
                      <a:endParaRPr lang="es-MX" sz="13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6FBFBD"/>
                    </a:solidFill>
                  </a:tcPr>
                </a:tc>
                <a:tc>
                  <a:txBody>
                    <a:bodyPr/>
                    <a:lstStyle/>
                    <a:p>
                      <a:pPr algn="ctr">
                        <a:spcAft>
                          <a:spcPts val="1050"/>
                        </a:spcAft>
                      </a:pPr>
                      <a:r>
                        <a:rPr lang="es-ES" sz="1300" b="0" dirty="0">
                          <a:solidFill>
                            <a:schemeClr val="bg1"/>
                          </a:solidFill>
                          <a:effectLst/>
                          <a:latin typeface="Arial" panose="020B0604020202020204" pitchFamily="34" charset="0"/>
                          <a:cs typeface="Arial" panose="020B0604020202020204" pitchFamily="34" charset="0"/>
                        </a:rPr>
                        <a:t>7%</a:t>
                      </a:r>
                      <a:endParaRPr lang="es-MX" sz="1300" b="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469999"/>
                    </a:solidFill>
                  </a:tcPr>
                </a:tc>
                <a:tc>
                  <a:txBody>
                    <a:bodyPr/>
                    <a:lstStyle/>
                    <a:p>
                      <a:pPr algn="ctr">
                        <a:spcAft>
                          <a:spcPts val="1050"/>
                        </a:spcAft>
                      </a:pPr>
                      <a:r>
                        <a:rPr lang="es-ES" sz="1300" b="0" dirty="0">
                          <a:effectLst/>
                          <a:latin typeface="Arial" panose="020B0604020202020204" pitchFamily="34" charset="0"/>
                          <a:cs typeface="Arial" panose="020B0604020202020204" pitchFamily="34" charset="0"/>
                        </a:rPr>
                        <a:t>86%</a:t>
                      </a:r>
                      <a:endParaRPr lang="es-MX" sz="1300" b="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6FBFBD"/>
                    </a:solidFill>
                  </a:tcPr>
                </a:tc>
                <a:tc>
                  <a:txBody>
                    <a:bodyPr/>
                    <a:lstStyle/>
                    <a:p>
                      <a:pPr algn="ctr">
                        <a:spcAft>
                          <a:spcPts val="1050"/>
                        </a:spcAft>
                      </a:pPr>
                      <a:r>
                        <a:rPr lang="es-ES" sz="1300" b="0" dirty="0">
                          <a:solidFill>
                            <a:schemeClr val="bg1"/>
                          </a:solidFill>
                          <a:effectLst/>
                          <a:latin typeface="Arial" panose="020B0604020202020204" pitchFamily="34" charset="0"/>
                          <a:cs typeface="Arial" panose="020B0604020202020204" pitchFamily="34" charset="0"/>
                        </a:rPr>
                        <a:t>6%</a:t>
                      </a:r>
                      <a:endParaRPr lang="es-MX" sz="1300" b="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solidFill>
                      <a:srgbClr val="469999"/>
                    </a:solidFill>
                  </a:tcPr>
                </a:tc>
                <a:extLst>
                  <a:ext uri="{0D108BD9-81ED-4DB2-BD59-A6C34878D82A}">
                    <a16:rowId xmlns:a16="http://schemas.microsoft.com/office/drawing/2014/main" val="10002"/>
                  </a:ext>
                </a:extLst>
              </a:tr>
            </a:tbl>
          </a:graphicData>
        </a:graphic>
      </p:graphicFrame>
      <p:sp>
        <p:nvSpPr>
          <p:cNvPr id="11" name="Rectangle 3"/>
          <p:cNvSpPr>
            <a:spLocks/>
          </p:cNvSpPr>
          <p:nvPr/>
        </p:nvSpPr>
        <p:spPr bwMode="auto">
          <a:xfrm>
            <a:off x="165696" y="9063717"/>
            <a:ext cx="12623080" cy="6104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1100" dirty="0">
                <a:solidFill>
                  <a:srgbClr val="FFFFFF"/>
                </a:solidFill>
                <a:latin typeface="Arial" panose="020B0604020202020204" pitchFamily="34" charset="0"/>
                <a:cs typeface="Arial" panose="020B0604020202020204" pitchFamily="34" charset="0"/>
                <a:sym typeface="Arial" panose="020B0604020202020204" pitchFamily="34" charset="0"/>
              </a:rPr>
              <a:t>1.- Tasa neta de escolarización: expresa en qué medida la población que por su edad debiera estar asistiendo a un determinado nivel educativo efectivamente está escolarizada en ese nivel.</a:t>
            </a:r>
          </a:p>
          <a:p>
            <a:pPr defTabSz="914400" eaLnBrk="1">
              <a:defRPr/>
            </a:pPr>
            <a:r>
              <a:rPr lang="es-MX" altLang="es-MX" sz="1100" dirty="0">
                <a:solidFill>
                  <a:srgbClr val="FFFFFF"/>
                </a:solidFill>
                <a:latin typeface="Arial" panose="020B0604020202020204" pitchFamily="34" charset="0"/>
                <a:cs typeface="Arial" panose="020B0604020202020204" pitchFamily="34" charset="0"/>
                <a:sym typeface="Arial" panose="020B0604020202020204" pitchFamily="34" charset="0"/>
              </a:rPr>
              <a:t>2. </a:t>
            </a:r>
            <a:r>
              <a:rPr lang="es-MX" altLang="es-MX" sz="1100" dirty="0">
                <a:solidFill>
                  <a:schemeClr val="bg1"/>
                </a:solidFill>
                <a:latin typeface="Arial" panose="020B0604020202020204" pitchFamily="34" charset="0"/>
                <a:cs typeface="Arial" panose="020B0604020202020204" pitchFamily="34" charset="0"/>
              </a:rPr>
              <a:t>Tiempo de traslado excesivo: más de 30 min en preescolar y primaria y más de 1 hora en secundaria y media superior.</a:t>
            </a:r>
            <a:endParaRPr lang="es-MX" altLang="es-MX" sz="1100" dirty="0">
              <a:solidFill>
                <a:srgbClr val="FFFFFF"/>
              </a:solidFill>
              <a:latin typeface="Arial" panose="020B0604020202020204" pitchFamily="34" charset="0"/>
              <a:cs typeface="Arial" panose="020B0604020202020204" pitchFamily="34" charset="0"/>
              <a:sym typeface="Arial" panose="020B0604020202020204" pitchFamily="34" charset="0"/>
            </a:endParaRPr>
          </a:p>
          <a:p>
            <a:pPr defTabSz="914400" eaLnBrk="1">
              <a:defRPr/>
            </a:pPr>
            <a:r>
              <a:rPr lang="es-MX" altLang="es-MX" sz="1100" dirty="0">
                <a:solidFill>
                  <a:srgbClr val="FFFFFF"/>
                </a:solidFill>
                <a:latin typeface="Arial" panose="020B0604020202020204" pitchFamily="34" charset="0"/>
                <a:cs typeface="Arial" panose="020B0604020202020204" pitchFamily="34" charset="0"/>
                <a:sym typeface="Arial" panose="020B0604020202020204" pitchFamily="34" charset="0"/>
              </a:rPr>
              <a:t> </a:t>
            </a:r>
          </a:p>
        </p:txBody>
      </p:sp>
      <p:graphicFrame>
        <p:nvGraphicFramePr>
          <p:cNvPr id="9" name="Gráfico 8"/>
          <p:cNvGraphicFramePr>
            <a:graphicFrameLocks/>
          </p:cNvGraphicFramePr>
          <p:nvPr>
            <p:extLst>
              <p:ext uri="{D42A27DB-BD31-4B8C-83A1-F6EECF244321}">
                <p14:modId xmlns:p14="http://schemas.microsoft.com/office/powerpoint/2010/main" val="2472144355"/>
              </p:ext>
            </p:extLst>
          </p:nvPr>
        </p:nvGraphicFramePr>
        <p:xfrm>
          <a:off x="1113103" y="3614376"/>
          <a:ext cx="5029257" cy="2558568"/>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ángulo 9">
            <a:extLst>
              <a:ext uri="{FF2B5EF4-FFF2-40B4-BE49-F238E27FC236}">
                <a16:creationId xmlns:a16="http://schemas.microsoft.com/office/drawing/2014/main" id="{067A3DD3-CF49-4660-B4FB-F30EE21250DE}"/>
              </a:ext>
            </a:extLst>
          </p:cNvPr>
          <p:cNvSpPr/>
          <p:nvPr/>
        </p:nvSpPr>
        <p:spPr>
          <a:xfrm>
            <a:off x="957784" y="2860576"/>
            <a:ext cx="5400600" cy="646331"/>
          </a:xfrm>
          <a:prstGeom prst="rect">
            <a:avLst/>
          </a:prstGeom>
        </p:spPr>
        <p:txBody>
          <a:bodyPr wrap="square">
            <a:spAutoFit/>
          </a:bodyPr>
          <a:lstStyle/>
          <a:p>
            <a:pPr algn="just"/>
            <a:r>
              <a:rPr lang="es-MX" altLang="es-MX" sz="1800" b="1" u="sng" dirty="0">
                <a:latin typeface="Arial" panose="020B0604020202020204" pitchFamily="34" charset="0"/>
                <a:ea typeface="Times New Roman" panose="02020603050405020304" pitchFamily="18" charset="0"/>
                <a:cs typeface="Arial" panose="020B0604020202020204" pitchFamily="34" charset="0"/>
              </a:rPr>
              <a:t>Condición económica del hogar agrava la tasa de asistencia neta:</a:t>
            </a:r>
          </a:p>
        </p:txBody>
      </p:sp>
      <p:sp>
        <p:nvSpPr>
          <p:cNvPr id="13" name="Rectángulo 12">
            <a:extLst>
              <a:ext uri="{FF2B5EF4-FFF2-40B4-BE49-F238E27FC236}">
                <a16:creationId xmlns:a16="http://schemas.microsoft.com/office/drawing/2014/main" id="{F1BCD2F3-8053-4CAE-9CF0-1C55E85F31EE}"/>
              </a:ext>
            </a:extLst>
          </p:cNvPr>
          <p:cNvSpPr/>
          <p:nvPr/>
        </p:nvSpPr>
        <p:spPr>
          <a:xfrm>
            <a:off x="6668326" y="2888527"/>
            <a:ext cx="5522706" cy="1200329"/>
          </a:xfrm>
          <a:prstGeom prst="rect">
            <a:avLst/>
          </a:prstGeom>
        </p:spPr>
        <p:txBody>
          <a:bodyPr wrap="square">
            <a:spAutoFit/>
          </a:bodyPr>
          <a:lstStyle/>
          <a:p>
            <a:pPr algn="just"/>
            <a:r>
              <a:rPr lang="es-MX" sz="1800" dirty="0">
                <a:solidFill>
                  <a:schemeClr val="tx1"/>
                </a:solidFill>
                <a:latin typeface="Arial" panose="020B0604020202020204" pitchFamily="34" charset="0"/>
                <a:ea typeface="Calibri" panose="020F0502020204030204" pitchFamily="34" charset="0"/>
                <a:cs typeface="Arial" panose="020B0604020202020204" pitchFamily="34" charset="0"/>
              </a:rPr>
              <a:t>Además, en este nivel educativo </a:t>
            </a:r>
            <a:r>
              <a:rPr lang="es-MX" sz="1800" b="1" dirty="0">
                <a:solidFill>
                  <a:schemeClr val="tx1"/>
                </a:solidFill>
                <a:latin typeface="Arial" panose="020B0604020202020204" pitchFamily="34" charset="0"/>
                <a:ea typeface="Calibri" panose="020F0502020204030204" pitchFamily="34" charset="0"/>
                <a:cs typeface="Arial" panose="020B0604020202020204" pitchFamily="34" charset="0"/>
              </a:rPr>
              <a:t>el costo de traslado de los estudiantes </a:t>
            </a:r>
            <a:r>
              <a:rPr lang="es-MX" sz="1800" dirty="0">
                <a:solidFill>
                  <a:schemeClr val="tx1"/>
                </a:solidFill>
                <a:latin typeface="Arial" panose="020B0604020202020204" pitchFamily="34" charset="0"/>
                <a:ea typeface="Calibri" panose="020F0502020204030204" pitchFamily="34" charset="0"/>
                <a:cs typeface="Arial" panose="020B0604020202020204" pitchFamily="34" charset="0"/>
              </a:rPr>
              <a:t>(que es mayor en comparación a los otros niveles) podría estar igualmente agravando el problema.</a:t>
            </a:r>
            <a:endParaRPr lang="es-MX" sz="1800" dirty="0">
              <a:solidFill>
                <a:schemeClr val="accent5">
                  <a:lumMod val="75000"/>
                </a:schemeClr>
              </a:solidFill>
              <a:latin typeface="Arial" panose="020B0604020202020204" pitchFamily="34" charset="0"/>
              <a:ea typeface="Calibri" panose="020F0502020204030204" pitchFamily="34" charset="0"/>
              <a:cs typeface="Arial" panose="020B0604020202020204" pitchFamily="34" charset="0"/>
            </a:endParaRPr>
          </a:p>
        </p:txBody>
      </p:sp>
      <p:sp>
        <p:nvSpPr>
          <p:cNvPr id="15" name="Rectángulo 14">
            <a:extLst>
              <a:ext uri="{FF2B5EF4-FFF2-40B4-BE49-F238E27FC236}">
                <a16:creationId xmlns:a16="http://schemas.microsoft.com/office/drawing/2014/main" id="{36AAE446-F245-4998-A360-674B2BC595D5}"/>
              </a:ext>
            </a:extLst>
          </p:cNvPr>
          <p:cNvSpPr/>
          <p:nvPr/>
        </p:nvSpPr>
        <p:spPr>
          <a:xfrm>
            <a:off x="813768" y="1865238"/>
            <a:ext cx="11521280" cy="923330"/>
          </a:xfrm>
          <a:prstGeom prst="rect">
            <a:avLst/>
          </a:prstGeom>
        </p:spPr>
        <p:txBody>
          <a:bodyPr wrap="square">
            <a:spAutoFit/>
          </a:bodyPr>
          <a:lstStyle/>
          <a:p>
            <a:pPr algn="just"/>
            <a:r>
              <a:rPr lang="es-MX" altLang="es-MX" sz="1800" dirty="0">
                <a:latin typeface="Arial" panose="020B0604020202020204" pitchFamily="34" charset="0"/>
                <a:ea typeface="Times New Roman" panose="02020603050405020304" pitchFamily="18" charset="0"/>
                <a:cs typeface="Arial" panose="020B0604020202020204" pitchFamily="34" charset="0"/>
              </a:rPr>
              <a:t>En este nivel educativo existe un </a:t>
            </a:r>
            <a:r>
              <a:rPr lang="es-MX" altLang="es-MX" sz="1800" b="1" dirty="0">
                <a:latin typeface="Arial" panose="020B0604020202020204" pitchFamily="34" charset="0"/>
                <a:ea typeface="Times New Roman" panose="02020603050405020304" pitchFamily="18" charset="0"/>
                <a:cs typeface="Arial" panose="020B0604020202020204" pitchFamily="34" charset="0"/>
              </a:rPr>
              <a:t>costo de oportunidad </a:t>
            </a:r>
            <a:r>
              <a:rPr lang="es-MX" altLang="es-MX" sz="1800" dirty="0">
                <a:latin typeface="Arial" panose="020B0604020202020204" pitchFamily="34" charset="0"/>
                <a:ea typeface="Times New Roman" panose="02020603050405020304" pitchFamily="18" charset="0"/>
                <a:cs typeface="Arial" panose="020B0604020202020204" pitchFamily="34" charset="0"/>
              </a:rPr>
              <a:t>entre ingresar (y permanecer) a </a:t>
            </a:r>
            <a:r>
              <a:rPr lang="es-MX" altLang="es-MX" sz="1800" b="1" dirty="0">
                <a:latin typeface="Arial" panose="020B0604020202020204" pitchFamily="34" charset="0"/>
                <a:ea typeface="Times New Roman" panose="02020603050405020304" pitchFamily="18" charset="0"/>
                <a:cs typeface="Arial" panose="020B0604020202020204" pitchFamily="34" charset="0"/>
              </a:rPr>
              <a:t>la educación o acceder al mercado laboral, </a:t>
            </a:r>
            <a:r>
              <a:rPr lang="es-MX" altLang="es-MX" sz="1800" dirty="0">
                <a:latin typeface="Arial" panose="020B0604020202020204" pitchFamily="34" charset="0"/>
                <a:ea typeface="Times New Roman" panose="02020603050405020304" pitchFamily="18" charset="0"/>
                <a:cs typeface="Arial" panose="020B0604020202020204" pitchFamily="34" charset="0"/>
              </a:rPr>
              <a:t>lo que se traduce en</a:t>
            </a:r>
            <a:r>
              <a:rPr lang="es-MX" altLang="es-MX" sz="1800" b="1" dirty="0">
                <a:latin typeface="Arial" panose="020B0604020202020204" pitchFamily="34" charset="0"/>
                <a:ea typeface="Times New Roman" panose="02020603050405020304" pitchFamily="18" charset="0"/>
                <a:cs typeface="Arial" panose="020B0604020202020204" pitchFamily="34" charset="0"/>
              </a:rPr>
              <a:t> una menor tasa neta de escolarización</a:t>
            </a:r>
            <a:r>
              <a:rPr lang="es-MX" altLang="es-MX" sz="1800" b="1" baseline="30000" dirty="0">
                <a:latin typeface="Arial" panose="020B0604020202020204" pitchFamily="34" charset="0"/>
                <a:ea typeface="Times New Roman" panose="02020603050405020304" pitchFamily="18" charset="0"/>
                <a:cs typeface="Arial" panose="020B0604020202020204" pitchFamily="34" charset="0"/>
              </a:rPr>
              <a:t>1</a:t>
            </a:r>
            <a:r>
              <a:rPr lang="es-MX" altLang="es-MX" sz="1800" dirty="0">
                <a:latin typeface="Arial" panose="020B0604020202020204" pitchFamily="34" charset="0"/>
                <a:ea typeface="Times New Roman" panose="02020603050405020304" pitchFamily="18" charset="0"/>
                <a:cs typeface="Arial" panose="020B0604020202020204" pitchFamily="34" charset="0"/>
              </a:rPr>
              <a:t> de </a:t>
            </a:r>
            <a:r>
              <a:rPr lang="es-MX" altLang="es-MX" sz="1800" b="1" dirty="0">
                <a:latin typeface="Arial" panose="020B0604020202020204" pitchFamily="34" charset="0"/>
                <a:ea typeface="Times New Roman" panose="02020603050405020304" pitchFamily="18" charset="0"/>
                <a:cs typeface="Arial" panose="020B0604020202020204" pitchFamily="34" charset="0"/>
              </a:rPr>
              <a:t>62% </a:t>
            </a:r>
            <a:r>
              <a:rPr lang="es-MX" altLang="es-MX" sz="1800" dirty="0">
                <a:latin typeface="Arial" panose="020B0604020202020204" pitchFamily="34" charset="0"/>
                <a:ea typeface="Times New Roman" panose="02020603050405020304" pitchFamily="18" charset="0"/>
                <a:cs typeface="Arial" panose="020B0604020202020204" pitchFamily="34" charset="0"/>
              </a:rPr>
              <a:t>para el ciclo 2016-2017.</a:t>
            </a:r>
          </a:p>
        </p:txBody>
      </p:sp>
      <p:sp>
        <p:nvSpPr>
          <p:cNvPr id="2" name="Rectángulo 1">
            <a:extLst>
              <a:ext uri="{FF2B5EF4-FFF2-40B4-BE49-F238E27FC236}">
                <a16:creationId xmlns:a16="http://schemas.microsoft.com/office/drawing/2014/main" id="{86BCAB81-D024-41E5-8611-84FA78F6A46E}"/>
              </a:ext>
            </a:extLst>
          </p:cNvPr>
          <p:cNvSpPr/>
          <p:nvPr/>
        </p:nvSpPr>
        <p:spPr>
          <a:xfrm>
            <a:off x="5638305" y="6456908"/>
            <a:ext cx="6527962" cy="2308324"/>
          </a:xfrm>
          <a:prstGeom prst="rect">
            <a:avLst/>
          </a:prstGeom>
        </p:spPr>
        <p:txBody>
          <a:bodyPr wrap="square">
            <a:spAutoFit/>
          </a:bodyPr>
          <a:lstStyle/>
          <a:p>
            <a:pPr algn="just"/>
            <a:r>
              <a:rPr lang="es-MX" sz="1800" b="1" u="sng" dirty="0">
                <a:solidFill>
                  <a:schemeClr val="tx1"/>
                </a:solidFill>
                <a:latin typeface="Arial" panose="020B0604020202020204" pitchFamily="34" charset="0"/>
                <a:ea typeface="Calibri" panose="020F0502020204030204" pitchFamily="34" charset="0"/>
                <a:cs typeface="Arial" panose="020B0604020202020204" pitchFamily="34" charset="0"/>
              </a:rPr>
              <a:t>Principales razones de deserción</a:t>
            </a:r>
            <a:r>
              <a:rPr lang="es-MX" sz="1800" u="sng" dirty="0">
                <a:solidFill>
                  <a:schemeClr val="tx1"/>
                </a:solidFill>
                <a:latin typeface="Arial" panose="020B0604020202020204" pitchFamily="34" charset="0"/>
                <a:ea typeface="Calibri" panose="020F0502020204030204" pitchFamily="34" charset="0"/>
                <a:cs typeface="Arial" panose="020B0604020202020204" pitchFamily="34" charset="0"/>
              </a:rPr>
              <a:t>: </a:t>
            </a:r>
          </a:p>
          <a:p>
            <a:pPr marL="342900" indent="-342900" algn="just">
              <a:buFont typeface="Wingdings" panose="05000000000000000000" pitchFamily="2" charset="2"/>
              <a:buChar char="ü"/>
            </a:pPr>
            <a:r>
              <a:rPr lang="es-MX" sz="1800" b="1" dirty="0">
                <a:solidFill>
                  <a:schemeClr val="tx1"/>
                </a:solidFill>
                <a:latin typeface="Arial" panose="020B0604020202020204" pitchFamily="34" charset="0"/>
                <a:ea typeface="Calibri" panose="020F0502020204030204" pitchFamily="34" charset="0"/>
                <a:cs typeface="Arial" panose="020B0604020202020204" pitchFamily="34" charset="0"/>
              </a:rPr>
              <a:t>36.4% </a:t>
            </a:r>
            <a:r>
              <a:rPr lang="es-MX" sz="1800" dirty="0">
                <a:solidFill>
                  <a:schemeClr val="tx1"/>
                </a:solidFill>
                <a:latin typeface="Arial" panose="020B0604020202020204" pitchFamily="34" charset="0"/>
                <a:ea typeface="Calibri" panose="020F0502020204030204" pitchFamily="34" charset="0"/>
                <a:cs typeface="Arial" panose="020B0604020202020204" pitchFamily="34" charset="0"/>
              </a:rPr>
              <a:t>por </a:t>
            </a:r>
            <a:r>
              <a:rPr lang="es-MX" sz="1800" b="1" dirty="0">
                <a:solidFill>
                  <a:schemeClr val="tx1"/>
                </a:solidFill>
                <a:latin typeface="Arial" panose="020B0604020202020204" pitchFamily="34" charset="0"/>
                <a:ea typeface="Calibri" panose="020F0502020204030204" pitchFamily="34" charset="0"/>
                <a:cs typeface="Arial" panose="020B0604020202020204" pitchFamily="34" charset="0"/>
              </a:rPr>
              <a:t>falta de dinero </a:t>
            </a:r>
            <a:r>
              <a:rPr lang="es-MX" sz="1800" dirty="0">
                <a:solidFill>
                  <a:schemeClr val="tx1"/>
                </a:solidFill>
                <a:latin typeface="Arial" panose="020B0604020202020204" pitchFamily="34" charset="0"/>
                <a:ea typeface="Calibri" panose="020F0502020204030204" pitchFamily="34" charset="0"/>
                <a:cs typeface="Arial" panose="020B0604020202020204" pitchFamily="34" charset="0"/>
              </a:rPr>
              <a:t>(para útiles, pasajes o inscripción);</a:t>
            </a:r>
          </a:p>
          <a:p>
            <a:pPr marL="342900" indent="-342900" algn="just">
              <a:buFont typeface="Wingdings" panose="05000000000000000000" pitchFamily="2" charset="2"/>
              <a:buChar char="ü"/>
            </a:pPr>
            <a:r>
              <a:rPr lang="es-MX" sz="1800" dirty="0">
                <a:solidFill>
                  <a:schemeClr val="tx1"/>
                </a:solidFill>
                <a:latin typeface="Arial" panose="020B0604020202020204" pitchFamily="34" charset="0"/>
                <a:ea typeface="Calibri" panose="020F0502020204030204" pitchFamily="34" charset="0"/>
                <a:cs typeface="Arial" panose="020B0604020202020204" pitchFamily="34" charset="0"/>
              </a:rPr>
              <a:t>7.8 % le disgustaba estudiar;</a:t>
            </a:r>
          </a:p>
          <a:p>
            <a:pPr marL="342900" indent="-342900" algn="just">
              <a:buFont typeface="Wingdings" panose="05000000000000000000" pitchFamily="2" charset="2"/>
              <a:buChar char="ü"/>
            </a:pPr>
            <a:r>
              <a:rPr lang="es-MX" sz="1800" dirty="0">
                <a:solidFill>
                  <a:schemeClr val="tx1"/>
                </a:solidFill>
                <a:latin typeface="Arial" panose="020B0604020202020204" pitchFamily="34" charset="0"/>
                <a:ea typeface="Calibri" panose="020F0502020204030204" pitchFamily="34" charset="0"/>
                <a:cs typeface="Arial" panose="020B0604020202020204" pitchFamily="34" charset="0"/>
              </a:rPr>
              <a:t>7.2% consideraba trabajar más importante que estudiar;</a:t>
            </a:r>
          </a:p>
          <a:p>
            <a:pPr marL="342900" indent="-342900" algn="just">
              <a:buFont typeface="Wingdings" panose="05000000000000000000" pitchFamily="2" charset="2"/>
              <a:buChar char="ü"/>
            </a:pPr>
            <a:r>
              <a:rPr lang="es-MX" sz="1800" dirty="0">
                <a:solidFill>
                  <a:schemeClr val="tx1"/>
                </a:solidFill>
                <a:latin typeface="Arial" panose="020B0604020202020204" pitchFamily="34" charset="0"/>
                <a:ea typeface="Calibri" panose="020F0502020204030204" pitchFamily="34" charset="0"/>
                <a:cs typeface="Arial" panose="020B0604020202020204" pitchFamily="34" charset="0"/>
              </a:rPr>
              <a:t>7.1% problemas para entender a los maestros;</a:t>
            </a:r>
          </a:p>
          <a:p>
            <a:pPr marL="342900" indent="-342900" algn="just">
              <a:buFont typeface="Wingdings" panose="05000000000000000000" pitchFamily="2" charset="2"/>
              <a:buChar char="ü"/>
            </a:pPr>
            <a:r>
              <a:rPr lang="es-MX" sz="1800" dirty="0">
                <a:solidFill>
                  <a:schemeClr val="tx1"/>
                </a:solidFill>
                <a:latin typeface="Arial" panose="020B0604020202020204" pitchFamily="34" charset="0"/>
                <a:ea typeface="Calibri" panose="020F0502020204030204" pitchFamily="34" charset="0"/>
                <a:cs typeface="Arial" panose="020B0604020202020204" pitchFamily="34" charset="0"/>
              </a:rPr>
              <a:t>4.7% se embarazó, embarazó a alguien o tuvo un hijo;</a:t>
            </a:r>
          </a:p>
          <a:p>
            <a:pPr marL="342900" indent="-342900" algn="just">
              <a:buFont typeface="Wingdings" panose="05000000000000000000" pitchFamily="2" charset="2"/>
              <a:buChar char="ü"/>
            </a:pPr>
            <a:r>
              <a:rPr lang="es-MX" sz="1800" dirty="0">
                <a:solidFill>
                  <a:schemeClr val="tx1"/>
                </a:solidFill>
                <a:latin typeface="Arial" panose="020B0604020202020204" pitchFamily="34" charset="0"/>
                <a:ea typeface="Calibri" panose="020F0502020204030204" pitchFamily="34" charset="0"/>
                <a:cs typeface="Arial" panose="020B0604020202020204" pitchFamily="34" charset="0"/>
              </a:rPr>
              <a:t>3.4 % se casó (ENDEMS, SEMS 2012).</a:t>
            </a:r>
          </a:p>
        </p:txBody>
      </p:sp>
      <p:sp>
        <p:nvSpPr>
          <p:cNvPr id="12" name="Rectángulo 11"/>
          <p:cNvSpPr/>
          <p:nvPr/>
        </p:nvSpPr>
        <p:spPr>
          <a:xfrm>
            <a:off x="1085914" y="6160788"/>
            <a:ext cx="5056446" cy="276999"/>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Fuente: elaboración propia con información de ENIGH, 2016. </a:t>
            </a:r>
          </a:p>
        </p:txBody>
      </p:sp>
      <p:sp>
        <p:nvSpPr>
          <p:cNvPr id="14" name="Rectángulo 13"/>
          <p:cNvSpPr/>
          <p:nvPr/>
        </p:nvSpPr>
        <p:spPr>
          <a:xfrm>
            <a:off x="6634167" y="5906413"/>
            <a:ext cx="6502400" cy="276999"/>
          </a:xfrm>
          <a:prstGeom prst="rect">
            <a:avLst/>
          </a:prstGeom>
        </p:spPr>
        <p:txBody>
          <a:bodyPr>
            <a:spAutoFit/>
          </a:bodyPr>
          <a:lstStyle/>
          <a:p>
            <a:r>
              <a:rPr lang="es-MX" sz="1200" dirty="0">
                <a:latin typeface="Arial" panose="020B0604020202020204" pitchFamily="34" charset="0"/>
                <a:cs typeface="Arial" panose="020B0604020202020204" pitchFamily="34" charset="0"/>
              </a:rPr>
              <a:t>Fuente: elaboración propia con información de Encuesta Intercensal, 2015. </a:t>
            </a:r>
          </a:p>
        </p:txBody>
      </p:sp>
      <p:sp>
        <p:nvSpPr>
          <p:cNvPr id="3" name="Flecha derecha 2"/>
          <p:cNvSpPr/>
          <p:nvPr/>
        </p:nvSpPr>
        <p:spPr>
          <a:xfrm>
            <a:off x="4270152" y="7188606"/>
            <a:ext cx="1008112" cy="864096"/>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CuadroTexto 5"/>
          <p:cNvSpPr txBox="1"/>
          <p:nvPr/>
        </p:nvSpPr>
        <p:spPr>
          <a:xfrm>
            <a:off x="1317824" y="6784743"/>
            <a:ext cx="2792093" cy="1631216"/>
          </a:xfrm>
          <a:prstGeom prst="rect">
            <a:avLst/>
          </a:prstGeom>
          <a:noFill/>
        </p:spPr>
        <p:txBody>
          <a:bodyPr wrap="square" rtlCol="0">
            <a:spAutoFit/>
          </a:bodyPr>
          <a:lstStyle/>
          <a:p>
            <a:pPr algn="just"/>
            <a:r>
              <a:rPr lang="es-MX" sz="2000" dirty="0">
                <a:latin typeface="Arial" panose="020B0604020202020204" pitchFamily="34" charset="0"/>
                <a:cs typeface="Arial" panose="020B0604020202020204" pitchFamily="34" charset="0"/>
              </a:rPr>
              <a:t>El </a:t>
            </a:r>
            <a:r>
              <a:rPr lang="es-MX" sz="2000" b="1" dirty="0">
                <a:latin typeface="Arial" panose="020B0604020202020204" pitchFamily="34" charset="0"/>
                <a:cs typeface="Arial" panose="020B0604020202020204" pitchFamily="34" charset="0"/>
              </a:rPr>
              <a:t>66.6%</a:t>
            </a:r>
            <a:r>
              <a:rPr lang="es-MX" sz="2000" dirty="0">
                <a:latin typeface="Arial" panose="020B0604020202020204" pitchFamily="34" charset="0"/>
                <a:cs typeface="Arial" panose="020B0604020202020204" pitchFamily="34" charset="0"/>
              </a:rPr>
              <a:t> de las personas que </a:t>
            </a:r>
            <a:r>
              <a:rPr lang="es-MX" sz="2000" b="1" dirty="0">
                <a:latin typeface="Arial" panose="020B0604020202020204" pitchFamily="34" charset="0"/>
                <a:cs typeface="Arial" panose="020B0604020202020204" pitchFamily="34" charset="0"/>
              </a:rPr>
              <a:t>desertaron de la EMS</a:t>
            </a:r>
            <a:r>
              <a:rPr lang="es-MX" sz="2000" dirty="0">
                <a:latin typeface="Arial" panose="020B0604020202020204" pitchFamily="34" charset="0"/>
                <a:cs typeface="Arial" panose="020B0604020202020204" pitchFamily="34" charset="0"/>
              </a:rPr>
              <a:t>, lo hicieron por las siguientes razones:</a:t>
            </a:r>
          </a:p>
        </p:txBody>
      </p:sp>
    </p:spTree>
    <p:extLst>
      <p:ext uri="{BB962C8B-B14F-4D97-AF65-F5344CB8AC3E}">
        <p14:creationId xmlns:p14="http://schemas.microsoft.com/office/powerpoint/2010/main" val="37531314"/>
      </p:ext>
    </p:extLst>
  </p:cSld>
  <p:clrMapOvr>
    <a:masterClrMapping/>
  </p:clrMapOvr>
  <p:transition spd="med"/>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34724</TotalTime>
  <Words>3983</Words>
  <Application>Microsoft Office PowerPoint</Application>
  <PresentationFormat>Personalizado</PresentationFormat>
  <Paragraphs>293</Paragraphs>
  <Slides>17</Slides>
  <Notes>16</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17</vt:i4>
      </vt:variant>
    </vt:vector>
  </HeadingPairs>
  <TitlesOfParts>
    <vt:vector size="25" baseType="lpstr">
      <vt:lpstr>Arial</vt:lpstr>
      <vt:lpstr>Arial Black</vt:lpstr>
      <vt:lpstr>Calibri</vt:lpstr>
      <vt:lpstr>Calibri Light</vt:lpstr>
      <vt:lpstr>Helvetica Light</vt:lpstr>
      <vt:lpstr>Helvetica Neue</vt:lpstr>
      <vt:lpstr>Wingdings</vt:lpstr>
      <vt:lpstr>Diseño personalizado</vt:lpstr>
      <vt:lpstr>Estudio Diagnóstico del Derecho a la Educación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 de la presentación</dc:title>
  <dc:creator>Julieta  Castro Toral</dc:creator>
  <cp:lastModifiedBy>Liv  Lafontaine Navarro</cp:lastModifiedBy>
  <cp:revision>1529</cp:revision>
  <cp:lastPrinted>2018-03-21T15:35:53Z</cp:lastPrinted>
  <dcterms:modified xsi:type="dcterms:W3CDTF">2019-02-11T23:11:06Z</dcterms:modified>
</cp:coreProperties>
</file>