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60" r:id="rId1"/>
  </p:sldMasterIdLst>
  <p:notesMasterIdLst>
    <p:notesMasterId r:id="rId27"/>
  </p:notesMasterIdLst>
  <p:handoutMasterIdLst>
    <p:handoutMasterId r:id="rId28"/>
  </p:handoutMasterIdLst>
  <p:sldIdLst>
    <p:sldId id="556" r:id="rId2"/>
    <p:sldId id="557" r:id="rId3"/>
    <p:sldId id="561" r:id="rId4"/>
    <p:sldId id="562" r:id="rId5"/>
    <p:sldId id="563" r:id="rId6"/>
    <p:sldId id="565" r:id="rId7"/>
    <p:sldId id="566" r:id="rId8"/>
    <p:sldId id="567" r:id="rId9"/>
    <p:sldId id="568" r:id="rId10"/>
    <p:sldId id="569" r:id="rId11"/>
    <p:sldId id="570" r:id="rId12"/>
    <p:sldId id="571" r:id="rId13"/>
    <p:sldId id="573" r:id="rId14"/>
    <p:sldId id="600" r:id="rId15"/>
    <p:sldId id="577" r:id="rId16"/>
    <p:sldId id="579" r:id="rId17"/>
    <p:sldId id="581" r:id="rId18"/>
    <p:sldId id="583" r:id="rId19"/>
    <p:sldId id="585" r:id="rId20"/>
    <p:sldId id="587" r:id="rId21"/>
    <p:sldId id="589" r:id="rId22"/>
    <p:sldId id="602" r:id="rId23"/>
    <p:sldId id="603" r:id="rId24"/>
    <p:sldId id="598" r:id="rId25"/>
    <p:sldId id="599" r:id="rId26"/>
  </p:sldIdLst>
  <p:sldSz cx="13004800" cy="9753600"/>
  <p:notesSz cx="7315200" cy="9601200"/>
  <p:defaultTextStyle>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rael Larry  Escobar Blanco" initials="ILEB" lastIdx="3" clrIdx="0">
    <p:extLst>
      <p:ext uri="{19B8F6BF-5375-455C-9EA6-DF929625EA0E}">
        <p15:presenceInfo xmlns:p15="http://schemas.microsoft.com/office/powerpoint/2012/main" userId="S-1-5-21-1990024163-3075840602-2784443919-16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4DB2"/>
    <a:srgbClr val="00984A"/>
    <a:srgbClr val="0054A6"/>
    <a:srgbClr val="4FFFA3"/>
    <a:srgbClr val="FDB813"/>
    <a:srgbClr val="FFF1C5"/>
    <a:srgbClr val="9FCFFF"/>
    <a:srgbClr val="EA6B14"/>
    <a:srgbClr val="F7C39F"/>
    <a:srgbClr val="DCC5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55" autoAdjust="0"/>
    <p:restoredTop sz="96433" autoAdjust="0"/>
  </p:normalViewPr>
  <p:slideViewPr>
    <p:cSldViewPr>
      <p:cViewPr varScale="1">
        <p:scale>
          <a:sx n="78" d="100"/>
          <a:sy n="78" d="100"/>
        </p:scale>
        <p:origin x="1980" y="66"/>
      </p:cViewPr>
      <p:guideLst>
        <p:guide orient="horz" pos="3072"/>
        <p:guide pos="4096"/>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41D867-FAEF-4AAA-B7F3-8D02C38746E2}" type="doc">
      <dgm:prSet loTypeId="urn:microsoft.com/office/officeart/2005/8/layout/bList2" loCatId="picture" qsTypeId="urn:microsoft.com/office/officeart/2005/8/quickstyle/simple1" qsCatId="simple" csTypeId="urn:microsoft.com/office/officeart/2005/8/colors/accent1_2" csCatId="accent1" phldr="1"/>
      <dgm:spPr/>
      <dgm:t>
        <a:bodyPr/>
        <a:lstStyle/>
        <a:p>
          <a:endParaRPr lang="es-MX"/>
        </a:p>
      </dgm:t>
    </dgm:pt>
    <dgm:pt modelId="{8B0E7704-77D0-4C3D-80AA-48FE29810611}">
      <dgm:prSet phldrT="[Texto]" custT="1"/>
      <dgm:spPr>
        <a:solidFill>
          <a:srgbClr val="C12D77"/>
        </a:solidFill>
        <a:ln>
          <a:solidFill>
            <a:srgbClr val="AF1583"/>
          </a:solidFill>
        </a:ln>
      </dgm:spPr>
      <dgm:t>
        <a:bodyPr/>
        <a:lstStyle/>
        <a:p>
          <a:pPr algn="just"/>
          <a:r>
            <a:rPr lang="es-MX" sz="2000" b="1" dirty="0">
              <a:latin typeface="Arial" panose="020B0604020202020204" pitchFamily="34" charset="0"/>
              <a:cs typeface="Arial" panose="020B0604020202020204" pitchFamily="34" charset="0"/>
            </a:rPr>
            <a:t>Empleo</a:t>
          </a:r>
        </a:p>
      </dgm:t>
    </dgm:pt>
    <dgm:pt modelId="{D830FCAA-60D5-48A3-8353-EDCDFCC18C1A}" type="parTrans" cxnId="{143F3846-5876-40A4-BDB6-4DECD55C1356}">
      <dgm:prSet/>
      <dgm:spPr/>
      <dgm:t>
        <a:bodyPr/>
        <a:lstStyle/>
        <a:p>
          <a:pPr algn="just"/>
          <a:endParaRPr lang="es-MX" sz="1200">
            <a:latin typeface="Arial" panose="020B0604020202020204" pitchFamily="34" charset="0"/>
            <a:cs typeface="Arial" panose="020B0604020202020204" pitchFamily="34" charset="0"/>
          </a:endParaRPr>
        </a:p>
      </dgm:t>
    </dgm:pt>
    <dgm:pt modelId="{5B44BDF0-FAB0-4E7E-AEEE-EF1C6E10FAAC}" type="sibTrans" cxnId="{143F3846-5876-40A4-BDB6-4DECD55C1356}">
      <dgm:prSet/>
      <dgm:spPr/>
      <dgm:t>
        <a:bodyPr/>
        <a:lstStyle/>
        <a:p>
          <a:pPr algn="just"/>
          <a:endParaRPr lang="es-MX" sz="1200">
            <a:latin typeface="Arial" panose="020B0604020202020204" pitchFamily="34" charset="0"/>
            <a:cs typeface="Arial" panose="020B0604020202020204" pitchFamily="34" charset="0"/>
          </a:endParaRPr>
        </a:p>
      </dgm:t>
    </dgm:pt>
    <dgm:pt modelId="{48E411B9-4EFA-459B-B95C-0BA42DA66476}">
      <dgm:prSet phldrT="[Texto]" custT="1"/>
      <dgm:spPr>
        <a:ln>
          <a:solidFill>
            <a:srgbClr val="C12D77"/>
          </a:solidFill>
        </a:ln>
      </dgm:spPr>
      <dgm:t>
        <a:bodyPr anchor="ctr"/>
        <a:lstStyle/>
        <a:p>
          <a:pPr algn="just"/>
          <a:r>
            <a:rPr lang="es-MX" sz="1300" dirty="0">
              <a:latin typeface="Arial" panose="020B0604020202020204" pitchFamily="34" charset="0"/>
              <a:cs typeface="Arial" panose="020B0604020202020204" pitchFamily="34" charset="0"/>
            </a:rPr>
            <a:t>Considera los </a:t>
          </a:r>
          <a:r>
            <a:rPr lang="es-MX" sz="1300" b="1" dirty="0">
              <a:latin typeface="Arial" panose="020B0604020202020204" pitchFamily="34" charset="0"/>
              <a:cs typeface="Arial" panose="020B0604020202020204" pitchFamily="34" charset="0"/>
            </a:rPr>
            <a:t>medios de acceso al empleo </a:t>
          </a:r>
          <a:r>
            <a:rPr lang="es-MX" sz="1300" dirty="0">
              <a:latin typeface="Arial" panose="020B0604020202020204" pitchFamily="34" charset="0"/>
              <a:cs typeface="Arial" panose="020B0604020202020204" pitchFamily="34" charset="0"/>
            </a:rPr>
            <a:t>y el alcance de los servicios públicos de empleo. </a:t>
          </a:r>
        </a:p>
      </dgm:t>
    </dgm:pt>
    <dgm:pt modelId="{3AD5D848-42D8-40BB-BB2B-AB2BCA0869E9}" type="parTrans" cxnId="{8F61F293-91CD-47FA-8B1C-0E323D2841DF}">
      <dgm:prSet/>
      <dgm:spPr/>
      <dgm:t>
        <a:bodyPr/>
        <a:lstStyle/>
        <a:p>
          <a:pPr algn="just"/>
          <a:endParaRPr lang="es-MX" sz="1200">
            <a:latin typeface="Arial" panose="020B0604020202020204" pitchFamily="34" charset="0"/>
            <a:cs typeface="Arial" panose="020B0604020202020204" pitchFamily="34" charset="0"/>
          </a:endParaRPr>
        </a:p>
      </dgm:t>
    </dgm:pt>
    <dgm:pt modelId="{656BDEA4-BD43-4489-8E48-413EDC167ED0}" type="sibTrans" cxnId="{8F61F293-91CD-47FA-8B1C-0E323D2841DF}">
      <dgm:prSet/>
      <dgm:spPr/>
      <dgm:t>
        <a:bodyPr/>
        <a:lstStyle/>
        <a:p>
          <a:pPr algn="just"/>
          <a:endParaRPr lang="es-MX" sz="1200">
            <a:latin typeface="Arial" panose="020B0604020202020204" pitchFamily="34" charset="0"/>
            <a:cs typeface="Arial" panose="020B0604020202020204" pitchFamily="34" charset="0"/>
          </a:endParaRPr>
        </a:p>
      </dgm:t>
    </dgm:pt>
    <dgm:pt modelId="{94915A7B-7616-4988-9A12-C8596902774E}">
      <dgm:prSet phldrT="[Texto]" custT="1"/>
      <dgm:spPr>
        <a:solidFill>
          <a:srgbClr val="469999"/>
        </a:solidFill>
        <a:ln>
          <a:solidFill>
            <a:srgbClr val="469999"/>
          </a:solidFill>
        </a:ln>
      </dgm:spPr>
      <dgm:t>
        <a:bodyPr/>
        <a:lstStyle/>
        <a:p>
          <a:pPr algn="just"/>
          <a:r>
            <a:rPr lang="es-MX" sz="2000" b="1" dirty="0">
              <a:latin typeface="Arial" panose="020B0604020202020204" pitchFamily="34" charset="0"/>
              <a:cs typeface="Arial" panose="020B0604020202020204" pitchFamily="34" charset="0"/>
            </a:rPr>
            <a:t>Ingresos</a:t>
          </a:r>
        </a:p>
      </dgm:t>
    </dgm:pt>
    <dgm:pt modelId="{4732AF34-748E-4266-9FA6-F6DB0010D1DE}" type="parTrans" cxnId="{27814EE6-522D-42B5-85C3-645E5C7FC961}">
      <dgm:prSet/>
      <dgm:spPr/>
      <dgm:t>
        <a:bodyPr/>
        <a:lstStyle/>
        <a:p>
          <a:pPr algn="just"/>
          <a:endParaRPr lang="es-MX" sz="1200">
            <a:latin typeface="Arial" panose="020B0604020202020204" pitchFamily="34" charset="0"/>
            <a:cs typeface="Arial" panose="020B0604020202020204" pitchFamily="34" charset="0"/>
          </a:endParaRPr>
        </a:p>
      </dgm:t>
    </dgm:pt>
    <dgm:pt modelId="{42102E64-EF81-4B4B-8849-26B969FE8940}" type="sibTrans" cxnId="{27814EE6-522D-42B5-85C3-645E5C7FC961}">
      <dgm:prSet/>
      <dgm:spPr/>
      <dgm:t>
        <a:bodyPr/>
        <a:lstStyle/>
        <a:p>
          <a:pPr algn="just"/>
          <a:endParaRPr lang="es-MX" sz="1200">
            <a:latin typeface="Arial" panose="020B0604020202020204" pitchFamily="34" charset="0"/>
            <a:cs typeface="Arial" panose="020B0604020202020204" pitchFamily="34" charset="0"/>
          </a:endParaRPr>
        </a:p>
      </dgm:t>
    </dgm:pt>
    <dgm:pt modelId="{ED510017-B157-4006-91F1-A5345E19A39C}">
      <dgm:prSet phldrT="[Texto]" custT="1"/>
      <dgm:spPr>
        <a:ln>
          <a:solidFill>
            <a:srgbClr val="469999"/>
          </a:solidFill>
        </a:ln>
      </dgm:spPr>
      <dgm:t>
        <a:bodyPr anchor="ctr"/>
        <a:lstStyle/>
        <a:p>
          <a:pPr algn="just"/>
          <a:r>
            <a:rPr lang="es-MX" sz="1300" dirty="0">
              <a:latin typeface="Arial" panose="020B0604020202020204" pitchFamily="34" charset="0"/>
              <a:cs typeface="Arial" panose="020B0604020202020204" pitchFamily="34" charset="0"/>
            </a:rPr>
            <a:t>Implica </a:t>
          </a:r>
          <a:r>
            <a:rPr lang="es-MX" sz="1300" b="1" dirty="0">
              <a:latin typeface="Arial" panose="020B0604020202020204" pitchFamily="34" charset="0"/>
              <a:cs typeface="Arial" panose="020B0604020202020204" pitchFamily="34" charset="0"/>
            </a:rPr>
            <a:t>garantizar  un salario mínimo</a:t>
          </a:r>
          <a:r>
            <a:rPr lang="es-MX" sz="1300" dirty="0">
              <a:latin typeface="Arial" panose="020B0604020202020204" pitchFamily="34" charset="0"/>
              <a:cs typeface="Arial" panose="020B0604020202020204" pitchFamily="34" charset="0"/>
            </a:rPr>
            <a:t> para los trabajadores, como instrumento para satisfacer sus necesidades básicas y las de su familia.</a:t>
          </a:r>
        </a:p>
      </dgm:t>
    </dgm:pt>
    <dgm:pt modelId="{7589E84A-74EF-4B61-B0BB-8225A6989C6A}" type="parTrans" cxnId="{00FB97EE-BE33-4BEF-B136-F396338A6BC2}">
      <dgm:prSet/>
      <dgm:spPr/>
      <dgm:t>
        <a:bodyPr/>
        <a:lstStyle/>
        <a:p>
          <a:pPr algn="just"/>
          <a:endParaRPr lang="es-MX" sz="1200">
            <a:latin typeface="Arial" panose="020B0604020202020204" pitchFamily="34" charset="0"/>
            <a:cs typeface="Arial" panose="020B0604020202020204" pitchFamily="34" charset="0"/>
          </a:endParaRPr>
        </a:p>
      </dgm:t>
    </dgm:pt>
    <dgm:pt modelId="{A884175B-5880-4F9C-AE5C-9D7445CAA87A}" type="sibTrans" cxnId="{00FB97EE-BE33-4BEF-B136-F396338A6BC2}">
      <dgm:prSet/>
      <dgm:spPr/>
      <dgm:t>
        <a:bodyPr/>
        <a:lstStyle/>
        <a:p>
          <a:pPr algn="just"/>
          <a:endParaRPr lang="es-MX" sz="1200">
            <a:latin typeface="Arial" panose="020B0604020202020204" pitchFamily="34" charset="0"/>
            <a:cs typeface="Arial" panose="020B0604020202020204" pitchFamily="34" charset="0"/>
          </a:endParaRPr>
        </a:p>
      </dgm:t>
    </dgm:pt>
    <dgm:pt modelId="{7B2EECD8-CC3D-4B63-A68D-17AD0792031A}">
      <dgm:prSet phldrT="[Texto]" custT="1"/>
      <dgm:spPr>
        <a:solidFill>
          <a:srgbClr val="AFABAB"/>
        </a:solidFill>
        <a:ln>
          <a:solidFill>
            <a:srgbClr val="AFABAB"/>
          </a:solidFill>
        </a:ln>
      </dgm:spPr>
      <dgm:t>
        <a:bodyPr/>
        <a:lstStyle/>
        <a:p>
          <a:pPr algn="just"/>
          <a:r>
            <a:rPr lang="es-MX" sz="2000" b="1" dirty="0">
              <a:solidFill>
                <a:schemeClr val="bg1"/>
              </a:solidFill>
              <a:latin typeface="Arial" panose="020B0604020202020204" pitchFamily="34" charset="0"/>
              <a:cs typeface="Arial" panose="020B0604020202020204" pitchFamily="34" charset="0"/>
            </a:rPr>
            <a:t>Horas de trabajo</a:t>
          </a:r>
        </a:p>
      </dgm:t>
    </dgm:pt>
    <dgm:pt modelId="{D507F9B2-E3B7-4A13-9D14-C3895F612246}" type="parTrans" cxnId="{242C661E-ADB6-4C72-809A-AF65C69B9BC4}">
      <dgm:prSet/>
      <dgm:spPr/>
      <dgm:t>
        <a:bodyPr/>
        <a:lstStyle/>
        <a:p>
          <a:pPr algn="just"/>
          <a:endParaRPr lang="es-MX" sz="1200">
            <a:latin typeface="Arial" panose="020B0604020202020204" pitchFamily="34" charset="0"/>
            <a:cs typeface="Arial" panose="020B0604020202020204" pitchFamily="34" charset="0"/>
          </a:endParaRPr>
        </a:p>
      </dgm:t>
    </dgm:pt>
    <dgm:pt modelId="{86C295EC-F47B-473E-B3CE-94132D7BE5D2}" type="sibTrans" cxnId="{242C661E-ADB6-4C72-809A-AF65C69B9BC4}">
      <dgm:prSet/>
      <dgm:spPr/>
      <dgm:t>
        <a:bodyPr/>
        <a:lstStyle/>
        <a:p>
          <a:pPr algn="just"/>
          <a:endParaRPr lang="es-MX" sz="1200">
            <a:latin typeface="Arial" panose="020B0604020202020204" pitchFamily="34" charset="0"/>
            <a:cs typeface="Arial" panose="020B0604020202020204" pitchFamily="34" charset="0"/>
          </a:endParaRPr>
        </a:p>
      </dgm:t>
    </dgm:pt>
    <dgm:pt modelId="{E424EF30-121E-43BC-8470-0395298C6529}">
      <dgm:prSet phldrT="[Texto]" custT="1"/>
      <dgm:spPr>
        <a:ln>
          <a:solidFill>
            <a:srgbClr val="AFABAB"/>
          </a:solidFill>
        </a:ln>
      </dgm:spPr>
      <dgm:t>
        <a:bodyPr anchor="ctr"/>
        <a:lstStyle/>
        <a:p>
          <a:pPr algn="just"/>
          <a:r>
            <a:rPr lang="es-MX" sz="1300" b="0" dirty="0">
              <a:latin typeface="Arial" panose="020B0604020202020204" pitchFamily="34" charset="0"/>
              <a:cs typeface="Arial" panose="020B0604020202020204" pitchFamily="34" charset="0"/>
            </a:rPr>
            <a:t>Se refiere a una </a:t>
          </a:r>
          <a:r>
            <a:rPr lang="es-MX" sz="1300" b="1" dirty="0">
              <a:latin typeface="Arial" panose="020B0604020202020204" pitchFamily="34" charset="0"/>
              <a:cs typeface="Arial" panose="020B0604020202020204" pitchFamily="34" charset="0"/>
            </a:rPr>
            <a:t>jornada laboral ordinaria</a:t>
          </a:r>
          <a:r>
            <a:rPr lang="es-MX" sz="1300" b="0" dirty="0">
              <a:latin typeface="Arial" panose="020B0604020202020204" pitchFamily="34" charset="0"/>
              <a:cs typeface="Arial" panose="020B0604020202020204" pitchFamily="34" charset="0"/>
            </a:rPr>
            <a:t>, un día de descanso a la semana y vacaciones pagadas. </a:t>
          </a:r>
        </a:p>
      </dgm:t>
    </dgm:pt>
    <dgm:pt modelId="{9034F2C9-2484-4B6D-A7B6-8F9EEE2B3B3F}" type="parTrans" cxnId="{F1D0DFC0-3C22-4414-A15A-57FA9E3549EA}">
      <dgm:prSet/>
      <dgm:spPr/>
      <dgm:t>
        <a:bodyPr/>
        <a:lstStyle/>
        <a:p>
          <a:pPr algn="just"/>
          <a:endParaRPr lang="es-MX" sz="1200">
            <a:latin typeface="Arial" panose="020B0604020202020204" pitchFamily="34" charset="0"/>
            <a:cs typeface="Arial" panose="020B0604020202020204" pitchFamily="34" charset="0"/>
          </a:endParaRPr>
        </a:p>
      </dgm:t>
    </dgm:pt>
    <dgm:pt modelId="{E82D1442-1F69-4423-9AA9-5375235A0415}" type="sibTrans" cxnId="{F1D0DFC0-3C22-4414-A15A-57FA9E3549EA}">
      <dgm:prSet/>
      <dgm:spPr/>
      <dgm:t>
        <a:bodyPr/>
        <a:lstStyle/>
        <a:p>
          <a:pPr algn="just"/>
          <a:endParaRPr lang="es-MX" sz="1200">
            <a:latin typeface="Arial" panose="020B0604020202020204" pitchFamily="34" charset="0"/>
            <a:cs typeface="Arial" panose="020B0604020202020204" pitchFamily="34" charset="0"/>
          </a:endParaRPr>
        </a:p>
      </dgm:t>
    </dgm:pt>
    <dgm:pt modelId="{1BD46D3B-0454-4BE3-970D-023715CA2511}">
      <dgm:prSet phldrT="[Texto]" custT="1"/>
      <dgm:spPr>
        <a:solidFill>
          <a:srgbClr val="7EC6C4"/>
        </a:solidFill>
        <a:ln>
          <a:solidFill>
            <a:srgbClr val="7EC6C4"/>
          </a:solidFill>
        </a:ln>
      </dgm:spPr>
      <dgm:t>
        <a:bodyPr/>
        <a:lstStyle/>
        <a:p>
          <a:pPr algn="just"/>
          <a:r>
            <a:rPr lang="es-MX" sz="2000" b="1" dirty="0">
              <a:solidFill>
                <a:schemeClr val="bg1"/>
              </a:solidFill>
              <a:latin typeface="Arial" panose="020B0604020202020204" pitchFamily="34" charset="0"/>
              <a:cs typeface="Arial" panose="020B0604020202020204" pitchFamily="34" charset="0"/>
            </a:rPr>
            <a:t>Seguridad y salud ocupacional</a:t>
          </a:r>
        </a:p>
      </dgm:t>
    </dgm:pt>
    <dgm:pt modelId="{3A957C3D-FBFE-4D31-8ED6-B4EA8A551771}" type="parTrans" cxnId="{15A07AE4-F0E8-419E-B547-01017AC300B1}">
      <dgm:prSet/>
      <dgm:spPr/>
      <dgm:t>
        <a:bodyPr/>
        <a:lstStyle/>
        <a:p>
          <a:pPr algn="just"/>
          <a:endParaRPr lang="es-MX" sz="1200">
            <a:latin typeface="Arial" panose="020B0604020202020204" pitchFamily="34" charset="0"/>
            <a:cs typeface="Arial" panose="020B0604020202020204" pitchFamily="34" charset="0"/>
          </a:endParaRPr>
        </a:p>
      </dgm:t>
    </dgm:pt>
    <dgm:pt modelId="{4EF93DD9-08F9-40D6-AFBE-FF90063163C8}" type="sibTrans" cxnId="{15A07AE4-F0E8-419E-B547-01017AC300B1}">
      <dgm:prSet/>
      <dgm:spPr/>
      <dgm:t>
        <a:bodyPr/>
        <a:lstStyle/>
        <a:p>
          <a:pPr algn="just"/>
          <a:endParaRPr lang="es-MX" sz="1200">
            <a:latin typeface="Arial" panose="020B0604020202020204" pitchFamily="34" charset="0"/>
            <a:cs typeface="Arial" panose="020B0604020202020204" pitchFamily="34" charset="0"/>
          </a:endParaRPr>
        </a:p>
      </dgm:t>
    </dgm:pt>
    <dgm:pt modelId="{AEFB875A-64C3-4BDE-8C24-6665E3E1E3A8}">
      <dgm:prSet phldrT="[Texto]" custT="1"/>
      <dgm:spPr>
        <a:ln>
          <a:solidFill>
            <a:srgbClr val="7EC6C4"/>
          </a:solidFill>
        </a:ln>
      </dgm:spPr>
      <dgm:t>
        <a:bodyPr anchor="ctr"/>
        <a:lstStyle/>
        <a:p>
          <a:pPr algn="just"/>
          <a:r>
            <a:rPr lang="es-MX" sz="1300" dirty="0">
              <a:latin typeface="Arial" panose="020B0604020202020204" pitchFamily="34" charset="0"/>
              <a:cs typeface="Arial" panose="020B0604020202020204" pitchFamily="34" charset="0"/>
            </a:rPr>
            <a:t>Adopción de </a:t>
          </a:r>
          <a:r>
            <a:rPr lang="es-MX" sz="1300" b="1" dirty="0">
              <a:latin typeface="Arial" panose="020B0604020202020204" pitchFamily="34" charset="0"/>
              <a:cs typeface="Arial" panose="020B0604020202020204" pitchFamily="34" charset="0"/>
            </a:rPr>
            <a:t>medidas preventivas </a:t>
          </a:r>
          <a:r>
            <a:rPr lang="es-MX" sz="1300" dirty="0">
              <a:latin typeface="Arial" panose="020B0604020202020204" pitchFamily="34" charset="0"/>
              <a:cs typeface="Arial" panose="020B0604020202020204" pitchFamily="34" charset="0"/>
            </a:rPr>
            <a:t>con respecto a los accidentes laborales y enfermedades profesionales.</a:t>
          </a:r>
        </a:p>
      </dgm:t>
    </dgm:pt>
    <dgm:pt modelId="{E412FBA0-8E29-4764-BE19-D74CAC990CCB}" type="parTrans" cxnId="{21AE302F-BB57-4137-AC73-5D6336898E5D}">
      <dgm:prSet/>
      <dgm:spPr/>
      <dgm:t>
        <a:bodyPr/>
        <a:lstStyle/>
        <a:p>
          <a:pPr algn="just"/>
          <a:endParaRPr lang="es-MX" sz="1200">
            <a:latin typeface="Arial" panose="020B0604020202020204" pitchFamily="34" charset="0"/>
            <a:cs typeface="Arial" panose="020B0604020202020204" pitchFamily="34" charset="0"/>
          </a:endParaRPr>
        </a:p>
      </dgm:t>
    </dgm:pt>
    <dgm:pt modelId="{00E6B6E3-033E-49FA-AD46-B6F43F551599}" type="sibTrans" cxnId="{21AE302F-BB57-4137-AC73-5D6336898E5D}">
      <dgm:prSet/>
      <dgm:spPr/>
      <dgm:t>
        <a:bodyPr/>
        <a:lstStyle/>
        <a:p>
          <a:pPr algn="just"/>
          <a:endParaRPr lang="es-MX" sz="1200">
            <a:latin typeface="Arial" panose="020B0604020202020204" pitchFamily="34" charset="0"/>
            <a:cs typeface="Arial" panose="020B0604020202020204" pitchFamily="34" charset="0"/>
          </a:endParaRPr>
        </a:p>
      </dgm:t>
    </dgm:pt>
    <dgm:pt modelId="{FBE96F27-A5F6-4553-92C5-1927E6B53FD0}">
      <dgm:prSet phldrT="[Texto]" custT="1"/>
      <dgm:spPr>
        <a:solidFill>
          <a:srgbClr val="DC66A1"/>
        </a:solidFill>
        <a:ln>
          <a:solidFill>
            <a:srgbClr val="DC66A1"/>
          </a:solidFill>
        </a:ln>
      </dgm:spPr>
      <dgm:t>
        <a:bodyPr/>
        <a:lstStyle/>
        <a:p>
          <a:pPr algn="just"/>
          <a:r>
            <a:rPr lang="es-MX" sz="2000" b="1" dirty="0">
              <a:latin typeface="Arial" panose="020B0604020202020204" pitchFamily="34" charset="0"/>
              <a:cs typeface="Arial" panose="020B0604020202020204" pitchFamily="34" charset="0"/>
            </a:rPr>
            <a:t>Seguridad social</a:t>
          </a:r>
        </a:p>
      </dgm:t>
    </dgm:pt>
    <dgm:pt modelId="{82C169D5-16DB-4383-96D4-F521C5762918}" type="parTrans" cxnId="{EB309C76-F3C7-4EEF-A248-15C7457DAA96}">
      <dgm:prSet/>
      <dgm:spPr/>
      <dgm:t>
        <a:bodyPr/>
        <a:lstStyle/>
        <a:p>
          <a:pPr algn="just"/>
          <a:endParaRPr lang="es-MX" sz="1200">
            <a:latin typeface="Arial" panose="020B0604020202020204" pitchFamily="34" charset="0"/>
            <a:cs typeface="Arial" panose="020B0604020202020204" pitchFamily="34" charset="0"/>
          </a:endParaRPr>
        </a:p>
      </dgm:t>
    </dgm:pt>
    <dgm:pt modelId="{3633D4DA-10D3-4E21-9FCE-14CEA9AF0948}" type="sibTrans" cxnId="{EB309C76-F3C7-4EEF-A248-15C7457DAA96}">
      <dgm:prSet/>
      <dgm:spPr/>
      <dgm:t>
        <a:bodyPr/>
        <a:lstStyle/>
        <a:p>
          <a:pPr algn="just"/>
          <a:endParaRPr lang="es-MX" sz="1200">
            <a:latin typeface="Arial" panose="020B0604020202020204" pitchFamily="34" charset="0"/>
            <a:cs typeface="Arial" panose="020B0604020202020204" pitchFamily="34" charset="0"/>
          </a:endParaRPr>
        </a:p>
      </dgm:t>
    </dgm:pt>
    <dgm:pt modelId="{CD4CBFD2-DAD8-485F-A8A5-98322DC31544}">
      <dgm:prSet phldrT="[Texto]" custT="1"/>
      <dgm:spPr>
        <a:solidFill>
          <a:srgbClr val="7EC6C4"/>
        </a:solidFill>
        <a:ln>
          <a:solidFill>
            <a:srgbClr val="7EC6C4"/>
          </a:solidFill>
        </a:ln>
      </dgm:spPr>
      <dgm:t>
        <a:bodyPr/>
        <a:lstStyle/>
        <a:p>
          <a:pPr algn="just"/>
          <a:r>
            <a:rPr lang="es-MX" sz="1800" b="1" dirty="0">
              <a:solidFill>
                <a:schemeClr val="bg1"/>
              </a:solidFill>
              <a:latin typeface="Arial" panose="020B0604020202020204" pitchFamily="34" charset="0"/>
              <a:cs typeface="Arial" panose="020B0604020202020204" pitchFamily="34" charset="0"/>
            </a:rPr>
            <a:t>Formación y desarrollo profesional</a:t>
          </a:r>
        </a:p>
      </dgm:t>
    </dgm:pt>
    <dgm:pt modelId="{538C517C-BD37-47A7-8064-454DD6A6639A}" type="parTrans" cxnId="{6031F2FA-ABD3-4EE7-A6F6-34FBC0189218}">
      <dgm:prSet/>
      <dgm:spPr/>
      <dgm:t>
        <a:bodyPr/>
        <a:lstStyle/>
        <a:p>
          <a:pPr algn="just"/>
          <a:endParaRPr lang="es-MX" sz="1200">
            <a:latin typeface="Arial" panose="020B0604020202020204" pitchFamily="34" charset="0"/>
            <a:cs typeface="Arial" panose="020B0604020202020204" pitchFamily="34" charset="0"/>
          </a:endParaRPr>
        </a:p>
      </dgm:t>
    </dgm:pt>
    <dgm:pt modelId="{70BEF9D1-51F0-4662-AAE7-7FF93F6C4CAC}" type="sibTrans" cxnId="{6031F2FA-ABD3-4EE7-A6F6-34FBC0189218}">
      <dgm:prSet/>
      <dgm:spPr/>
      <dgm:t>
        <a:bodyPr/>
        <a:lstStyle/>
        <a:p>
          <a:pPr algn="just"/>
          <a:endParaRPr lang="es-MX" sz="1200">
            <a:latin typeface="Arial" panose="020B0604020202020204" pitchFamily="34" charset="0"/>
            <a:cs typeface="Arial" panose="020B0604020202020204" pitchFamily="34" charset="0"/>
          </a:endParaRPr>
        </a:p>
      </dgm:t>
    </dgm:pt>
    <dgm:pt modelId="{DA1685E0-CAEF-4CEB-A0BE-534D08DB6F8D}">
      <dgm:prSet phldrT="[Texto]" custT="1"/>
      <dgm:spPr>
        <a:ln>
          <a:solidFill>
            <a:srgbClr val="7EC6C4"/>
          </a:solidFill>
        </a:ln>
      </dgm:spPr>
      <dgm:t>
        <a:bodyPr anchor="ctr"/>
        <a:lstStyle/>
        <a:p>
          <a:pPr algn="just">
            <a:buFont typeface="Arial" panose="020B0604020202020204" pitchFamily="34" charset="0"/>
            <a:buChar char="•"/>
          </a:pPr>
          <a:r>
            <a:rPr lang="es-MX" sz="1300" dirty="0">
              <a:latin typeface="Arial" panose="020B0604020202020204" pitchFamily="34" charset="0"/>
              <a:cs typeface="Arial" panose="020B0604020202020204" pitchFamily="34" charset="0"/>
            </a:rPr>
            <a:t>Considera la aprobación y registro de </a:t>
          </a:r>
          <a:r>
            <a:rPr lang="es-MX" sz="1300" b="1" dirty="0">
              <a:latin typeface="Arial" panose="020B0604020202020204" pitchFamily="34" charset="0"/>
              <a:cs typeface="Arial" panose="020B0604020202020204" pitchFamily="34" charset="0"/>
            </a:rPr>
            <a:t>programas de capacitación y adiestramiento de empresas</a:t>
          </a:r>
          <a:r>
            <a:rPr lang="es-MX" sz="1300" dirty="0">
              <a:latin typeface="Arial" panose="020B0604020202020204" pitchFamily="34" charset="0"/>
              <a:cs typeface="Arial" panose="020B0604020202020204" pitchFamily="34" charset="0"/>
            </a:rPr>
            <a:t>, por la STPS; vigilancia del cumplimiento de obligaciones patronales; y competencias en impartición  de capacitación y formación profesional. </a:t>
          </a:r>
        </a:p>
      </dgm:t>
    </dgm:pt>
    <dgm:pt modelId="{F0D27467-03DA-4969-948D-E6A12C6130E7}" type="parTrans" cxnId="{AC6CA3F0-72C8-4514-8FBA-8E2ACCF2EB6E}">
      <dgm:prSet/>
      <dgm:spPr/>
      <dgm:t>
        <a:bodyPr/>
        <a:lstStyle/>
        <a:p>
          <a:pPr algn="just"/>
          <a:endParaRPr lang="es-MX" sz="1200">
            <a:latin typeface="Arial" panose="020B0604020202020204" pitchFamily="34" charset="0"/>
            <a:cs typeface="Arial" panose="020B0604020202020204" pitchFamily="34" charset="0"/>
          </a:endParaRPr>
        </a:p>
      </dgm:t>
    </dgm:pt>
    <dgm:pt modelId="{7F0935FB-F546-4EC6-802A-733731EEF0A4}" type="sibTrans" cxnId="{AC6CA3F0-72C8-4514-8FBA-8E2ACCF2EB6E}">
      <dgm:prSet/>
      <dgm:spPr/>
      <dgm:t>
        <a:bodyPr/>
        <a:lstStyle/>
        <a:p>
          <a:pPr algn="just"/>
          <a:endParaRPr lang="es-MX" sz="1200">
            <a:latin typeface="Arial" panose="020B0604020202020204" pitchFamily="34" charset="0"/>
            <a:cs typeface="Arial" panose="020B0604020202020204" pitchFamily="34" charset="0"/>
          </a:endParaRPr>
        </a:p>
      </dgm:t>
    </dgm:pt>
    <dgm:pt modelId="{FDD42861-DF99-4345-9C5E-77BD2ACAF6FD}">
      <dgm:prSet phldrT="[Texto]" custT="1"/>
      <dgm:spPr>
        <a:solidFill>
          <a:srgbClr val="C12D77"/>
        </a:solidFill>
        <a:ln>
          <a:solidFill>
            <a:srgbClr val="AF1583"/>
          </a:solidFill>
        </a:ln>
      </dgm:spPr>
      <dgm:t>
        <a:bodyPr/>
        <a:lstStyle/>
        <a:p>
          <a:pPr algn="just"/>
          <a:r>
            <a:rPr lang="es-MX" sz="1800" b="1" dirty="0">
              <a:latin typeface="Arial" panose="020B0604020202020204" pitchFamily="34" charset="0"/>
              <a:cs typeface="Arial" panose="020B0604020202020204" pitchFamily="34" charset="0"/>
            </a:rPr>
            <a:t>Representación y voz colectiva </a:t>
          </a:r>
        </a:p>
      </dgm:t>
    </dgm:pt>
    <dgm:pt modelId="{126FEFD6-08ED-4F6B-988F-343E3A133C8F}" type="parTrans" cxnId="{12629346-38E2-48C7-8DDD-A3C72F5C5ADC}">
      <dgm:prSet/>
      <dgm:spPr/>
      <dgm:t>
        <a:bodyPr/>
        <a:lstStyle/>
        <a:p>
          <a:pPr algn="just"/>
          <a:endParaRPr lang="es-MX" sz="1200">
            <a:latin typeface="Arial" panose="020B0604020202020204" pitchFamily="34" charset="0"/>
            <a:cs typeface="Arial" panose="020B0604020202020204" pitchFamily="34" charset="0"/>
          </a:endParaRPr>
        </a:p>
      </dgm:t>
    </dgm:pt>
    <dgm:pt modelId="{65D2F9C3-CB88-4803-83AF-32596C483C39}" type="sibTrans" cxnId="{12629346-38E2-48C7-8DDD-A3C72F5C5ADC}">
      <dgm:prSet/>
      <dgm:spPr/>
      <dgm:t>
        <a:bodyPr/>
        <a:lstStyle/>
        <a:p>
          <a:pPr algn="just"/>
          <a:endParaRPr lang="es-MX" sz="1200">
            <a:latin typeface="Arial" panose="020B0604020202020204" pitchFamily="34" charset="0"/>
            <a:cs typeface="Arial" panose="020B0604020202020204" pitchFamily="34" charset="0"/>
          </a:endParaRPr>
        </a:p>
      </dgm:t>
    </dgm:pt>
    <dgm:pt modelId="{DBD58328-9D1D-40C4-8589-59D468C7913B}">
      <dgm:prSet phldrT="[Texto]" custT="1"/>
      <dgm:spPr>
        <a:ln>
          <a:solidFill>
            <a:srgbClr val="C12D77"/>
          </a:solidFill>
        </a:ln>
      </dgm:spPr>
      <dgm:t>
        <a:bodyPr anchor="ctr"/>
        <a:lstStyle/>
        <a:p>
          <a:pPr algn="just"/>
          <a:r>
            <a:rPr lang="es-MX" sz="1300" dirty="0">
              <a:latin typeface="Arial" panose="020B0604020202020204" pitchFamily="34" charset="0"/>
              <a:cs typeface="Arial" panose="020B0604020202020204" pitchFamily="34" charset="0"/>
            </a:rPr>
            <a:t>Se refiere a la </a:t>
          </a:r>
          <a:r>
            <a:rPr lang="es-MX" sz="1300" b="1" dirty="0">
              <a:latin typeface="Arial" panose="020B0604020202020204" pitchFamily="34" charset="0"/>
              <a:cs typeface="Arial" panose="020B0604020202020204" pitchFamily="34" charset="0"/>
            </a:rPr>
            <a:t>fiscalización estatal y el acceso a la justicia laboral</a:t>
          </a:r>
          <a:r>
            <a:rPr lang="es-MX" sz="1300" dirty="0">
              <a:latin typeface="Arial" panose="020B0604020202020204" pitchFamily="34" charset="0"/>
              <a:cs typeface="Arial" panose="020B0604020202020204" pitchFamily="34" charset="0"/>
            </a:rPr>
            <a:t>, como condiciones necesarias que posibilitan en los hechos el disfrute del derecho al trabajo digno.</a:t>
          </a:r>
        </a:p>
      </dgm:t>
    </dgm:pt>
    <dgm:pt modelId="{8AC7A04D-19E1-4CF3-B8E2-8BCCCFD52079}" type="parTrans" cxnId="{39B5AEAE-883E-4A9B-8063-C893C72FF7C9}">
      <dgm:prSet/>
      <dgm:spPr/>
      <dgm:t>
        <a:bodyPr/>
        <a:lstStyle/>
        <a:p>
          <a:pPr algn="just"/>
          <a:endParaRPr lang="es-MX" sz="1200">
            <a:latin typeface="Arial" panose="020B0604020202020204" pitchFamily="34" charset="0"/>
            <a:cs typeface="Arial" panose="020B0604020202020204" pitchFamily="34" charset="0"/>
          </a:endParaRPr>
        </a:p>
      </dgm:t>
    </dgm:pt>
    <dgm:pt modelId="{F6845A61-A0A8-408E-8E86-15465BFE1AB6}" type="sibTrans" cxnId="{39B5AEAE-883E-4A9B-8063-C893C72FF7C9}">
      <dgm:prSet/>
      <dgm:spPr/>
      <dgm:t>
        <a:bodyPr/>
        <a:lstStyle/>
        <a:p>
          <a:pPr algn="just"/>
          <a:endParaRPr lang="es-MX" sz="1200">
            <a:latin typeface="Arial" panose="020B0604020202020204" pitchFamily="34" charset="0"/>
            <a:cs typeface="Arial" panose="020B0604020202020204" pitchFamily="34" charset="0"/>
          </a:endParaRPr>
        </a:p>
      </dgm:t>
    </dgm:pt>
    <dgm:pt modelId="{58FFE898-D18A-487D-B32B-4EEA294233D9}">
      <dgm:prSet custT="1"/>
      <dgm:spPr/>
      <dgm:t>
        <a:bodyPr anchor="ctr"/>
        <a:lstStyle/>
        <a:p>
          <a:pPr algn="just"/>
          <a:r>
            <a:rPr lang="es-MX" sz="1300" dirty="0">
              <a:latin typeface="Arial" panose="020B0604020202020204" pitchFamily="34" charset="0"/>
              <a:cs typeface="Arial" panose="020B0604020202020204" pitchFamily="34" charset="0"/>
            </a:rPr>
            <a:t>Acceso a servicios médicos, pensiones, cotización a seguridad social, riesgos de trabajo, atención por maternidad, cuidado de niños y niñas y adultos mayores. El acceso a estos derechos se asocia a la </a:t>
          </a:r>
          <a:r>
            <a:rPr lang="es-MX" sz="1300" b="1" dirty="0">
              <a:latin typeface="Arial" panose="020B0604020202020204" pitchFamily="34" charset="0"/>
              <a:cs typeface="Arial" panose="020B0604020202020204" pitchFamily="34" charset="0"/>
            </a:rPr>
            <a:t>formalización del empleo</a:t>
          </a:r>
          <a:r>
            <a:rPr lang="es-MX" sz="1300" dirty="0">
              <a:latin typeface="Arial" panose="020B0604020202020204" pitchFamily="34" charset="0"/>
              <a:cs typeface="Arial" panose="020B0604020202020204" pitchFamily="34" charset="0"/>
            </a:rPr>
            <a:t>.</a:t>
          </a:r>
        </a:p>
      </dgm:t>
    </dgm:pt>
    <dgm:pt modelId="{182FB98B-671E-4168-A6BB-F685A37FE919}" type="parTrans" cxnId="{1B12B127-D4C2-4544-907C-680550030687}">
      <dgm:prSet/>
      <dgm:spPr/>
      <dgm:t>
        <a:bodyPr/>
        <a:lstStyle/>
        <a:p>
          <a:pPr algn="just"/>
          <a:endParaRPr lang="es-MX" sz="1200"/>
        </a:p>
      </dgm:t>
    </dgm:pt>
    <dgm:pt modelId="{1DAECF73-0FE9-4F64-8854-6C41206D65B0}" type="sibTrans" cxnId="{1B12B127-D4C2-4544-907C-680550030687}">
      <dgm:prSet/>
      <dgm:spPr/>
      <dgm:t>
        <a:bodyPr/>
        <a:lstStyle/>
        <a:p>
          <a:pPr algn="just"/>
          <a:endParaRPr lang="es-MX" sz="1200"/>
        </a:p>
      </dgm:t>
    </dgm:pt>
    <dgm:pt modelId="{B2C21374-937F-4921-82AA-CB843A9267FD}" type="pres">
      <dgm:prSet presAssocID="{E241D867-FAEF-4AAA-B7F3-8D02C38746E2}" presName="diagram" presStyleCnt="0">
        <dgm:presLayoutVars>
          <dgm:dir/>
          <dgm:animLvl val="lvl"/>
          <dgm:resizeHandles val="exact"/>
        </dgm:presLayoutVars>
      </dgm:prSet>
      <dgm:spPr/>
    </dgm:pt>
    <dgm:pt modelId="{84E56C1B-E4BC-4304-A41B-514C2A3CC519}" type="pres">
      <dgm:prSet presAssocID="{8B0E7704-77D0-4C3D-80AA-48FE29810611}" presName="compNode" presStyleCnt="0"/>
      <dgm:spPr/>
    </dgm:pt>
    <dgm:pt modelId="{E47F867A-4957-4387-B48F-74193766F474}" type="pres">
      <dgm:prSet presAssocID="{8B0E7704-77D0-4C3D-80AA-48FE29810611}" presName="childRect" presStyleLbl="bgAcc1" presStyleIdx="0" presStyleCnt="7">
        <dgm:presLayoutVars>
          <dgm:bulletEnabled val="1"/>
        </dgm:presLayoutVars>
      </dgm:prSet>
      <dgm:spPr/>
    </dgm:pt>
    <dgm:pt modelId="{DDC699BB-0362-4A3A-9DA6-48CACD216774}" type="pres">
      <dgm:prSet presAssocID="{8B0E7704-77D0-4C3D-80AA-48FE29810611}" presName="parentText" presStyleLbl="node1" presStyleIdx="0" presStyleCnt="0">
        <dgm:presLayoutVars>
          <dgm:chMax val="0"/>
          <dgm:bulletEnabled val="1"/>
        </dgm:presLayoutVars>
      </dgm:prSet>
      <dgm:spPr/>
    </dgm:pt>
    <dgm:pt modelId="{A59A9F48-BA02-4615-9668-53A256CA94DC}" type="pres">
      <dgm:prSet presAssocID="{8B0E7704-77D0-4C3D-80AA-48FE29810611}" presName="parentRect" presStyleLbl="alignNode1" presStyleIdx="0" presStyleCnt="7"/>
      <dgm:spPr/>
    </dgm:pt>
    <dgm:pt modelId="{4CE09237-77DF-4323-BC14-2337ACC820B3}" type="pres">
      <dgm:prSet presAssocID="{8B0E7704-77D0-4C3D-80AA-48FE29810611}" presName="adorn" presStyleLbl="fgAccFollowNode1" presStyleIdx="0" presStyleCnt="7"/>
      <dgm:spPr>
        <a:solidFill>
          <a:srgbClr val="C12D77"/>
        </a:solidFill>
        <a:ln>
          <a:solidFill>
            <a:schemeClr val="bg1">
              <a:alpha val="90000"/>
            </a:schemeClr>
          </a:solidFill>
        </a:ln>
      </dgm:spPr>
    </dgm:pt>
    <dgm:pt modelId="{2DC804BC-203E-4257-84AB-4F747F0F3868}" type="pres">
      <dgm:prSet presAssocID="{5B44BDF0-FAB0-4E7E-AEEE-EF1C6E10FAAC}" presName="sibTrans" presStyleLbl="sibTrans2D1" presStyleIdx="0" presStyleCnt="0"/>
      <dgm:spPr/>
    </dgm:pt>
    <dgm:pt modelId="{DDA94C31-116B-4751-A2CB-8E663DE61790}" type="pres">
      <dgm:prSet presAssocID="{94915A7B-7616-4988-9A12-C8596902774E}" presName="compNode" presStyleCnt="0"/>
      <dgm:spPr/>
    </dgm:pt>
    <dgm:pt modelId="{74392A13-3322-4FCF-A0FC-5DF3C3BA3F2C}" type="pres">
      <dgm:prSet presAssocID="{94915A7B-7616-4988-9A12-C8596902774E}" presName="childRect" presStyleLbl="bgAcc1" presStyleIdx="1" presStyleCnt="7">
        <dgm:presLayoutVars>
          <dgm:bulletEnabled val="1"/>
        </dgm:presLayoutVars>
      </dgm:prSet>
      <dgm:spPr/>
    </dgm:pt>
    <dgm:pt modelId="{3C468242-DBDF-4D4B-8DAC-D01B733D5055}" type="pres">
      <dgm:prSet presAssocID="{94915A7B-7616-4988-9A12-C8596902774E}" presName="parentText" presStyleLbl="node1" presStyleIdx="0" presStyleCnt="0">
        <dgm:presLayoutVars>
          <dgm:chMax val="0"/>
          <dgm:bulletEnabled val="1"/>
        </dgm:presLayoutVars>
      </dgm:prSet>
      <dgm:spPr/>
    </dgm:pt>
    <dgm:pt modelId="{14618189-4FCE-4F18-8417-5D9ED3FB48EB}" type="pres">
      <dgm:prSet presAssocID="{94915A7B-7616-4988-9A12-C8596902774E}" presName="parentRect" presStyleLbl="alignNode1" presStyleIdx="1" presStyleCnt="7"/>
      <dgm:spPr/>
    </dgm:pt>
    <dgm:pt modelId="{A6DD6BA9-E58F-41F2-A24F-7747A5E9E9E0}" type="pres">
      <dgm:prSet presAssocID="{94915A7B-7616-4988-9A12-C8596902774E}" presName="adorn" presStyleLbl="fgAccFollowNode1" presStyleIdx="1" presStyleCnt="7"/>
      <dgm:spPr>
        <a:solidFill>
          <a:srgbClr val="7EC6C4">
            <a:alpha val="90000"/>
          </a:srgbClr>
        </a:solidFill>
        <a:ln>
          <a:solidFill>
            <a:schemeClr val="bg1">
              <a:alpha val="90000"/>
            </a:schemeClr>
          </a:solidFill>
        </a:ln>
      </dgm:spPr>
    </dgm:pt>
    <dgm:pt modelId="{27970BD9-5A1B-48EE-ACE1-4658671E3E99}" type="pres">
      <dgm:prSet presAssocID="{42102E64-EF81-4B4B-8849-26B969FE8940}" presName="sibTrans" presStyleLbl="sibTrans2D1" presStyleIdx="0" presStyleCnt="0"/>
      <dgm:spPr/>
    </dgm:pt>
    <dgm:pt modelId="{3A43F83B-90AE-4658-A95A-31FD9EE0DFAF}" type="pres">
      <dgm:prSet presAssocID="{7B2EECD8-CC3D-4B63-A68D-17AD0792031A}" presName="compNode" presStyleCnt="0"/>
      <dgm:spPr/>
    </dgm:pt>
    <dgm:pt modelId="{DDCEF877-1125-4016-9FE8-B0B2F9B9D16F}" type="pres">
      <dgm:prSet presAssocID="{7B2EECD8-CC3D-4B63-A68D-17AD0792031A}" presName="childRect" presStyleLbl="bgAcc1" presStyleIdx="2" presStyleCnt="7">
        <dgm:presLayoutVars>
          <dgm:bulletEnabled val="1"/>
        </dgm:presLayoutVars>
      </dgm:prSet>
      <dgm:spPr/>
    </dgm:pt>
    <dgm:pt modelId="{13E52563-805D-4EA3-823D-4F5FE742A044}" type="pres">
      <dgm:prSet presAssocID="{7B2EECD8-CC3D-4B63-A68D-17AD0792031A}" presName="parentText" presStyleLbl="node1" presStyleIdx="0" presStyleCnt="0">
        <dgm:presLayoutVars>
          <dgm:chMax val="0"/>
          <dgm:bulletEnabled val="1"/>
        </dgm:presLayoutVars>
      </dgm:prSet>
      <dgm:spPr/>
    </dgm:pt>
    <dgm:pt modelId="{99080C6A-9153-4F47-ABF1-C3B0A1474871}" type="pres">
      <dgm:prSet presAssocID="{7B2EECD8-CC3D-4B63-A68D-17AD0792031A}" presName="parentRect" presStyleLbl="alignNode1" presStyleIdx="2" presStyleCnt="7"/>
      <dgm:spPr/>
    </dgm:pt>
    <dgm:pt modelId="{2F20D009-C5DA-470F-A2D4-086791E064F8}" type="pres">
      <dgm:prSet presAssocID="{7B2EECD8-CC3D-4B63-A68D-17AD0792031A}" presName="adorn" presStyleLbl="fgAccFollowNode1" presStyleIdx="2" presStyleCnt="7"/>
      <dgm:spPr>
        <a:solidFill>
          <a:schemeClr val="bg1">
            <a:lumMod val="75000"/>
            <a:alpha val="90000"/>
          </a:schemeClr>
        </a:solidFill>
        <a:ln>
          <a:solidFill>
            <a:schemeClr val="bg1">
              <a:alpha val="90000"/>
            </a:schemeClr>
          </a:solidFill>
        </a:ln>
      </dgm:spPr>
    </dgm:pt>
    <dgm:pt modelId="{425090DA-4E30-487B-BBF6-E1904959C5B8}" type="pres">
      <dgm:prSet presAssocID="{86C295EC-F47B-473E-B3CE-94132D7BE5D2}" presName="sibTrans" presStyleLbl="sibTrans2D1" presStyleIdx="0" presStyleCnt="0"/>
      <dgm:spPr/>
    </dgm:pt>
    <dgm:pt modelId="{F70099C8-A7B2-4A56-80A5-E0AB97CD1B5A}" type="pres">
      <dgm:prSet presAssocID="{1BD46D3B-0454-4BE3-970D-023715CA2511}" presName="compNode" presStyleCnt="0"/>
      <dgm:spPr/>
    </dgm:pt>
    <dgm:pt modelId="{BDEA8096-936B-4335-AE02-86D6228B921E}" type="pres">
      <dgm:prSet presAssocID="{1BD46D3B-0454-4BE3-970D-023715CA2511}" presName="childRect" presStyleLbl="bgAcc1" presStyleIdx="3" presStyleCnt="7">
        <dgm:presLayoutVars>
          <dgm:bulletEnabled val="1"/>
        </dgm:presLayoutVars>
      </dgm:prSet>
      <dgm:spPr/>
    </dgm:pt>
    <dgm:pt modelId="{E47CE5AE-BDF0-4D2B-9D9D-407C69E4782C}" type="pres">
      <dgm:prSet presAssocID="{1BD46D3B-0454-4BE3-970D-023715CA2511}" presName="parentText" presStyleLbl="node1" presStyleIdx="0" presStyleCnt="0">
        <dgm:presLayoutVars>
          <dgm:chMax val="0"/>
          <dgm:bulletEnabled val="1"/>
        </dgm:presLayoutVars>
      </dgm:prSet>
      <dgm:spPr/>
    </dgm:pt>
    <dgm:pt modelId="{6EDC5983-AB73-4269-A3DB-519F218DAF65}" type="pres">
      <dgm:prSet presAssocID="{1BD46D3B-0454-4BE3-970D-023715CA2511}" presName="parentRect" presStyleLbl="alignNode1" presStyleIdx="3" presStyleCnt="7"/>
      <dgm:spPr/>
    </dgm:pt>
    <dgm:pt modelId="{4F59C4AB-3078-403B-8B9E-F1866AD47EBC}" type="pres">
      <dgm:prSet presAssocID="{1BD46D3B-0454-4BE3-970D-023715CA2511}" presName="adorn" presStyleLbl="fgAccFollowNode1" presStyleIdx="3" presStyleCnt="7"/>
      <dgm:spPr>
        <a:solidFill>
          <a:srgbClr val="B4DEDD">
            <a:alpha val="89804"/>
          </a:srgbClr>
        </a:solidFill>
        <a:ln>
          <a:solidFill>
            <a:schemeClr val="bg1">
              <a:alpha val="90000"/>
            </a:schemeClr>
          </a:solidFill>
        </a:ln>
      </dgm:spPr>
    </dgm:pt>
    <dgm:pt modelId="{780767E2-20C0-4FA7-95CB-CA9C5BEEB45B}" type="pres">
      <dgm:prSet presAssocID="{4EF93DD9-08F9-40D6-AFBE-FF90063163C8}" presName="sibTrans" presStyleLbl="sibTrans2D1" presStyleIdx="0" presStyleCnt="0"/>
      <dgm:spPr/>
    </dgm:pt>
    <dgm:pt modelId="{CDF97F52-D521-47B7-BCB5-2645ACE7C06A}" type="pres">
      <dgm:prSet presAssocID="{FBE96F27-A5F6-4553-92C5-1927E6B53FD0}" presName="compNode" presStyleCnt="0"/>
      <dgm:spPr/>
    </dgm:pt>
    <dgm:pt modelId="{FBF61C53-5D24-4674-B907-81C04C17C887}" type="pres">
      <dgm:prSet presAssocID="{FBE96F27-A5F6-4553-92C5-1927E6B53FD0}" presName="childRect" presStyleLbl="bgAcc1" presStyleIdx="4" presStyleCnt="7" custScaleX="118852" custLinFactNeighborY="-18505">
        <dgm:presLayoutVars>
          <dgm:bulletEnabled val="1"/>
        </dgm:presLayoutVars>
      </dgm:prSet>
      <dgm:spPr/>
    </dgm:pt>
    <dgm:pt modelId="{F0AD64FC-BE0A-4048-8312-91FFAEDF95D7}" type="pres">
      <dgm:prSet presAssocID="{FBE96F27-A5F6-4553-92C5-1927E6B53FD0}" presName="parentText" presStyleLbl="node1" presStyleIdx="0" presStyleCnt="0">
        <dgm:presLayoutVars>
          <dgm:chMax val="0"/>
          <dgm:bulletEnabled val="1"/>
        </dgm:presLayoutVars>
      </dgm:prSet>
      <dgm:spPr/>
    </dgm:pt>
    <dgm:pt modelId="{D57B93A8-2052-4236-8E8A-7C7A465712A3}" type="pres">
      <dgm:prSet presAssocID="{FBE96F27-A5F6-4553-92C5-1927E6B53FD0}" presName="parentRect" presStyleLbl="alignNode1" presStyleIdx="4" presStyleCnt="7" custScaleX="118852" custLinFactNeighborY="-43037"/>
      <dgm:spPr/>
    </dgm:pt>
    <dgm:pt modelId="{ED9A4316-30A3-42AA-A25D-E2053003669F}" type="pres">
      <dgm:prSet presAssocID="{FBE96F27-A5F6-4553-92C5-1927E6B53FD0}" presName="adorn" presStyleLbl="fgAccFollowNode1" presStyleIdx="4" presStyleCnt="7" custLinFactNeighborY="-39469"/>
      <dgm:spPr>
        <a:solidFill>
          <a:srgbClr val="E27EB0">
            <a:alpha val="90000"/>
          </a:srgbClr>
        </a:solidFill>
        <a:ln>
          <a:solidFill>
            <a:schemeClr val="bg1">
              <a:alpha val="90000"/>
            </a:schemeClr>
          </a:solidFill>
        </a:ln>
      </dgm:spPr>
    </dgm:pt>
    <dgm:pt modelId="{1DD08FAA-ED5B-4312-85D9-1CA93396AEB7}" type="pres">
      <dgm:prSet presAssocID="{3633D4DA-10D3-4E21-9FCE-14CEA9AF0948}" presName="sibTrans" presStyleLbl="sibTrans2D1" presStyleIdx="0" presStyleCnt="0"/>
      <dgm:spPr/>
    </dgm:pt>
    <dgm:pt modelId="{306C2C38-5CD5-4CA2-95AD-2D5D2772A60C}" type="pres">
      <dgm:prSet presAssocID="{CD4CBFD2-DAD8-485F-A8A5-98322DC31544}" presName="compNode" presStyleCnt="0"/>
      <dgm:spPr/>
    </dgm:pt>
    <dgm:pt modelId="{353E87BE-30AE-4D65-922A-B74C1AF2688A}" type="pres">
      <dgm:prSet presAssocID="{CD4CBFD2-DAD8-485F-A8A5-98322DC31544}" presName="childRect" presStyleLbl="bgAcc1" presStyleIdx="5" presStyleCnt="7" custScaleX="116996" custLinFactNeighborY="-18505">
        <dgm:presLayoutVars>
          <dgm:bulletEnabled val="1"/>
        </dgm:presLayoutVars>
      </dgm:prSet>
      <dgm:spPr/>
    </dgm:pt>
    <dgm:pt modelId="{D6B36D04-0875-4DD9-8643-52CEBEB3DEC3}" type="pres">
      <dgm:prSet presAssocID="{CD4CBFD2-DAD8-485F-A8A5-98322DC31544}" presName="parentText" presStyleLbl="node1" presStyleIdx="0" presStyleCnt="0">
        <dgm:presLayoutVars>
          <dgm:chMax val="0"/>
          <dgm:bulletEnabled val="1"/>
        </dgm:presLayoutVars>
      </dgm:prSet>
      <dgm:spPr/>
    </dgm:pt>
    <dgm:pt modelId="{4AFAF992-8FC2-4C18-8374-EC4FB68A3AE0}" type="pres">
      <dgm:prSet presAssocID="{CD4CBFD2-DAD8-485F-A8A5-98322DC31544}" presName="parentRect" presStyleLbl="alignNode1" presStyleIdx="5" presStyleCnt="7" custScaleX="116996" custLinFactNeighborY="-43037"/>
      <dgm:spPr/>
    </dgm:pt>
    <dgm:pt modelId="{91F35592-81B8-470E-BDD8-B560B3D45E2B}" type="pres">
      <dgm:prSet presAssocID="{CD4CBFD2-DAD8-485F-A8A5-98322DC31544}" presName="adorn" presStyleLbl="fgAccFollowNode1" presStyleIdx="5" presStyleCnt="7" custLinFactNeighborY="-39469"/>
      <dgm:spPr>
        <a:solidFill>
          <a:srgbClr val="B4DEDD">
            <a:alpha val="90000"/>
          </a:srgbClr>
        </a:solidFill>
        <a:ln>
          <a:solidFill>
            <a:schemeClr val="bg1">
              <a:alpha val="90000"/>
            </a:schemeClr>
          </a:solidFill>
        </a:ln>
      </dgm:spPr>
    </dgm:pt>
    <dgm:pt modelId="{0CDE9D16-7245-4212-9BDE-70210D434C39}" type="pres">
      <dgm:prSet presAssocID="{70BEF9D1-51F0-4662-AAE7-7FF93F6C4CAC}" presName="sibTrans" presStyleLbl="sibTrans2D1" presStyleIdx="0" presStyleCnt="0"/>
      <dgm:spPr/>
    </dgm:pt>
    <dgm:pt modelId="{78AFC8C2-031A-4A85-90A5-88AA88E0861A}" type="pres">
      <dgm:prSet presAssocID="{FDD42861-DF99-4345-9C5E-77BD2ACAF6FD}" presName="compNode" presStyleCnt="0"/>
      <dgm:spPr/>
    </dgm:pt>
    <dgm:pt modelId="{24E8C190-E422-441F-9141-FB13CF1A3127}" type="pres">
      <dgm:prSet presAssocID="{FDD42861-DF99-4345-9C5E-77BD2ACAF6FD}" presName="childRect" presStyleLbl="bgAcc1" presStyleIdx="6" presStyleCnt="7" custScaleX="115383" custLinFactNeighborY="-18505">
        <dgm:presLayoutVars>
          <dgm:bulletEnabled val="1"/>
        </dgm:presLayoutVars>
      </dgm:prSet>
      <dgm:spPr/>
    </dgm:pt>
    <dgm:pt modelId="{4507AD5E-0CD5-4227-A2B2-028BE0669EAE}" type="pres">
      <dgm:prSet presAssocID="{FDD42861-DF99-4345-9C5E-77BD2ACAF6FD}" presName="parentText" presStyleLbl="node1" presStyleIdx="0" presStyleCnt="0">
        <dgm:presLayoutVars>
          <dgm:chMax val="0"/>
          <dgm:bulletEnabled val="1"/>
        </dgm:presLayoutVars>
      </dgm:prSet>
      <dgm:spPr/>
    </dgm:pt>
    <dgm:pt modelId="{BFC7834E-8B77-4CD0-B34B-38637B4CA931}" type="pres">
      <dgm:prSet presAssocID="{FDD42861-DF99-4345-9C5E-77BD2ACAF6FD}" presName="parentRect" presStyleLbl="alignNode1" presStyleIdx="6" presStyleCnt="7" custScaleX="117511" custLinFactNeighborX="22" custLinFactNeighborY="-43505"/>
      <dgm:spPr/>
    </dgm:pt>
    <dgm:pt modelId="{26A2FBB0-D927-482A-9133-049E45D422A6}" type="pres">
      <dgm:prSet presAssocID="{FDD42861-DF99-4345-9C5E-77BD2ACAF6FD}" presName="adorn" presStyleLbl="fgAccFollowNode1" presStyleIdx="6" presStyleCnt="7" custLinFactNeighborX="28261" custLinFactNeighborY="-36966"/>
      <dgm:spPr>
        <a:solidFill>
          <a:srgbClr val="C12D77"/>
        </a:solidFill>
        <a:ln>
          <a:solidFill>
            <a:schemeClr val="bg1">
              <a:alpha val="90000"/>
            </a:schemeClr>
          </a:solidFill>
        </a:ln>
      </dgm:spPr>
    </dgm:pt>
  </dgm:ptLst>
  <dgm:cxnLst>
    <dgm:cxn modelId="{DE99B701-0335-4981-983F-DFC8EA28B8B7}" type="presOf" srcId="{70BEF9D1-51F0-4662-AAE7-7FF93F6C4CAC}" destId="{0CDE9D16-7245-4212-9BDE-70210D434C39}" srcOrd="0" destOrd="0" presId="urn:microsoft.com/office/officeart/2005/8/layout/bList2"/>
    <dgm:cxn modelId="{487C5308-0314-4E65-8EC0-88F6010FBA35}" type="presOf" srcId="{FDD42861-DF99-4345-9C5E-77BD2ACAF6FD}" destId="{4507AD5E-0CD5-4227-A2B2-028BE0669EAE}" srcOrd="0" destOrd="0" presId="urn:microsoft.com/office/officeart/2005/8/layout/bList2"/>
    <dgm:cxn modelId="{B621270F-E862-42E2-B122-38CCCB7C8F52}" type="presOf" srcId="{DA1685E0-CAEF-4CEB-A0BE-534D08DB6F8D}" destId="{353E87BE-30AE-4D65-922A-B74C1AF2688A}" srcOrd="0" destOrd="0" presId="urn:microsoft.com/office/officeart/2005/8/layout/bList2"/>
    <dgm:cxn modelId="{71370519-7D38-4941-9557-EC8B5C34B937}" type="presOf" srcId="{AEFB875A-64C3-4BDE-8C24-6665E3E1E3A8}" destId="{BDEA8096-936B-4335-AE02-86D6228B921E}" srcOrd="0" destOrd="0" presId="urn:microsoft.com/office/officeart/2005/8/layout/bList2"/>
    <dgm:cxn modelId="{242C661E-ADB6-4C72-809A-AF65C69B9BC4}" srcId="{E241D867-FAEF-4AAA-B7F3-8D02C38746E2}" destId="{7B2EECD8-CC3D-4B63-A68D-17AD0792031A}" srcOrd="2" destOrd="0" parTransId="{D507F9B2-E3B7-4A13-9D14-C3895F612246}" sibTransId="{86C295EC-F47B-473E-B3CE-94132D7BE5D2}"/>
    <dgm:cxn modelId="{1B12B127-D4C2-4544-907C-680550030687}" srcId="{FBE96F27-A5F6-4553-92C5-1927E6B53FD0}" destId="{58FFE898-D18A-487D-B32B-4EEA294233D9}" srcOrd="0" destOrd="0" parTransId="{182FB98B-671E-4168-A6BB-F685A37FE919}" sibTransId="{1DAECF73-0FE9-4F64-8854-6C41206D65B0}"/>
    <dgm:cxn modelId="{F8211E2E-8F8F-4D83-8B0A-8979713CE162}" type="presOf" srcId="{7B2EECD8-CC3D-4B63-A68D-17AD0792031A}" destId="{99080C6A-9153-4F47-ABF1-C3B0A1474871}" srcOrd="1" destOrd="0" presId="urn:microsoft.com/office/officeart/2005/8/layout/bList2"/>
    <dgm:cxn modelId="{21AE302F-BB57-4137-AC73-5D6336898E5D}" srcId="{1BD46D3B-0454-4BE3-970D-023715CA2511}" destId="{AEFB875A-64C3-4BDE-8C24-6665E3E1E3A8}" srcOrd="0" destOrd="0" parTransId="{E412FBA0-8E29-4764-BE19-D74CAC990CCB}" sibTransId="{00E6B6E3-033E-49FA-AD46-B6F43F551599}"/>
    <dgm:cxn modelId="{0CA39035-1CAE-434D-BF98-64D0669373CA}" type="presOf" srcId="{3633D4DA-10D3-4E21-9FCE-14CEA9AF0948}" destId="{1DD08FAA-ED5B-4312-85D9-1CA93396AEB7}" srcOrd="0" destOrd="0" presId="urn:microsoft.com/office/officeart/2005/8/layout/bList2"/>
    <dgm:cxn modelId="{D7B26E5B-F053-40B9-9F68-A616415BC302}" type="presOf" srcId="{7B2EECD8-CC3D-4B63-A68D-17AD0792031A}" destId="{13E52563-805D-4EA3-823D-4F5FE742A044}" srcOrd="0" destOrd="0" presId="urn:microsoft.com/office/officeart/2005/8/layout/bList2"/>
    <dgm:cxn modelId="{A926605C-4EBD-4010-B7E3-90E406308C21}" type="presOf" srcId="{DBD58328-9D1D-40C4-8589-59D468C7913B}" destId="{24E8C190-E422-441F-9141-FB13CF1A3127}" srcOrd="0" destOrd="0" presId="urn:microsoft.com/office/officeart/2005/8/layout/bList2"/>
    <dgm:cxn modelId="{143F3846-5876-40A4-BDB6-4DECD55C1356}" srcId="{E241D867-FAEF-4AAA-B7F3-8D02C38746E2}" destId="{8B0E7704-77D0-4C3D-80AA-48FE29810611}" srcOrd="0" destOrd="0" parTransId="{D830FCAA-60D5-48A3-8353-EDCDFCC18C1A}" sibTransId="{5B44BDF0-FAB0-4E7E-AEEE-EF1C6E10FAAC}"/>
    <dgm:cxn modelId="{12629346-38E2-48C7-8DDD-A3C72F5C5ADC}" srcId="{E241D867-FAEF-4AAA-B7F3-8D02C38746E2}" destId="{FDD42861-DF99-4345-9C5E-77BD2ACAF6FD}" srcOrd="6" destOrd="0" parTransId="{126FEFD6-08ED-4F6B-988F-343E3A133C8F}" sibTransId="{65D2F9C3-CB88-4803-83AF-32596C483C39}"/>
    <dgm:cxn modelId="{03A25C68-C87C-4144-8B4F-719ED03CCDB7}" type="presOf" srcId="{4EF93DD9-08F9-40D6-AFBE-FF90063163C8}" destId="{780767E2-20C0-4FA7-95CB-CA9C5BEEB45B}" srcOrd="0" destOrd="0" presId="urn:microsoft.com/office/officeart/2005/8/layout/bList2"/>
    <dgm:cxn modelId="{04720671-C4DB-46C6-A50C-9017FF136212}" type="presOf" srcId="{58FFE898-D18A-487D-B32B-4EEA294233D9}" destId="{FBF61C53-5D24-4674-B907-81C04C17C887}" srcOrd="0" destOrd="0" presId="urn:microsoft.com/office/officeart/2005/8/layout/bList2"/>
    <dgm:cxn modelId="{EB309C76-F3C7-4EEF-A248-15C7457DAA96}" srcId="{E241D867-FAEF-4AAA-B7F3-8D02C38746E2}" destId="{FBE96F27-A5F6-4553-92C5-1927E6B53FD0}" srcOrd="4" destOrd="0" parTransId="{82C169D5-16DB-4383-96D4-F521C5762918}" sibTransId="{3633D4DA-10D3-4E21-9FCE-14CEA9AF0948}"/>
    <dgm:cxn modelId="{8F61F293-91CD-47FA-8B1C-0E323D2841DF}" srcId="{8B0E7704-77D0-4C3D-80AA-48FE29810611}" destId="{48E411B9-4EFA-459B-B95C-0BA42DA66476}" srcOrd="0" destOrd="0" parTransId="{3AD5D848-42D8-40BB-BB2B-AB2BCA0869E9}" sibTransId="{656BDEA4-BD43-4489-8E48-413EDC167ED0}"/>
    <dgm:cxn modelId="{83B4E194-0D93-41B3-8149-BC8770910DE0}" type="presOf" srcId="{8B0E7704-77D0-4C3D-80AA-48FE29810611}" destId="{DDC699BB-0362-4A3A-9DA6-48CACD216774}" srcOrd="0" destOrd="0" presId="urn:microsoft.com/office/officeart/2005/8/layout/bList2"/>
    <dgm:cxn modelId="{96315BA2-F77C-41BA-9028-5824FBF2B112}" type="presOf" srcId="{FDD42861-DF99-4345-9C5E-77BD2ACAF6FD}" destId="{BFC7834E-8B77-4CD0-B34B-38637B4CA931}" srcOrd="1" destOrd="0" presId="urn:microsoft.com/office/officeart/2005/8/layout/bList2"/>
    <dgm:cxn modelId="{B09D79A4-7BCF-43F8-9F88-3AEFDB5D1925}" type="presOf" srcId="{E241D867-FAEF-4AAA-B7F3-8D02C38746E2}" destId="{B2C21374-937F-4921-82AA-CB843A9267FD}" srcOrd="0" destOrd="0" presId="urn:microsoft.com/office/officeart/2005/8/layout/bList2"/>
    <dgm:cxn modelId="{FB08FCA4-A1D9-4F75-8B82-F57186BB3C4E}" type="presOf" srcId="{48E411B9-4EFA-459B-B95C-0BA42DA66476}" destId="{E47F867A-4957-4387-B48F-74193766F474}" srcOrd="0" destOrd="0" presId="urn:microsoft.com/office/officeart/2005/8/layout/bList2"/>
    <dgm:cxn modelId="{2A1691A7-75BE-4B3A-B472-F77889F817FC}" type="presOf" srcId="{94915A7B-7616-4988-9A12-C8596902774E}" destId="{3C468242-DBDF-4D4B-8DAC-D01B733D5055}" srcOrd="0" destOrd="0" presId="urn:microsoft.com/office/officeart/2005/8/layout/bList2"/>
    <dgm:cxn modelId="{533F40AA-0359-4259-A9C0-475A38486B4A}" type="presOf" srcId="{FBE96F27-A5F6-4553-92C5-1927E6B53FD0}" destId="{D57B93A8-2052-4236-8E8A-7C7A465712A3}" srcOrd="1" destOrd="0" presId="urn:microsoft.com/office/officeart/2005/8/layout/bList2"/>
    <dgm:cxn modelId="{49EB0FAB-5946-4F0F-B79E-577C690F1FFD}" type="presOf" srcId="{CD4CBFD2-DAD8-485F-A8A5-98322DC31544}" destId="{4AFAF992-8FC2-4C18-8374-EC4FB68A3AE0}" srcOrd="1" destOrd="0" presId="urn:microsoft.com/office/officeart/2005/8/layout/bList2"/>
    <dgm:cxn modelId="{39B5AEAE-883E-4A9B-8063-C893C72FF7C9}" srcId="{FDD42861-DF99-4345-9C5E-77BD2ACAF6FD}" destId="{DBD58328-9D1D-40C4-8589-59D468C7913B}" srcOrd="0" destOrd="0" parTransId="{8AC7A04D-19E1-4CF3-B8E2-8BCCCFD52079}" sibTransId="{F6845A61-A0A8-408E-8E86-15465BFE1AB6}"/>
    <dgm:cxn modelId="{744FC1B0-438F-49C5-B00B-40ECC9BD2C38}" type="presOf" srcId="{FBE96F27-A5F6-4553-92C5-1927E6B53FD0}" destId="{F0AD64FC-BE0A-4048-8312-91FFAEDF95D7}" srcOrd="0" destOrd="0" presId="urn:microsoft.com/office/officeart/2005/8/layout/bList2"/>
    <dgm:cxn modelId="{A2978EB1-5D35-48EB-8B90-1ACA75420899}" type="presOf" srcId="{CD4CBFD2-DAD8-485F-A8A5-98322DC31544}" destId="{D6B36D04-0875-4DD9-8643-52CEBEB3DEC3}" srcOrd="0" destOrd="0" presId="urn:microsoft.com/office/officeart/2005/8/layout/bList2"/>
    <dgm:cxn modelId="{F07E98B2-0276-4771-AA98-39BAE1B5A20D}" type="presOf" srcId="{42102E64-EF81-4B4B-8849-26B969FE8940}" destId="{27970BD9-5A1B-48EE-ACE1-4658671E3E99}" srcOrd="0" destOrd="0" presId="urn:microsoft.com/office/officeart/2005/8/layout/bList2"/>
    <dgm:cxn modelId="{A30667B8-4F17-4E53-94EC-A1C8E2830130}" type="presOf" srcId="{94915A7B-7616-4988-9A12-C8596902774E}" destId="{14618189-4FCE-4F18-8417-5D9ED3FB48EB}" srcOrd="1" destOrd="0" presId="urn:microsoft.com/office/officeart/2005/8/layout/bList2"/>
    <dgm:cxn modelId="{C81E59BC-32FC-4F76-A3F6-7AF1CBAB1A59}" type="presOf" srcId="{1BD46D3B-0454-4BE3-970D-023715CA2511}" destId="{E47CE5AE-BDF0-4D2B-9D9D-407C69E4782C}" srcOrd="0" destOrd="0" presId="urn:microsoft.com/office/officeart/2005/8/layout/bList2"/>
    <dgm:cxn modelId="{783D43BD-4B18-4410-8C78-AE53B3195DD2}" type="presOf" srcId="{E424EF30-121E-43BC-8470-0395298C6529}" destId="{DDCEF877-1125-4016-9FE8-B0B2F9B9D16F}" srcOrd="0" destOrd="0" presId="urn:microsoft.com/office/officeart/2005/8/layout/bList2"/>
    <dgm:cxn modelId="{4EA10BBE-1BCE-4F34-9AEB-EA32CBB1D62D}" type="presOf" srcId="{8B0E7704-77D0-4C3D-80AA-48FE29810611}" destId="{A59A9F48-BA02-4615-9668-53A256CA94DC}" srcOrd="1" destOrd="0" presId="urn:microsoft.com/office/officeart/2005/8/layout/bList2"/>
    <dgm:cxn modelId="{F1D0DFC0-3C22-4414-A15A-57FA9E3549EA}" srcId="{7B2EECD8-CC3D-4B63-A68D-17AD0792031A}" destId="{E424EF30-121E-43BC-8470-0395298C6529}" srcOrd="0" destOrd="0" parTransId="{9034F2C9-2484-4B6D-A7B6-8F9EEE2B3B3F}" sibTransId="{E82D1442-1F69-4423-9AA9-5375235A0415}"/>
    <dgm:cxn modelId="{8954F7C1-EAF3-4131-8AF5-BA24E388F778}" type="presOf" srcId="{5B44BDF0-FAB0-4E7E-AEEE-EF1C6E10FAAC}" destId="{2DC804BC-203E-4257-84AB-4F747F0F3868}" srcOrd="0" destOrd="0" presId="urn:microsoft.com/office/officeart/2005/8/layout/bList2"/>
    <dgm:cxn modelId="{E1528BD7-9B00-4793-A414-AA293F76C826}" type="presOf" srcId="{ED510017-B157-4006-91F1-A5345E19A39C}" destId="{74392A13-3322-4FCF-A0FC-5DF3C3BA3F2C}" srcOrd="0" destOrd="0" presId="urn:microsoft.com/office/officeart/2005/8/layout/bList2"/>
    <dgm:cxn modelId="{2A67B8E3-D557-441F-AE3F-5E00647ACE15}" type="presOf" srcId="{86C295EC-F47B-473E-B3CE-94132D7BE5D2}" destId="{425090DA-4E30-487B-BBF6-E1904959C5B8}" srcOrd="0" destOrd="0" presId="urn:microsoft.com/office/officeart/2005/8/layout/bList2"/>
    <dgm:cxn modelId="{15A07AE4-F0E8-419E-B547-01017AC300B1}" srcId="{E241D867-FAEF-4AAA-B7F3-8D02C38746E2}" destId="{1BD46D3B-0454-4BE3-970D-023715CA2511}" srcOrd="3" destOrd="0" parTransId="{3A957C3D-FBFE-4D31-8ED6-B4EA8A551771}" sibTransId="{4EF93DD9-08F9-40D6-AFBE-FF90063163C8}"/>
    <dgm:cxn modelId="{E8C8BDE5-8426-4DDC-91D5-1333B9B220EB}" type="presOf" srcId="{1BD46D3B-0454-4BE3-970D-023715CA2511}" destId="{6EDC5983-AB73-4269-A3DB-519F218DAF65}" srcOrd="1" destOrd="0" presId="urn:microsoft.com/office/officeart/2005/8/layout/bList2"/>
    <dgm:cxn modelId="{27814EE6-522D-42B5-85C3-645E5C7FC961}" srcId="{E241D867-FAEF-4AAA-B7F3-8D02C38746E2}" destId="{94915A7B-7616-4988-9A12-C8596902774E}" srcOrd="1" destOrd="0" parTransId="{4732AF34-748E-4266-9FA6-F6DB0010D1DE}" sibTransId="{42102E64-EF81-4B4B-8849-26B969FE8940}"/>
    <dgm:cxn modelId="{00FB97EE-BE33-4BEF-B136-F396338A6BC2}" srcId="{94915A7B-7616-4988-9A12-C8596902774E}" destId="{ED510017-B157-4006-91F1-A5345E19A39C}" srcOrd="0" destOrd="0" parTransId="{7589E84A-74EF-4B61-B0BB-8225A6989C6A}" sibTransId="{A884175B-5880-4F9C-AE5C-9D7445CAA87A}"/>
    <dgm:cxn modelId="{AC6CA3F0-72C8-4514-8FBA-8E2ACCF2EB6E}" srcId="{CD4CBFD2-DAD8-485F-A8A5-98322DC31544}" destId="{DA1685E0-CAEF-4CEB-A0BE-534D08DB6F8D}" srcOrd="0" destOrd="0" parTransId="{F0D27467-03DA-4969-948D-E6A12C6130E7}" sibTransId="{7F0935FB-F546-4EC6-802A-733731EEF0A4}"/>
    <dgm:cxn modelId="{6031F2FA-ABD3-4EE7-A6F6-34FBC0189218}" srcId="{E241D867-FAEF-4AAA-B7F3-8D02C38746E2}" destId="{CD4CBFD2-DAD8-485F-A8A5-98322DC31544}" srcOrd="5" destOrd="0" parTransId="{538C517C-BD37-47A7-8064-454DD6A6639A}" sibTransId="{70BEF9D1-51F0-4662-AAE7-7FF93F6C4CAC}"/>
    <dgm:cxn modelId="{04001E3B-8056-4BAD-80FD-AFED2ED667B7}" type="presParOf" srcId="{B2C21374-937F-4921-82AA-CB843A9267FD}" destId="{84E56C1B-E4BC-4304-A41B-514C2A3CC519}" srcOrd="0" destOrd="0" presId="urn:microsoft.com/office/officeart/2005/8/layout/bList2"/>
    <dgm:cxn modelId="{0A884C60-7DFF-415B-BA36-C46B9D998251}" type="presParOf" srcId="{84E56C1B-E4BC-4304-A41B-514C2A3CC519}" destId="{E47F867A-4957-4387-B48F-74193766F474}" srcOrd="0" destOrd="0" presId="urn:microsoft.com/office/officeart/2005/8/layout/bList2"/>
    <dgm:cxn modelId="{BF5C7C16-158F-468D-9EA6-347B22574B18}" type="presParOf" srcId="{84E56C1B-E4BC-4304-A41B-514C2A3CC519}" destId="{DDC699BB-0362-4A3A-9DA6-48CACD216774}" srcOrd="1" destOrd="0" presId="urn:microsoft.com/office/officeart/2005/8/layout/bList2"/>
    <dgm:cxn modelId="{40DB1249-3639-4D09-B1DA-52AA240C7C35}" type="presParOf" srcId="{84E56C1B-E4BC-4304-A41B-514C2A3CC519}" destId="{A59A9F48-BA02-4615-9668-53A256CA94DC}" srcOrd="2" destOrd="0" presId="urn:microsoft.com/office/officeart/2005/8/layout/bList2"/>
    <dgm:cxn modelId="{199FF53A-BC07-4EEB-A0E4-142F62DA1E86}" type="presParOf" srcId="{84E56C1B-E4BC-4304-A41B-514C2A3CC519}" destId="{4CE09237-77DF-4323-BC14-2337ACC820B3}" srcOrd="3" destOrd="0" presId="urn:microsoft.com/office/officeart/2005/8/layout/bList2"/>
    <dgm:cxn modelId="{6A50BE1D-40E3-48FF-B471-C4DAEACCC90F}" type="presParOf" srcId="{B2C21374-937F-4921-82AA-CB843A9267FD}" destId="{2DC804BC-203E-4257-84AB-4F747F0F3868}" srcOrd="1" destOrd="0" presId="urn:microsoft.com/office/officeart/2005/8/layout/bList2"/>
    <dgm:cxn modelId="{C3FA3803-352A-44BB-8441-5267AC0ABEAF}" type="presParOf" srcId="{B2C21374-937F-4921-82AA-CB843A9267FD}" destId="{DDA94C31-116B-4751-A2CB-8E663DE61790}" srcOrd="2" destOrd="0" presId="urn:microsoft.com/office/officeart/2005/8/layout/bList2"/>
    <dgm:cxn modelId="{85188FB3-F194-4004-BA7A-DE80561665C7}" type="presParOf" srcId="{DDA94C31-116B-4751-A2CB-8E663DE61790}" destId="{74392A13-3322-4FCF-A0FC-5DF3C3BA3F2C}" srcOrd="0" destOrd="0" presId="urn:microsoft.com/office/officeart/2005/8/layout/bList2"/>
    <dgm:cxn modelId="{2A3CA10C-60A5-4589-ADB9-CE27BD71BB8B}" type="presParOf" srcId="{DDA94C31-116B-4751-A2CB-8E663DE61790}" destId="{3C468242-DBDF-4D4B-8DAC-D01B733D5055}" srcOrd="1" destOrd="0" presId="urn:microsoft.com/office/officeart/2005/8/layout/bList2"/>
    <dgm:cxn modelId="{F7C84039-5B48-485B-8282-18BD2C3D11CB}" type="presParOf" srcId="{DDA94C31-116B-4751-A2CB-8E663DE61790}" destId="{14618189-4FCE-4F18-8417-5D9ED3FB48EB}" srcOrd="2" destOrd="0" presId="urn:microsoft.com/office/officeart/2005/8/layout/bList2"/>
    <dgm:cxn modelId="{EF7DAD8A-6CB1-4F1E-ABA1-626A64166E99}" type="presParOf" srcId="{DDA94C31-116B-4751-A2CB-8E663DE61790}" destId="{A6DD6BA9-E58F-41F2-A24F-7747A5E9E9E0}" srcOrd="3" destOrd="0" presId="urn:microsoft.com/office/officeart/2005/8/layout/bList2"/>
    <dgm:cxn modelId="{96267BE8-2404-4B42-A68A-40157957438E}" type="presParOf" srcId="{B2C21374-937F-4921-82AA-CB843A9267FD}" destId="{27970BD9-5A1B-48EE-ACE1-4658671E3E99}" srcOrd="3" destOrd="0" presId="urn:microsoft.com/office/officeart/2005/8/layout/bList2"/>
    <dgm:cxn modelId="{11EE6AF3-069B-4541-9AAC-49D6FBFF8052}" type="presParOf" srcId="{B2C21374-937F-4921-82AA-CB843A9267FD}" destId="{3A43F83B-90AE-4658-A95A-31FD9EE0DFAF}" srcOrd="4" destOrd="0" presId="urn:microsoft.com/office/officeart/2005/8/layout/bList2"/>
    <dgm:cxn modelId="{30729B8D-F56B-43A5-A672-8F32ABFC6CFA}" type="presParOf" srcId="{3A43F83B-90AE-4658-A95A-31FD9EE0DFAF}" destId="{DDCEF877-1125-4016-9FE8-B0B2F9B9D16F}" srcOrd="0" destOrd="0" presId="urn:microsoft.com/office/officeart/2005/8/layout/bList2"/>
    <dgm:cxn modelId="{DAA912C8-8C27-4A76-9152-E90B8E796A09}" type="presParOf" srcId="{3A43F83B-90AE-4658-A95A-31FD9EE0DFAF}" destId="{13E52563-805D-4EA3-823D-4F5FE742A044}" srcOrd="1" destOrd="0" presId="urn:microsoft.com/office/officeart/2005/8/layout/bList2"/>
    <dgm:cxn modelId="{DEC0B598-85EF-4283-BF58-BF894B3BF969}" type="presParOf" srcId="{3A43F83B-90AE-4658-A95A-31FD9EE0DFAF}" destId="{99080C6A-9153-4F47-ABF1-C3B0A1474871}" srcOrd="2" destOrd="0" presId="urn:microsoft.com/office/officeart/2005/8/layout/bList2"/>
    <dgm:cxn modelId="{CC291ABF-AB44-4B37-9D9E-012FCC4D5080}" type="presParOf" srcId="{3A43F83B-90AE-4658-A95A-31FD9EE0DFAF}" destId="{2F20D009-C5DA-470F-A2D4-086791E064F8}" srcOrd="3" destOrd="0" presId="urn:microsoft.com/office/officeart/2005/8/layout/bList2"/>
    <dgm:cxn modelId="{E6E23790-67F9-49F1-BB3C-9F1E34C7F0B8}" type="presParOf" srcId="{B2C21374-937F-4921-82AA-CB843A9267FD}" destId="{425090DA-4E30-487B-BBF6-E1904959C5B8}" srcOrd="5" destOrd="0" presId="urn:microsoft.com/office/officeart/2005/8/layout/bList2"/>
    <dgm:cxn modelId="{CF8EDA3D-E030-400F-AD0C-3CBC4EF04B96}" type="presParOf" srcId="{B2C21374-937F-4921-82AA-CB843A9267FD}" destId="{F70099C8-A7B2-4A56-80A5-E0AB97CD1B5A}" srcOrd="6" destOrd="0" presId="urn:microsoft.com/office/officeart/2005/8/layout/bList2"/>
    <dgm:cxn modelId="{44175FC8-FA88-4DF7-B54C-042F60A49F69}" type="presParOf" srcId="{F70099C8-A7B2-4A56-80A5-E0AB97CD1B5A}" destId="{BDEA8096-936B-4335-AE02-86D6228B921E}" srcOrd="0" destOrd="0" presId="urn:microsoft.com/office/officeart/2005/8/layout/bList2"/>
    <dgm:cxn modelId="{7EC5F5AF-A15F-48E7-A2B6-3976313FCBED}" type="presParOf" srcId="{F70099C8-A7B2-4A56-80A5-E0AB97CD1B5A}" destId="{E47CE5AE-BDF0-4D2B-9D9D-407C69E4782C}" srcOrd="1" destOrd="0" presId="urn:microsoft.com/office/officeart/2005/8/layout/bList2"/>
    <dgm:cxn modelId="{72D60818-EB0C-4FC0-A72F-73047A9F3636}" type="presParOf" srcId="{F70099C8-A7B2-4A56-80A5-E0AB97CD1B5A}" destId="{6EDC5983-AB73-4269-A3DB-519F218DAF65}" srcOrd="2" destOrd="0" presId="urn:microsoft.com/office/officeart/2005/8/layout/bList2"/>
    <dgm:cxn modelId="{35ABD0CA-53AB-45A8-84E2-7E520EF65349}" type="presParOf" srcId="{F70099C8-A7B2-4A56-80A5-E0AB97CD1B5A}" destId="{4F59C4AB-3078-403B-8B9E-F1866AD47EBC}" srcOrd="3" destOrd="0" presId="urn:microsoft.com/office/officeart/2005/8/layout/bList2"/>
    <dgm:cxn modelId="{0582C017-AFA8-402F-BA3E-E9CF6F614B61}" type="presParOf" srcId="{B2C21374-937F-4921-82AA-CB843A9267FD}" destId="{780767E2-20C0-4FA7-95CB-CA9C5BEEB45B}" srcOrd="7" destOrd="0" presId="urn:microsoft.com/office/officeart/2005/8/layout/bList2"/>
    <dgm:cxn modelId="{00FE3C74-617F-43DD-9885-6C8454A230A6}" type="presParOf" srcId="{B2C21374-937F-4921-82AA-CB843A9267FD}" destId="{CDF97F52-D521-47B7-BCB5-2645ACE7C06A}" srcOrd="8" destOrd="0" presId="urn:microsoft.com/office/officeart/2005/8/layout/bList2"/>
    <dgm:cxn modelId="{7E5D35F0-93EC-4142-B707-BE576CC53335}" type="presParOf" srcId="{CDF97F52-D521-47B7-BCB5-2645ACE7C06A}" destId="{FBF61C53-5D24-4674-B907-81C04C17C887}" srcOrd="0" destOrd="0" presId="urn:microsoft.com/office/officeart/2005/8/layout/bList2"/>
    <dgm:cxn modelId="{429E67D6-9451-4DF1-9514-E92B5742AC59}" type="presParOf" srcId="{CDF97F52-D521-47B7-BCB5-2645ACE7C06A}" destId="{F0AD64FC-BE0A-4048-8312-91FFAEDF95D7}" srcOrd="1" destOrd="0" presId="urn:microsoft.com/office/officeart/2005/8/layout/bList2"/>
    <dgm:cxn modelId="{6D697BF6-7AE5-4048-96F5-6562E77A206B}" type="presParOf" srcId="{CDF97F52-D521-47B7-BCB5-2645ACE7C06A}" destId="{D57B93A8-2052-4236-8E8A-7C7A465712A3}" srcOrd="2" destOrd="0" presId="urn:microsoft.com/office/officeart/2005/8/layout/bList2"/>
    <dgm:cxn modelId="{82A5B857-2639-4484-B2C6-A4DC17C2D47E}" type="presParOf" srcId="{CDF97F52-D521-47B7-BCB5-2645ACE7C06A}" destId="{ED9A4316-30A3-42AA-A25D-E2053003669F}" srcOrd="3" destOrd="0" presId="urn:microsoft.com/office/officeart/2005/8/layout/bList2"/>
    <dgm:cxn modelId="{5B6B3E0A-7C9C-4AC3-98A3-217C80CFE68F}" type="presParOf" srcId="{B2C21374-937F-4921-82AA-CB843A9267FD}" destId="{1DD08FAA-ED5B-4312-85D9-1CA93396AEB7}" srcOrd="9" destOrd="0" presId="urn:microsoft.com/office/officeart/2005/8/layout/bList2"/>
    <dgm:cxn modelId="{E1D3D0F6-D650-4189-9065-1165A1EE6006}" type="presParOf" srcId="{B2C21374-937F-4921-82AA-CB843A9267FD}" destId="{306C2C38-5CD5-4CA2-95AD-2D5D2772A60C}" srcOrd="10" destOrd="0" presId="urn:microsoft.com/office/officeart/2005/8/layout/bList2"/>
    <dgm:cxn modelId="{27F285F3-1D24-4F2B-B26D-BE73B73F8031}" type="presParOf" srcId="{306C2C38-5CD5-4CA2-95AD-2D5D2772A60C}" destId="{353E87BE-30AE-4D65-922A-B74C1AF2688A}" srcOrd="0" destOrd="0" presId="urn:microsoft.com/office/officeart/2005/8/layout/bList2"/>
    <dgm:cxn modelId="{8ACFD4B8-BD24-4F4D-AC50-4BEA1455EAE1}" type="presParOf" srcId="{306C2C38-5CD5-4CA2-95AD-2D5D2772A60C}" destId="{D6B36D04-0875-4DD9-8643-52CEBEB3DEC3}" srcOrd="1" destOrd="0" presId="urn:microsoft.com/office/officeart/2005/8/layout/bList2"/>
    <dgm:cxn modelId="{B617053C-3935-4AE4-A8F0-2BFD77F7C2FD}" type="presParOf" srcId="{306C2C38-5CD5-4CA2-95AD-2D5D2772A60C}" destId="{4AFAF992-8FC2-4C18-8374-EC4FB68A3AE0}" srcOrd="2" destOrd="0" presId="urn:microsoft.com/office/officeart/2005/8/layout/bList2"/>
    <dgm:cxn modelId="{DF69C52E-202D-471E-932A-9CF5F1F764BD}" type="presParOf" srcId="{306C2C38-5CD5-4CA2-95AD-2D5D2772A60C}" destId="{91F35592-81B8-470E-BDD8-B560B3D45E2B}" srcOrd="3" destOrd="0" presId="urn:microsoft.com/office/officeart/2005/8/layout/bList2"/>
    <dgm:cxn modelId="{B55382DD-2548-4715-BB51-ACD3486BBB64}" type="presParOf" srcId="{B2C21374-937F-4921-82AA-CB843A9267FD}" destId="{0CDE9D16-7245-4212-9BDE-70210D434C39}" srcOrd="11" destOrd="0" presId="urn:microsoft.com/office/officeart/2005/8/layout/bList2"/>
    <dgm:cxn modelId="{EEEB3544-B498-4CB4-898C-ED1C6D8F8415}" type="presParOf" srcId="{B2C21374-937F-4921-82AA-CB843A9267FD}" destId="{78AFC8C2-031A-4A85-90A5-88AA88E0861A}" srcOrd="12" destOrd="0" presId="urn:microsoft.com/office/officeart/2005/8/layout/bList2"/>
    <dgm:cxn modelId="{93FA4784-4787-4C76-ADEB-4E276F068CEF}" type="presParOf" srcId="{78AFC8C2-031A-4A85-90A5-88AA88E0861A}" destId="{24E8C190-E422-441F-9141-FB13CF1A3127}" srcOrd="0" destOrd="0" presId="urn:microsoft.com/office/officeart/2005/8/layout/bList2"/>
    <dgm:cxn modelId="{CB61F641-2BFD-4BED-ACC4-CF60714311D3}" type="presParOf" srcId="{78AFC8C2-031A-4A85-90A5-88AA88E0861A}" destId="{4507AD5E-0CD5-4227-A2B2-028BE0669EAE}" srcOrd="1" destOrd="0" presId="urn:microsoft.com/office/officeart/2005/8/layout/bList2"/>
    <dgm:cxn modelId="{4BD0E450-65FB-4357-A61E-90DDAD16CB34}" type="presParOf" srcId="{78AFC8C2-031A-4A85-90A5-88AA88E0861A}" destId="{BFC7834E-8B77-4CD0-B34B-38637B4CA931}" srcOrd="2" destOrd="0" presId="urn:microsoft.com/office/officeart/2005/8/layout/bList2"/>
    <dgm:cxn modelId="{F2233D7C-13F1-4D13-AD0F-06AF39E0865A}" type="presParOf" srcId="{78AFC8C2-031A-4A85-90A5-88AA88E0861A}" destId="{26A2FBB0-D927-482A-9133-049E45D422A6}"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D3558B-7C74-402D-8475-1412CF0141C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D23922E-C9C7-4478-99E7-5AF1B8C0BF52}">
      <dgm:prSet phldrT="[Texto]" custT="1"/>
      <dgm:spPr>
        <a:solidFill>
          <a:srgbClr val="C12D77"/>
        </a:solidFill>
      </dgm:spPr>
      <dgm:t>
        <a:bodyPr/>
        <a:lstStyle/>
        <a:p>
          <a:r>
            <a:rPr lang="es-MX" sz="2000" b="1" dirty="0">
              <a:latin typeface="Arial" panose="020B0604020202020204" pitchFamily="34" charset="0"/>
              <a:cs typeface="Arial" panose="020B0604020202020204" pitchFamily="34" charset="0"/>
            </a:rPr>
            <a:t>Trabajo remunerado</a:t>
          </a:r>
        </a:p>
      </dgm:t>
    </dgm:pt>
    <dgm:pt modelId="{54CEA772-52E9-4321-AF6A-50A7553CA201}" type="parTrans" cxnId="{AD82567B-2DC6-4C8B-A4B2-DB7E3511B989}">
      <dgm:prSet/>
      <dgm:spPr/>
      <dgm:t>
        <a:bodyPr/>
        <a:lstStyle/>
        <a:p>
          <a:endParaRPr lang="es-MX" sz="2000">
            <a:latin typeface="Arial" panose="020B0604020202020204" pitchFamily="34" charset="0"/>
            <a:cs typeface="Arial" panose="020B0604020202020204" pitchFamily="34" charset="0"/>
          </a:endParaRPr>
        </a:p>
      </dgm:t>
    </dgm:pt>
    <dgm:pt modelId="{BE99D3DB-624D-45B7-B66A-E279D9EFA316}" type="sibTrans" cxnId="{AD82567B-2DC6-4C8B-A4B2-DB7E3511B989}">
      <dgm:prSet/>
      <dgm:spPr/>
      <dgm:t>
        <a:bodyPr/>
        <a:lstStyle/>
        <a:p>
          <a:endParaRPr lang="es-MX" sz="2000">
            <a:latin typeface="Arial" panose="020B0604020202020204" pitchFamily="34" charset="0"/>
            <a:cs typeface="Arial" panose="020B0604020202020204" pitchFamily="34" charset="0"/>
          </a:endParaRPr>
        </a:p>
      </dgm:t>
    </dgm:pt>
    <dgm:pt modelId="{11A42C4A-ABA6-407B-95CB-86FAAE1593D7}">
      <dgm:prSet custT="1"/>
      <dgm:spPr>
        <a:solidFill>
          <a:srgbClr val="C12D77"/>
        </a:solidFill>
        <a:ln>
          <a:solidFill>
            <a:srgbClr val="C12D77"/>
          </a:solidFill>
        </a:ln>
      </dgm:spPr>
      <dgm:t>
        <a:bodyPr/>
        <a:lstStyle/>
        <a:p>
          <a:r>
            <a:rPr lang="es-MX" sz="2000" b="1" dirty="0">
              <a:latin typeface="Arial" panose="020B0604020202020204" pitchFamily="34" charset="0"/>
              <a:cs typeface="Arial" panose="020B0604020202020204" pitchFamily="34" charset="0"/>
            </a:rPr>
            <a:t>Capacitación y formación profesional y técnica</a:t>
          </a:r>
          <a:endParaRPr lang="es-MX" sz="2000" dirty="0">
            <a:latin typeface="Arial" panose="020B0604020202020204" pitchFamily="34" charset="0"/>
            <a:cs typeface="Arial" panose="020B0604020202020204" pitchFamily="34" charset="0"/>
          </a:endParaRPr>
        </a:p>
      </dgm:t>
    </dgm:pt>
    <dgm:pt modelId="{C91C2EA9-D11A-47AE-91EF-3BFC357137F7}" type="parTrans" cxnId="{482BC6DF-97BB-4F23-B7CB-066E8FFB860E}">
      <dgm:prSet/>
      <dgm:spPr/>
      <dgm:t>
        <a:bodyPr/>
        <a:lstStyle/>
        <a:p>
          <a:endParaRPr lang="es-MX" sz="2000">
            <a:latin typeface="Arial" panose="020B0604020202020204" pitchFamily="34" charset="0"/>
            <a:cs typeface="Arial" panose="020B0604020202020204" pitchFamily="34" charset="0"/>
          </a:endParaRPr>
        </a:p>
      </dgm:t>
    </dgm:pt>
    <dgm:pt modelId="{913AE135-A6C6-41E6-8489-036CBA41D000}" type="sibTrans" cxnId="{482BC6DF-97BB-4F23-B7CB-066E8FFB860E}">
      <dgm:prSet/>
      <dgm:spPr/>
      <dgm:t>
        <a:bodyPr/>
        <a:lstStyle/>
        <a:p>
          <a:endParaRPr lang="es-MX" sz="2000">
            <a:latin typeface="Arial" panose="020B0604020202020204" pitchFamily="34" charset="0"/>
            <a:cs typeface="Arial" panose="020B0604020202020204" pitchFamily="34" charset="0"/>
          </a:endParaRPr>
        </a:p>
      </dgm:t>
    </dgm:pt>
    <dgm:pt modelId="{5870FFF7-83C7-4D8F-80B1-F03CC0EB6184}">
      <dgm:prSet custT="1"/>
      <dgm:spPr>
        <a:solidFill>
          <a:srgbClr val="C12D77"/>
        </a:solidFill>
      </dgm:spPr>
      <dgm:t>
        <a:bodyPr/>
        <a:lstStyle/>
        <a:p>
          <a:r>
            <a:rPr lang="es-MX" sz="2000" b="1" dirty="0">
              <a:latin typeface="Arial" panose="020B0604020202020204" pitchFamily="34" charset="0"/>
              <a:cs typeface="Arial" panose="020B0604020202020204" pitchFamily="34" charset="0"/>
            </a:rPr>
            <a:t>Identificación de empleo disponible y elegible</a:t>
          </a:r>
          <a:endParaRPr lang="es-MX" sz="2000" dirty="0">
            <a:latin typeface="Arial" panose="020B0604020202020204" pitchFamily="34" charset="0"/>
            <a:cs typeface="Arial" panose="020B0604020202020204" pitchFamily="34" charset="0"/>
          </a:endParaRPr>
        </a:p>
      </dgm:t>
    </dgm:pt>
    <dgm:pt modelId="{80BB75B4-723E-42CC-93A1-47C352C22201}" type="parTrans" cxnId="{8669A063-F6F1-4861-8C97-ED2CCA690F11}">
      <dgm:prSet/>
      <dgm:spPr/>
      <dgm:t>
        <a:bodyPr/>
        <a:lstStyle/>
        <a:p>
          <a:endParaRPr lang="es-MX" sz="2000">
            <a:latin typeface="Arial" panose="020B0604020202020204" pitchFamily="34" charset="0"/>
            <a:cs typeface="Arial" panose="020B0604020202020204" pitchFamily="34" charset="0"/>
          </a:endParaRPr>
        </a:p>
      </dgm:t>
    </dgm:pt>
    <dgm:pt modelId="{A57C9530-EF6E-4301-900C-EF1DE57E9512}" type="sibTrans" cxnId="{8669A063-F6F1-4861-8C97-ED2CCA690F11}">
      <dgm:prSet/>
      <dgm:spPr/>
      <dgm:t>
        <a:bodyPr/>
        <a:lstStyle/>
        <a:p>
          <a:endParaRPr lang="es-MX" sz="2000">
            <a:latin typeface="Arial" panose="020B0604020202020204" pitchFamily="34" charset="0"/>
            <a:cs typeface="Arial" panose="020B0604020202020204" pitchFamily="34" charset="0"/>
          </a:endParaRPr>
        </a:p>
      </dgm:t>
    </dgm:pt>
    <dgm:pt modelId="{D06324C2-6EFE-45B9-8E3D-00F5A7FDE49B}">
      <dgm:prSet phldrT="[Texto]" custT="1"/>
      <dgm:spPr>
        <a:noFill/>
        <a:ln>
          <a:solidFill>
            <a:srgbClr val="AF1583"/>
          </a:solidFill>
        </a:ln>
      </dgm:spPr>
      <dgm:t>
        <a:bodyPr/>
        <a:lstStyle/>
        <a:p>
          <a:r>
            <a:rPr lang="es-MX" sz="1800" dirty="0">
              <a:latin typeface="Arial" panose="020B0604020202020204" pitchFamily="34" charset="0"/>
              <a:cs typeface="Arial" panose="020B0604020202020204" pitchFamily="34" charset="0"/>
            </a:rPr>
            <a:t>Implica favorecer el acceso al trabajo remunerado.</a:t>
          </a:r>
          <a:endParaRPr lang="es-MX" sz="1800" b="1" dirty="0">
            <a:latin typeface="Arial" panose="020B0604020202020204" pitchFamily="34" charset="0"/>
            <a:cs typeface="Arial" panose="020B0604020202020204" pitchFamily="34" charset="0"/>
          </a:endParaRPr>
        </a:p>
      </dgm:t>
    </dgm:pt>
    <dgm:pt modelId="{3A0AE0D6-3425-4039-8618-E6ED8F30822C}" type="parTrans" cxnId="{4AD1E552-CEF2-4B24-9D2A-A70611347BB7}">
      <dgm:prSet/>
      <dgm:spPr/>
      <dgm:t>
        <a:bodyPr/>
        <a:lstStyle/>
        <a:p>
          <a:endParaRPr lang="es-MX" sz="2000">
            <a:latin typeface="Arial" panose="020B0604020202020204" pitchFamily="34" charset="0"/>
            <a:cs typeface="Arial" panose="020B0604020202020204" pitchFamily="34" charset="0"/>
          </a:endParaRPr>
        </a:p>
      </dgm:t>
    </dgm:pt>
    <dgm:pt modelId="{68D11D12-6D03-48D1-88A5-0836DA21485A}" type="sibTrans" cxnId="{4AD1E552-CEF2-4B24-9D2A-A70611347BB7}">
      <dgm:prSet/>
      <dgm:spPr/>
      <dgm:t>
        <a:bodyPr/>
        <a:lstStyle/>
        <a:p>
          <a:endParaRPr lang="es-MX" sz="2000">
            <a:latin typeface="Arial" panose="020B0604020202020204" pitchFamily="34" charset="0"/>
            <a:cs typeface="Arial" panose="020B0604020202020204" pitchFamily="34" charset="0"/>
          </a:endParaRPr>
        </a:p>
      </dgm:t>
    </dgm:pt>
    <dgm:pt modelId="{ED6F4E69-3144-45EE-B3CE-6224765B2DDE}">
      <dgm:prSet custT="1"/>
      <dgm:spPr>
        <a:ln>
          <a:solidFill>
            <a:srgbClr val="C12D77"/>
          </a:solidFill>
        </a:ln>
      </dgm:spPr>
      <dgm:t>
        <a:bodyPr/>
        <a:lstStyle/>
        <a:p>
          <a:r>
            <a:rPr lang="es-MX" sz="1800" dirty="0">
              <a:latin typeface="Arial" panose="020B0604020202020204" pitchFamily="34" charset="0"/>
              <a:cs typeface="Arial" panose="020B0604020202020204" pitchFamily="34" charset="0"/>
            </a:rPr>
            <a:t>Esta </a:t>
          </a:r>
          <a:r>
            <a:rPr lang="es-MX" sz="1800" dirty="0" err="1">
              <a:latin typeface="Arial" panose="020B0604020202020204" pitchFamily="34" charset="0"/>
              <a:cs typeface="Arial" panose="020B0604020202020204" pitchFamily="34" charset="0"/>
            </a:rPr>
            <a:t>subdimensión</a:t>
          </a:r>
          <a:r>
            <a:rPr lang="es-MX" sz="1800" dirty="0">
              <a:latin typeface="Arial" panose="020B0604020202020204" pitchFamily="34" charset="0"/>
              <a:cs typeface="Arial" panose="020B0604020202020204" pitchFamily="34" charset="0"/>
            </a:rPr>
            <a:t> tiene impacto en otras </a:t>
          </a:r>
          <a:r>
            <a:rPr lang="es-MX" sz="1800" dirty="0" err="1">
              <a:latin typeface="Arial" panose="020B0604020202020204" pitchFamily="34" charset="0"/>
              <a:cs typeface="Arial" panose="020B0604020202020204" pitchFamily="34" charset="0"/>
            </a:rPr>
            <a:t>subdimensiones</a:t>
          </a:r>
          <a:r>
            <a:rPr lang="es-MX" sz="1800" dirty="0">
              <a:latin typeface="Arial" panose="020B0604020202020204" pitchFamily="34" charset="0"/>
              <a:cs typeface="Arial" panose="020B0604020202020204" pitchFamily="34" charset="0"/>
            </a:rPr>
            <a:t> como</a:t>
          </a:r>
          <a:r>
            <a:rPr lang="es-MX" sz="1800" b="1" dirty="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salario, la productividad y la probabilidad del despido, se consideran las competencias estatales como las obligaciones de la Secretaría del Trabajo y Previsión Social (STPS) con los programas de capacitación y adiestramiento de las empresas, así como las competencias de la STPS para impartir capacitación y formación profesional.</a:t>
          </a:r>
        </a:p>
      </dgm:t>
    </dgm:pt>
    <dgm:pt modelId="{587D0ECF-FA7A-4849-9FFB-B17BCB5D8A89}" type="parTrans" cxnId="{CD0962E4-CDCE-4FC4-8BDB-C3561F8AD54E}">
      <dgm:prSet/>
      <dgm:spPr/>
      <dgm:t>
        <a:bodyPr/>
        <a:lstStyle/>
        <a:p>
          <a:endParaRPr lang="es-MX" sz="2000">
            <a:latin typeface="Arial" panose="020B0604020202020204" pitchFamily="34" charset="0"/>
            <a:cs typeface="Arial" panose="020B0604020202020204" pitchFamily="34" charset="0"/>
          </a:endParaRPr>
        </a:p>
      </dgm:t>
    </dgm:pt>
    <dgm:pt modelId="{EE5EF013-5251-4CCA-A43F-BECEA73D181D}" type="sibTrans" cxnId="{CD0962E4-CDCE-4FC4-8BDB-C3561F8AD54E}">
      <dgm:prSet/>
      <dgm:spPr/>
      <dgm:t>
        <a:bodyPr/>
        <a:lstStyle/>
        <a:p>
          <a:endParaRPr lang="es-MX" sz="2000">
            <a:latin typeface="Arial" panose="020B0604020202020204" pitchFamily="34" charset="0"/>
            <a:cs typeface="Arial" panose="020B0604020202020204" pitchFamily="34" charset="0"/>
          </a:endParaRPr>
        </a:p>
      </dgm:t>
    </dgm:pt>
    <dgm:pt modelId="{66946937-DE1B-43BF-8201-3D58AE9F8362}">
      <dgm:prSet custT="1"/>
      <dgm:spPr>
        <a:ln>
          <a:solidFill>
            <a:srgbClr val="AF1583"/>
          </a:solidFill>
        </a:ln>
      </dgm:spPr>
      <dgm:t>
        <a:bodyPr/>
        <a:lstStyle/>
        <a:p>
          <a:r>
            <a:rPr lang="es-MX" sz="1800" dirty="0">
              <a:latin typeface="Arial" panose="020B0604020202020204" pitchFamily="34" charset="0"/>
              <a:cs typeface="Arial" panose="020B0604020202020204" pitchFamily="34" charset="0"/>
            </a:rPr>
            <a:t>Implica servicios de vinculación de la oferta y la demanda de trabajo, facilitando el acceso a empleos de calidad.</a:t>
          </a:r>
        </a:p>
      </dgm:t>
    </dgm:pt>
    <dgm:pt modelId="{660CBB59-AA49-475D-8BE9-F34A6ECA266A}" type="parTrans" cxnId="{B5C3836E-AE60-4C32-9FAE-BE05A20CF80B}">
      <dgm:prSet/>
      <dgm:spPr/>
      <dgm:t>
        <a:bodyPr/>
        <a:lstStyle/>
        <a:p>
          <a:endParaRPr lang="es-MX" sz="2000">
            <a:latin typeface="Arial" panose="020B0604020202020204" pitchFamily="34" charset="0"/>
            <a:cs typeface="Arial" panose="020B0604020202020204" pitchFamily="34" charset="0"/>
          </a:endParaRPr>
        </a:p>
      </dgm:t>
    </dgm:pt>
    <dgm:pt modelId="{330F22B2-E75C-4434-B449-914972E17950}" type="sibTrans" cxnId="{B5C3836E-AE60-4C32-9FAE-BE05A20CF80B}">
      <dgm:prSet/>
      <dgm:spPr/>
      <dgm:t>
        <a:bodyPr/>
        <a:lstStyle/>
        <a:p>
          <a:endParaRPr lang="es-MX" sz="2000">
            <a:latin typeface="Arial" panose="020B0604020202020204" pitchFamily="34" charset="0"/>
            <a:cs typeface="Arial" panose="020B0604020202020204" pitchFamily="34" charset="0"/>
          </a:endParaRPr>
        </a:p>
      </dgm:t>
    </dgm:pt>
    <dgm:pt modelId="{D9664C62-0332-4CAD-AC2C-697621A1EF04}" type="pres">
      <dgm:prSet presAssocID="{FFD3558B-7C74-402D-8475-1412CF0141C2}" presName="linear" presStyleCnt="0">
        <dgm:presLayoutVars>
          <dgm:dir/>
          <dgm:animLvl val="lvl"/>
          <dgm:resizeHandles val="exact"/>
        </dgm:presLayoutVars>
      </dgm:prSet>
      <dgm:spPr/>
    </dgm:pt>
    <dgm:pt modelId="{9E407260-FFCA-4AF4-9244-26CACB774157}" type="pres">
      <dgm:prSet presAssocID="{8D23922E-C9C7-4478-99E7-5AF1B8C0BF52}" presName="parentLin" presStyleCnt="0"/>
      <dgm:spPr/>
    </dgm:pt>
    <dgm:pt modelId="{9A812039-122D-4F2A-AAE5-74569368BE12}" type="pres">
      <dgm:prSet presAssocID="{8D23922E-C9C7-4478-99E7-5AF1B8C0BF52}" presName="parentLeftMargin" presStyleLbl="node1" presStyleIdx="0" presStyleCnt="3"/>
      <dgm:spPr/>
    </dgm:pt>
    <dgm:pt modelId="{87D88909-7FEB-4A77-8F02-B8C5C494BDA1}" type="pres">
      <dgm:prSet presAssocID="{8D23922E-C9C7-4478-99E7-5AF1B8C0BF52}" presName="parentText" presStyleLbl="node1" presStyleIdx="0" presStyleCnt="3" custScaleY="66218">
        <dgm:presLayoutVars>
          <dgm:chMax val="0"/>
          <dgm:bulletEnabled val="1"/>
        </dgm:presLayoutVars>
      </dgm:prSet>
      <dgm:spPr/>
    </dgm:pt>
    <dgm:pt modelId="{7FC4681E-997A-43DD-BD7D-A8CC7463126A}" type="pres">
      <dgm:prSet presAssocID="{8D23922E-C9C7-4478-99E7-5AF1B8C0BF52}" presName="negativeSpace" presStyleCnt="0"/>
      <dgm:spPr/>
    </dgm:pt>
    <dgm:pt modelId="{C00AF84E-9E25-4CC3-9B57-9307BD6F767E}" type="pres">
      <dgm:prSet presAssocID="{8D23922E-C9C7-4478-99E7-5AF1B8C0BF52}" presName="childText" presStyleLbl="conFgAcc1" presStyleIdx="0" presStyleCnt="3">
        <dgm:presLayoutVars>
          <dgm:bulletEnabled val="1"/>
        </dgm:presLayoutVars>
      </dgm:prSet>
      <dgm:spPr/>
    </dgm:pt>
    <dgm:pt modelId="{53284CEB-B842-44C9-A47C-1404161FC575}" type="pres">
      <dgm:prSet presAssocID="{BE99D3DB-624D-45B7-B66A-E279D9EFA316}" presName="spaceBetweenRectangles" presStyleCnt="0"/>
      <dgm:spPr/>
    </dgm:pt>
    <dgm:pt modelId="{AE2C5512-9732-49E3-A2C9-BC9F18904BF3}" type="pres">
      <dgm:prSet presAssocID="{11A42C4A-ABA6-407B-95CB-86FAAE1593D7}" presName="parentLin" presStyleCnt="0"/>
      <dgm:spPr/>
    </dgm:pt>
    <dgm:pt modelId="{4A089D84-197F-4927-85D1-5E20E1557157}" type="pres">
      <dgm:prSet presAssocID="{11A42C4A-ABA6-407B-95CB-86FAAE1593D7}" presName="parentLeftMargin" presStyleLbl="node1" presStyleIdx="0" presStyleCnt="3"/>
      <dgm:spPr/>
    </dgm:pt>
    <dgm:pt modelId="{2A8F8D5F-6482-4CE4-AD6D-9FCD6FE21DE1}" type="pres">
      <dgm:prSet presAssocID="{11A42C4A-ABA6-407B-95CB-86FAAE1593D7}" presName="parentText" presStyleLbl="node1" presStyleIdx="1" presStyleCnt="3" custScaleY="66218">
        <dgm:presLayoutVars>
          <dgm:chMax val="0"/>
          <dgm:bulletEnabled val="1"/>
        </dgm:presLayoutVars>
      </dgm:prSet>
      <dgm:spPr/>
    </dgm:pt>
    <dgm:pt modelId="{8038505B-B516-439E-9C28-B071C60E892D}" type="pres">
      <dgm:prSet presAssocID="{11A42C4A-ABA6-407B-95CB-86FAAE1593D7}" presName="negativeSpace" presStyleCnt="0"/>
      <dgm:spPr/>
    </dgm:pt>
    <dgm:pt modelId="{46193E3C-EEBA-496A-ACBF-36B0D33E7960}" type="pres">
      <dgm:prSet presAssocID="{11A42C4A-ABA6-407B-95CB-86FAAE1593D7}" presName="childText" presStyleLbl="conFgAcc1" presStyleIdx="1" presStyleCnt="3">
        <dgm:presLayoutVars>
          <dgm:bulletEnabled val="1"/>
        </dgm:presLayoutVars>
      </dgm:prSet>
      <dgm:spPr/>
    </dgm:pt>
    <dgm:pt modelId="{25450D8D-7082-4D53-A8DE-A0DD77F89088}" type="pres">
      <dgm:prSet presAssocID="{913AE135-A6C6-41E6-8489-036CBA41D000}" presName="spaceBetweenRectangles" presStyleCnt="0"/>
      <dgm:spPr/>
    </dgm:pt>
    <dgm:pt modelId="{57193116-C3F8-4A77-B16D-365351F3D1D8}" type="pres">
      <dgm:prSet presAssocID="{5870FFF7-83C7-4D8F-80B1-F03CC0EB6184}" presName="parentLin" presStyleCnt="0"/>
      <dgm:spPr/>
    </dgm:pt>
    <dgm:pt modelId="{018CB8A1-0070-437C-AEAD-DA9BD1E1B163}" type="pres">
      <dgm:prSet presAssocID="{5870FFF7-83C7-4D8F-80B1-F03CC0EB6184}" presName="parentLeftMargin" presStyleLbl="node1" presStyleIdx="1" presStyleCnt="3"/>
      <dgm:spPr/>
    </dgm:pt>
    <dgm:pt modelId="{2F5B5665-0D13-498E-A09C-41CB946CD066}" type="pres">
      <dgm:prSet presAssocID="{5870FFF7-83C7-4D8F-80B1-F03CC0EB6184}" presName="parentText" presStyleLbl="node1" presStyleIdx="2" presStyleCnt="3" custScaleY="66218">
        <dgm:presLayoutVars>
          <dgm:chMax val="0"/>
          <dgm:bulletEnabled val="1"/>
        </dgm:presLayoutVars>
      </dgm:prSet>
      <dgm:spPr/>
    </dgm:pt>
    <dgm:pt modelId="{190427F4-EBAE-40B4-B0D6-8AFD4A1BE979}" type="pres">
      <dgm:prSet presAssocID="{5870FFF7-83C7-4D8F-80B1-F03CC0EB6184}" presName="negativeSpace" presStyleCnt="0"/>
      <dgm:spPr/>
    </dgm:pt>
    <dgm:pt modelId="{9A0D138B-A300-486E-B7DF-8703243CA02E}" type="pres">
      <dgm:prSet presAssocID="{5870FFF7-83C7-4D8F-80B1-F03CC0EB6184}" presName="childText" presStyleLbl="conFgAcc1" presStyleIdx="2" presStyleCnt="3">
        <dgm:presLayoutVars>
          <dgm:bulletEnabled val="1"/>
        </dgm:presLayoutVars>
      </dgm:prSet>
      <dgm:spPr/>
    </dgm:pt>
  </dgm:ptLst>
  <dgm:cxnLst>
    <dgm:cxn modelId="{04E3BB10-5C5D-4A9F-929D-6D4E6C2CFD0A}" type="presOf" srcId="{5870FFF7-83C7-4D8F-80B1-F03CC0EB6184}" destId="{018CB8A1-0070-437C-AEAD-DA9BD1E1B163}" srcOrd="0" destOrd="0" presId="urn:microsoft.com/office/officeart/2005/8/layout/list1"/>
    <dgm:cxn modelId="{F1179E11-8345-4D91-A2AA-3120343E5127}" type="presOf" srcId="{ED6F4E69-3144-45EE-B3CE-6224765B2DDE}" destId="{46193E3C-EEBA-496A-ACBF-36B0D33E7960}" srcOrd="0" destOrd="0" presId="urn:microsoft.com/office/officeart/2005/8/layout/list1"/>
    <dgm:cxn modelId="{072CBB36-5496-4051-963F-6059EDC650AB}" type="presOf" srcId="{8D23922E-C9C7-4478-99E7-5AF1B8C0BF52}" destId="{87D88909-7FEB-4A77-8F02-B8C5C494BDA1}" srcOrd="1" destOrd="0" presId="urn:microsoft.com/office/officeart/2005/8/layout/list1"/>
    <dgm:cxn modelId="{E9C1D15E-EBA3-4881-ADB0-B96037F93CD4}" type="presOf" srcId="{8D23922E-C9C7-4478-99E7-5AF1B8C0BF52}" destId="{9A812039-122D-4F2A-AAE5-74569368BE12}" srcOrd="0" destOrd="0" presId="urn:microsoft.com/office/officeart/2005/8/layout/list1"/>
    <dgm:cxn modelId="{8669A063-F6F1-4861-8C97-ED2CCA690F11}" srcId="{FFD3558B-7C74-402D-8475-1412CF0141C2}" destId="{5870FFF7-83C7-4D8F-80B1-F03CC0EB6184}" srcOrd="2" destOrd="0" parTransId="{80BB75B4-723E-42CC-93A1-47C352C22201}" sibTransId="{A57C9530-EF6E-4301-900C-EF1DE57E9512}"/>
    <dgm:cxn modelId="{B5C3836E-AE60-4C32-9FAE-BE05A20CF80B}" srcId="{5870FFF7-83C7-4D8F-80B1-F03CC0EB6184}" destId="{66946937-DE1B-43BF-8201-3D58AE9F8362}" srcOrd="0" destOrd="0" parTransId="{660CBB59-AA49-475D-8BE9-F34A6ECA266A}" sibTransId="{330F22B2-E75C-4434-B449-914972E17950}"/>
    <dgm:cxn modelId="{4AD1E552-CEF2-4B24-9D2A-A70611347BB7}" srcId="{8D23922E-C9C7-4478-99E7-5AF1B8C0BF52}" destId="{D06324C2-6EFE-45B9-8E3D-00F5A7FDE49B}" srcOrd="0" destOrd="0" parTransId="{3A0AE0D6-3425-4039-8618-E6ED8F30822C}" sibTransId="{68D11D12-6D03-48D1-88A5-0836DA21485A}"/>
    <dgm:cxn modelId="{AD82567B-2DC6-4C8B-A4B2-DB7E3511B989}" srcId="{FFD3558B-7C74-402D-8475-1412CF0141C2}" destId="{8D23922E-C9C7-4478-99E7-5AF1B8C0BF52}" srcOrd="0" destOrd="0" parTransId="{54CEA772-52E9-4321-AF6A-50A7553CA201}" sibTransId="{BE99D3DB-624D-45B7-B66A-E279D9EFA316}"/>
    <dgm:cxn modelId="{C41D0894-1C09-4A3B-B223-C25A2AF24AB0}" type="presOf" srcId="{5870FFF7-83C7-4D8F-80B1-F03CC0EB6184}" destId="{2F5B5665-0D13-498E-A09C-41CB946CD066}" srcOrd="1" destOrd="0" presId="urn:microsoft.com/office/officeart/2005/8/layout/list1"/>
    <dgm:cxn modelId="{5987A799-EB5F-451A-AF95-A74EAE9A1466}" type="presOf" srcId="{11A42C4A-ABA6-407B-95CB-86FAAE1593D7}" destId="{4A089D84-197F-4927-85D1-5E20E1557157}" srcOrd="0" destOrd="0" presId="urn:microsoft.com/office/officeart/2005/8/layout/list1"/>
    <dgm:cxn modelId="{AAB02FB4-354E-4B63-8670-33EFAFC1102A}" type="presOf" srcId="{11A42C4A-ABA6-407B-95CB-86FAAE1593D7}" destId="{2A8F8D5F-6482-4CE4-AD6D-9FCD6FE21DE1}" srcOrd="1" destOrd="0" presId="urn:microsoft.com/office/officeart/2005/8/layout/list1"/>
    <dgm:cxn modelId="{DC1585DE-C309-4F47-B09E-95B2BE937BA7}" type="presOf" srcId="{FFD3558B-7C74-402D-8475-1412CF0141C2}" destId="{D9664C62-0332-4CAD-AC2C-697621A1EF04}" srcOrd="0" destOrd="0" presId="urn:microsoft.com/office/officeart/2005/8/layout/list1"/>
    <dgm:cxn modelId="{482BC6DF-97BB-4F23-B7CB-066E8FFB860E}" srcId="{FFD3558B-7C74-402D-8475-1412CF0141C2}" destId="{11A42C4A-ABA6-407B-95CB-86FAAE1593D7}" srcOrd="1" destOrd="0" parTransId="{C91C2EA9-D11A-47AE-91EF-3BFC357137F7}" sibTransId="{913AE135-A6C6-41E6-8489-036CBA41D000}"/>
    <dgm:cxn modelId="{CD0962E4-CDCE-4FC4-8BDB-C3561F8AD54E}" srcId="{11A42C4A-ABA6-407B-95CB-86FAAE1593D7}" destId="{ED6F4E69-3144-45EE-B3CE-6224765B2DDE}" srcOrd="0" destOrd="0" parTransId="{587D0ECF-FA7A-4849-9FFB-B17BCB5D8A89}" sibTransId="{EE5EF013-5251-4CCA-A43F-BECEA73D181D}"/>
    <dgm:cxn modelId="{1D0B43F0-830D-4815-B304-BB4DE1BFB4CB}" type="presOf" srcId="{D06324C2-6EFE-45B9-8E3D-00F5A7FDE49B}" destId="{C00AF84E-9E25-4CC3-9B57-9307BD6F767E}" srcOrd="0" destOrd="0" presId="urn:microsoft.com/office/officeart/2005/8/layout/list1"/>
    <dgm:cxn modelId="{CC4BC1F6-5BF2-4DEF-88BB-4E7C52E5E72E}" type="presOf" srcId="{66946937-DE1B-43BF-8201-3D58AE9F8362}" destId="{9A0D138B-A300-486E-B7DF-8703243CA02E}" srcOrd="0" destOrd="0" presId="urn:microsoft.com/office/officeart/2005/8/layout/list1"/>
    <dgm:cxn modelId="{0748E17A-6E02-463B-85BD-8D4F27C9270B}" type="presParOf" srcId="{D9664C62-0332-4CAD-AC2C-697621A1EF04}" destId="{9E407260-FFCA-4AF4-9244-26CACB774157}" srcOrd="0" destOrd="0" presId="urn:microsoft.com/office/officeart/2005/8/layout/list1"/>
    <dgm:cxn modelId="{7B17B102-F5EB-4580-AC2B-BA8776E4A1C7}" type="presParOf" srcId="{9E407260-FFCA-4AF4-9244-26CACB774157}" destId="{9A812039-122D-4F2A-AAE5-74569368BE12}" srcOrd="0" destOrd="0" presId="urn:microsoft.com/office/officeart/2005/8/layout/list1"/>
    <dgm:cxn modelId="{C7791B7E-6F71-44BC-9FC7-2AAD0EB1FEE4}" type="presParOf" srcId="{9E407260-FFCA-4AF4-9244-26CACB774157}" destId="{87D88909-7FEB-4A77-8F02-B8C5C494BDA1}" srcOrd="1" destOrd="0" presId="urn:microsoft.com/office/officeart/2005/8/layout/list1"/>
    <dgm:cxn modelId="{761D498F-4062-4C43-B4A6-4D8F4818DF99}" type="presParOf" srcId="{D9664C62-0332-4CAD-AC2C-697621A1EF04}" destId="{7FC4681E-997A-43DD-BD7D-A8CC7463126A}" srcOrd="1" destOrd="0" presId="urn:microsoft.com/office/officeart/2005/8/layout/list1"/>
    <dgm:cxn modelId="{4214B0D7-F34B-4D41-B2CE-8916E58D17AF}" type="presParOf" srcId="{D9664C62-0332-4CAD-AC2C-697621A1EF04}" destId="{C00AF84E-9E25-4CC3-9B57-9307BD6F767E}" srcOrd="2" destOrd="0" presId="urn:microsoft.com/office/officeart/2005/8/layout/list1"/>
    <dgm:cxn modelId="{D4B98BEF-C9D6-49DE-A2DC-B75524B13B22}" type="presParOf" srcId="{D9664C62-0332-4CAD-AC2C-697621A1EF04}" destId="{53284CEB-B842-44C9-A47C-1404161FC575}" srcOrd="3" destOrd="0" presId="urn:microsoft.com/office/officeart/2005/8/layout/list1"/>
    <dgm:cxn modelId="{524B8E39-2174-4EE1-A91B-79E4A8AB9E3B}" type="presParOf" srcId="{D9664C62-0332-4CAD-AC2C-697621A1EF04}" destId="{AE2C5512-9732-49E3-A2C9-BC9F18904BF3}" srcOrd="4" destOrd="0" presId="urn:microsoft.com/office/officeart/2005/8/layout/list1"/>
    <dgm:cxn modelId="{DB26D03A-4492-4667-A627-2F60FD1AE65E}" type="presParOf" srcId="{AE2C5512-9732-49E3-A2C9-BC9F18904BF3}" destId="{4A089D84-197F-4927-85D1-5E20E1557157}" srcOrd="0" destOrd="0" presId="urn:microsoft.com/office/officeart/2005/8/layout/list1"/>
    <dgm:cxn modelId="{E41BA4A8-2AC3-48C5-A845-DDDB18812916}" type="presParOf" srcId="{AE2C5512-9732-49E3-A2C9-BC9F18904BF3}" destId="{2A8F8D5F-6482-4CE4-AD6D-9FCD6FE21DE1}" srcOrd="1" destOrd="0" presId="urn:microsoft.com/office/officeart/2005/8/layout/list1"/>
    <dgm:cxn modelId="{7F5BBA58-2312-436E-AD9A-068E0B1B6ED9}" type="presParOf" srcId="{D9664C62-0332-4CAD-AC2C-697621A1EF04}" destId="{8038505B-B516-439E-9C28-B071C60E892D}" srcOrd="5" destOrd="0" presId="urn:microsoft.com/office/officeart/2005/8/layout/list1"/>
    <dgm:cxn modelId="{880EA948-2BEA-40C8-859A-A540A10964E4}" type="presParOf" srcId="{D9664C62-0332-4CAD-AC2C-697621A1EF04}" destId="{46193E3C-EEBA-496A-ACBF-36B0D33E7960}" srcOrd="6" destOrd="0" presId="urn:microsoft.com/office/officeart/2005/8/layout/list1"/>
    <dgm:cxn modelId="{47912AE5-20D3-4058-80F5-4EB36696990E}" type="presParOf" srcId="{D9664C62-0332-4CAD-AC2C-697621A1EF04}" destId="{25450D8D-7082-4D53-A8DE-A0DD77F89088}" srcOrd="7" destOrd="0" presId="urn:microsoft.com/office/officeart/2005/8/layout/list1"/>
    <dgm:cxn modelId="{85D24356-3501-4CE4-BF2D-FEFB0D31D932}" type="presParOf" srcId="{D9664C62-0332-4CAD-AC2C-697621A1EF04}" destId="{57193116-C3F8-4A77-B16D-365351F3D1D8}" srcOrd="8" destOrd="0" presId="urn:microsoft.com/office/officeart/2005/8/layout/list1"/>
    <dgm:cxn modelId="{772283E7-2AEB-4FB2-82B1-509503967F91}" type="presParOf" srcId="{57193116-C3F8-4A77-B16D-365351F3D1D8}" destId="{018CB8A1-0070-437C-AEAD-DA9BD1E1B163}" srcOrd="0" destOrd="0" presId="urn:microsoft.com/office/officeart/2005/8/layout/list1"/>
    <dgm:cxn modelId="{C52946CD-0E8C-45EF-82AA-05E23544C27D}" type="presParOf" srcId="{57193116-C3F8-4A77-B16D-365351F3D1D8}" destId="{2F5B5665-0D13-498E-A09C-41CB946CD066}" srcOrd="1" destOrd="0" presId="urn:microsoft.com/office/officeart/2005/8/layout/list1"/>
    <dgm:cxn modelId="{501D7034-ABC2-49F5-9E77-D515001113D5}" type="presParOf" srcId="{D9664C62-0332-4CAD-AC2C-697621A1EF04}" destId="{190427F4-EBAE-40B4-B0D6-8AFD4A1BE979}" srcOrd="9" destOrd="0" presId="urn:microsoft.com/office/officeart/2005/8/layout/list1"/>
    <dgm:cxn modelId="{743F1FB9-CF03-49F8-92CC-5FF04010CE6C}" type="presParOf" srcId="{D9664C62-0332-4CAD-AC2C-697621A1EF04}" destId="{9A0D138B-A300-486E-B7DF-8703243CA02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D3558B-7C74-402D-8475-1412CF0141C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2D4150BA-3523-43EF-B707-329A852B043B}">
      <dgm:prSet phldrT="[Texto]" custT="1"/>
      <dgm:spPr>
        <a:solidFill>
          <a:srgbClr val="469999"/>
        </a:solidFill>
      </dgm:spPr>
      <dgm:t>
        <a:bodyPr/>
        <a:lstStyle/>
        <a:p>
          <a:r>
            <a:rPr lang="es-MX" sz="2000" b="1" dirty="0">
              <a:latin typeface="Arial" panose="020B0604020202020204" pitchFamily="34" charset="0"/>
              <a:cs typeface="Arial" panose="020B0604020202020204" pitchFamily="34" charset="0"/>
            </a:rPr>
            <a:t>Acceso a la información sobre oferta laboral</a:t>
          </a:r>
        </a:p>
      </dgm:t>
    </dgm:pt>
    <dgm:pt modelId="{BBC4AE18-60BA-4C58-AFBB-032FFE219A82}" type="parTrans" cxnId="{C1B78B9B-7E47-4B04-AD5D-57955EF773E1}">
      <dgm:prSet/>
      <dgm:spPr/>
      <dgm:t>
        <a:bodyPr/>
        <a:lstStyle/>
        <a:p>
          <a:endParaRPr lang="es-MX">
            <a:latin typeface="Arial" panose="020B0604020202020204" pitchFamily="34" charset="0"/>
            <a:cs typeface="Arial" panose="020B0604020202020204" pitchFamily="34" charset="0"/>
          </a:endParaRPr>
        </a:p>
      </dgm:t>
    </dgm:pt>
    <dgm:pt modelId="{8BB48B59-C84D-4A48-BEE1-1CEAC99866BC}" type="sibTrans" cxnId="{C1B78B9B-7E47-4B04-AD5D-57955EF773E1}">
      <dgm:prSet/>
      <dgm:spPr/>
      <dgm:t>
        <a:bodyPr/>
        <a:lstStyle/>
        <a:p>
          <a:endParaRPr lang="es-MX">
            <a:latin typeface="Arial" panose="020B0604020202020204" pitchFamily="34" charset="0"/>
            <a:cs typeface="Arial" panose="020B0604020202020204" pitchFamily="34" charset="0"/>
          </a:endParaRPr>
        </a:p>
      </dgm:t>
    </dgm:pt>
    <dgm:pt modelId="{6D76A1E8-B5EF-429C-8C64-F67EA51B367A}">
      <dgm:prSet custT="1"/>
      <dgm:spPr>
        <a:solidFill>
          <a:srgbClr val="469999"/>
        </a:solidFill>
      </dgm:spPr>
      <dgm:t>
        <a:bodyPr/>
        <a:lstStyle/>
        <a:p>
          <a:r>
            <a:rPr lang="es-MX" sz="2000" b="1" dirty="0">
              <a:latin typeface="Arial" panose="020B0604020202020204" pitchFamily="34" charset="0"/>
              <a:cs typeface="Arial" panose="020B0604020202020204" pitchFamily="34" charset="0"/>
            </a:rPr>
            <a:t>Derechos laborales</a:t>
          </a:r>
        </a:p>
      </dgm:t>
    </dgm:pt>
    <dgm:pt modelId="{7A754349-85FE-429C-98F3-671A5EB71BA5}" type="parTrans" cxnId="{6DD78751-4DC7-4280-B30A-90E3455FC61C}">
      <dgm:prSet/>
      <dgm:spPr/>
      <dgm:t>
        <a:bodyPr/>
        <a:lstStyle/>
        <a:p>
          <a:endParaRPr lang="es-MX">
            <a:latin typeface="Arial" panose="020B0604020202020204" pitchFamily="34" charset="0"/>
            <a:cs typeface="Arial" panose="020B0604020202020204" pitchFamily="34" charset="0"/>
          </a:endParaRPr>
        </a:p>
      </dgm:t>
    </dgm:pt>
    <dgm:pt modelId="{9EBC8E9E-B9B3-4AC3-AA9E-96E32279E1AC}" type="sibTrans" cxnId="{6DD78751-4DC7-4280-B30A-90E3455FC61C}">
      <dgm:prSet/>
      <dgm:spPr/>
      <dgm:t>
        <a:bodyPr/>
        <a:lstStyle/>
        <a:p>
          <a:endParaRPr lang="es-MX">
            <a:latin typeface="Arial" panose="020B0604020202020204" pitchFamily="34" charset="0"/>
            <a:cs typeface="Arial" panose="020B0604020202020204" pitchFamily="34" charset="0"/>
          </a:endParaRPr>
        </a:p>
      </dgm:t>
    </dgm:pt>
    <dgm:pt modelId="{47C7DD01-DF11-4553-99ED-3B986514F2E6}">
      <dgm:prSet custT="1"/>
      <dgm:spPr>
        <a:solidFill>
          <a:srgbClr val="469999"/>
        </a:solidFill>
      </dgm:spPr>
      <dgm:t>
        <a:bodyPr/>
        <a:lstStyle/>
        <a:p>
          <a:r>
            <a:rPr lang="es-MX" sz="2000" b="1" dirty="0">
              <a:latin typeface="Arial" panose="020B0604020202020204" pitchFamily="34" charset="0"/>
              <a:cs typeface="Arial" panose="020B0604020202020204" pitchFamily="34" charset="0"/>
            </a:rPr>
            <a:t>Accesibilidad física</a:t>
          </a:r>
        </a:p>
      </dgm:t>
    </dgm:pt>
    <dgm:pt modelId="{7F50456B-7D55-4D56-959F-9C37CE4565BA}" type="parTrans" cxnId="{007746D8-D737-45B8-BE22-39AEB733D0A3}">
      <dgm:prSet/>
      <dgm:spPr/>
      <dgm:t>
        <a:bodyPr/>
        <a:lstStyle/>
        <a:p>
          <a:endParaRPr lang="es-MX">
            <a:latin typeface="Arial" panose="020B0604020202020204" pitchFamily="34" charset="0"/>
            <a:cs typeface="Arial" panose="020B0604020202020204" pitchFamily="34" charset="0"/>
          </a:endParaRPr>
        </a:p>
      </dgm:t>
    </dgm:pt>
    <dgm:pt modelId="{833DE57F-3110-4339-8027-10D0270EB57B}" type="sibTrans" cxnId="{007746D8-D737-45B8-BE22-39AEB733D0A3}">
      <dgm:prSet/>
      <dgm:spPr/>
      <dgm:t>
        <a:bodyPr/>
        <a:lstStyle/>
        <a:p>
          <a:endParaRPr lang="es-MX">
            <a:latin typeface="Arial" panose="020B0604020202020204" pitchFamily="34" charset="0"/>
            <a:cs typeface="Arial" panose="020B0604020202020204" pitchFamily="34" charset="0"/>
          </a:endParaRPr>
        </a:p>
      </dgm:t>
    </dgm:pt>
    <dgm:pt modelId="{19BEC80A-E653-430B-9E15-E59B2A2CEA32}">
      <dgm:prSet custT="1"/>
      <dgm:spPr>
        <a:ln>
          <a:solidFill>
            <a:srgbClr val="469999"/>
          </a:solidFill>
        </a:ln>
      </dgm:spPr>
      <dgm:t>
        <a:bodyPr/>
        <a:lstStyle/>
        <a:p>
          <a:r>
            <a:rPr lang="es-MX" sz="1800" dirty="0">
              <a:latin typeface="Arial" panose="020B0604020202020204" pitchFamily="34" charset="0"/>
              <a:cs typeface="Arial" panose="020B0604020202020204" pitchFamily="34" charset="0"/>
            </a:rPr>
            <a:t>Se consideran las condiciones de seguridad para el acceso y desarrollo de actividades de trabajadores con discapacidad en los centros de trabajo, así como el tiempo de traslados hogar-trabajo-hogar.</a:t>
          </a:r>
        </a:p>
      </dgm:t>
    </dgm:pt>
    <dgm:pt modelId="{92F3BE20-2C1F-4285-85D6-844F7F48ECD4}" type="parTrans" cxnId="{5D150F1B-C081-4434-8DC2-D83312CB59E7}">
      <dgm:prSet/>
      <dgm:spPr/>
      <dgm:t>
        <a:bodyPr/>
        <a:lstStyle/>
        <a:p>
          <a:endParaRPr lang="es-MX">
            <a:latin typeface="Arial" panose="020B0604020202020204" pitchFamily="34" charset="0"/>
            <a:cs typeface="Arial" panose="020B0604020202020204" pitchFamily="34" charset="0"/>
          </a:endParaRPr>
        </a:p>
      </dgm:t>
    </dgm:pt>
    <dgm:pt modelId="{11BD856B-813F-4CF7-8C5F-BDE86C6A4B45}" type="sibTrans" cxnId="{5D150F1B-C081-4434-8DC2-D83312CB59E7}">
      <dgm:prSet/>
      <dgm:spPr/>
      <dgm:t>
        <a:bodyPr/>
        <a:lstStyle/>
        <a:p>
          <a:endParaRPr lang="es-MX">
            <a:latin typeface="Arial" panose="020B0604020202020204" pitchFamily="34" charset="0"/>
            <a:cs typeface="Arial" panose="020B0604020202020204" pitchFamily="34" charset="0"/>
          </a:endParaRPr>
        </a:p>
      </dgm:t>
    </dgm:pt>
    <dgm:pt modelId="{70256C2A-CF95-4911-8F18-A2409C882CBE}">
      <dgm:prSet phldrT="[Texto]" custT="1"/>
      <dgm:spPr>
        <a:noFill/>
        <a:ln>
          <a:solidFill>
            <a:srgbClr val="469999"/>
          </a:solidFill>
        </a:ln>
      </dgm:spPr>
      <dgm:t>
        <a:bodyPr/>
        <a:lstStyle/>
        <a:p>
          <a:r>
            <a:rPr lang="es-MX" sz="1800" dirty="0">
              <a:latin typeface="Arial" panose="020B0604020202020204" pitchFamily="34" charset="0"/>
              <a:cs typeface="Arial" panose="020B0604020202020204" pitchFamily="34" charset="0"/>
            </a:rPr>
            <a:t>Implica la entrega de información sobre oferta laboral a través de los servicios de vinculación.</a:t>
          </a:r>
        </a:p>
      </dgm:t>
    </dgm:pt>
    <dgm:pt modelId="{1AD0A563-65AE-4731-9F51-394C9EB6968A}" type="parTrans" cxnId="{D9AF64D0-7E02-4028-8205-562B304C53D6}">
      <dgm:prSet/>
      <dgm:spPr/>
      <dgm:t>
        <a:bodyPr/>
        <a:lstStyle/>
        <a:p>
          <a:endParaRPr lang="es-MX">
            <a:latin typeface="Arial" panose="020B0604020202020204" pitchFamily="34" charset="0"/>
            <a:cs typeface="Arial" panose="020B0604020202020204" pitchFamily="34" charset="0"/>
          </a:endParaRPr>
        </a:p>
      </dgm:t>
    </dgm:pt>
    <dgm:pt modelId="{F5A06139-4DA7-4F57-A341-2787D1324BF7}" type="sibTrans" cxnId="{D9AF64D0-7E02-4028-8205-562B304C53D6}">
      <dgm:prSet/>
      <dgm:spPr/>
      <dgm:t>
        <a:bodyPr/>
        <a:lstStyle/>
        <a:p>
          <a:endParaRPr lang="es-MX">
            <a:latin typeface="Arial" panose="020B0604020202020204" pitchFamily="34" charset="0"/>
            <a:cs typeface="Arial" panose="020B0604020202020204" pitchFamily="34" charset="0"/>
          </a:endParaRPr>
        </a:p>
      </dgm:t>
    </dgm:pt>
    <dgm:pt modelId="{899C8E10-FE11-4BF9-BAED-D941528AF6ED}">
      <dgm:prSet custT="1"/>
      <dgm:spPr>
        <a:ln>
          <a:solidFill>
            <a:srgbClr val="469999"/>
          </a:solidFill>
        </a:ln>
      </dgm:spPr>
      <dgm:t>
        <a:bodyPr/>
        <a:lstStyle/>
        <a:p>
          <a:r>
            <a:rPr lang="es-MX" sz="1800" dirty="0">
              <a:latin typeface="Arial" panose="020B0604020202020204" pitchFamily="34" charset="0"/>
              <a:cs typeface="Arial" panose="020B0604020202020204" pitchFamily="34" charset="0"/>
            </a:rPr>
            <a:t>Conocer los derechos laborales para exigir su cumplimiento. </a:t>
          </a:r>
        </a:p>
      </dgm:t>
    </dgm:pt>
    <dgm:pt modelId="{5E1BD173-33BA-4E40-ACE4-62A87C865E55}" type="parTrans" cxnId="{3EB06810-B4E8-4CA7-AB24-17730F90AAE1}">
      <dgm:prSet/>
      <dgm:spPr/>
      <dgm:t>
        <a:bodyPr/>
        <a:lstStyle/>
        <a:p>
          <a:endParaRPr lang="es-MX">
            <a:latin typeface="Arial" panose="020B0604020202020204" pitchFamily="34" charset="0"/>
            <a:cs typeface="Arial" panose="020B0604020202020204" pitchFamily="34" charset="0"/>
          </a:endParaRPr>
        </a:p>
      </dgm:t>
    </dgm:pt>
    <dgm:pt modelId="{8ABD37DE-57F2-4336-BB56-0DB32DADF9D2}" type="sibTrans" cxnId="{3EB06810-B4E8-4CA7-AB24-17730F90AAE1}">
      <dgm:prSet/>
      <dgm:spPr/>
      <dgm:t>
        <a:bodyPr/>
        <a:lstStyle/>
        <a:p>
          <a:endParaRPr lang="es-MX">
            <a:latin typeface="Arial" panose="020B0604020202020204" pitchFamily="34" charset="0"/>
            <a:cs typeface="Arial" panose="020B0604020202020204" pitchFamily="34" charset="0"/>
          </a:endParaRPr>
        </a:p>
      </dgm:t>
    </dgm:pt>
    <dgm:pt modelId="{D9664C62-0332-4CAD-AC2C-697621A1EF04}" type="pres">
      <dgm:prSet presAssocID="{FFD3558B-7C74-402D-8475-1412CF0141C2}" presName="linear" presStyleCnt="0">
        <dgm:presLayoutVars>
          <dgm:dir/>
          <dgm:animLvl val="lvl"/>
          <dgm:resizeHandles val="exact"/>
        </dgm:presLayoutVars>
      </dgm:prSet>
      <dgm:spPr/>
    </dgm:pt>
    <dgm:pt modelId="{6A6A5323-91D7-4F7E-8E5B-D8738EC51026}" type="pres">
      <dgm:prSet presAssocID="{2D4150BA-3523-43EF-B707-329A852B043B}" presName="parentLin" presStyleCnt="0"/>
      <dgm:spPr/>
    </dgm:pt>
    <dgm:pt modelId="{3A7A9285-017C-48AF-82FB-5D4A67B62A70}" type="pres">
      <dgm:prSet presAssocID="{2D4150BA-3523-43EF-B707-329A852B043B}" presName="parentLeftMargin" presStyleLbl="node1" presStyleIdx="0" presStyleCnt="3"/>
      <dgm:spPr/>
    </dgm:pt>
    <dgm:pt modelId="{9E7A4937-6DAD-4705-8F11-4FDFE2992FB4}" type="pres">
      <dgm:prSet presAssocID="{2D4150BA-3523-43EF-B707-329A852B043B}" presName="parentText" presStyleLbl="node1" presStyleIdx="0" presStyleCnt="3" custScaleY="73599">
        <dgm:presLayoutVars>
          <dgm:chMax val="0"/>
          <dgm:bulletEnabled val="1"/>
        </dgm:presLayoutVars>
      </dgm:prSet>
      <dgm:spPr/>
    </dgm:pt>
    <dgm:pt modelId="{C779F8F5-543B-4DDF-BD45-CC1DE08FB0E3}" type="pres">
      <dgm:prSet presAssocID="{2D4150BA-3523-43EF-B707-329A852B043B}" presName="negativeSpace" presStyleCnt="0"/>
      <dgm:spPr/>
    </dgm:pt>
    <dgm:pt modelId="{D2C70ADB-AC5D-4AAB-AE35-804FBB220638}" type="pres">
      <dgm:prSet presAssocID="{2D4150BA-3523-43EF-B707-329A852B043B}" presName="childText" presStyleLbl="conFgAcc1" presStyleIdx="0" presStyleCnt="3">
        <dgm:presLayoutVars>
          <dgm:bulletEnabled val="1"/>
        </dgm:presLayoutVars>
      </dgm:prSet>
      <dgm:spPr/>
    </dgm:pt>
    <dgm:pt modelId="{C22B6ED2-4A74-454F-B33B-9565AE5D6E2C}" type="pres">
      <dgm:prSet presAssocID="{8BB48B59-C84D-4A48-BEE1-1CEAC99866BC}" presName="spaceBetweenRectangles" presStyleCnt="0"/>
      <dgm:spPr/>
    </dgm:pt>
    <dgm:pt modelId="{CDD083DD-4D80-416A-9228-1D77E9708DC3}" type="pres">
      <dgm:prSet presAssocID="{6D76A1E8-B5EF-429C-8C64-F67EA51B367A}" presName="parentLin" presStyleCnt="0"/>
      <dgm:spPr/>
    </dgm:pt>
    <dgm:pt modelId="{7AD87DFD-6BB1-4E09-85C1-7D5C025B24C2}" type="pres">
      <dgm:prSet presAssocID="{6D76A1E8-B5EF-429C-8C64-F67EA51B367A}" presName="parentLeftMargin" presStyleLbl="node1" presStyleIdx="0" presStyleCnt="3"/>
      <dgm:spPr/>
    </dgm:pt>
    <dgm:pt modelId="{2F362D83-77BB-449E-A510-A587C8C134A7}" type="pres">
      <dgm:prSet presAssocID="{6D76A1E8-B5EF-429C-8C64-F67EA51B367A}" presName="parentText" presStyleLbl="node1" presStyleIdx="1" presStyleCnt="3" custScaleY="73599">
        <dgm:presLayoutVars>
          <dgm:chMax val="0"/>
          <dgm:bulletEnabled val="1"/>
        </dgm:presLayoutVars>
      </dgm:prSet>
      <dgm:spPr/>
    </dgm:pt>
    <dgm:pt modelId="{537423FA-4AFD-40D2-91DC-22421C6AD10D}" type="pres">
      <dgm:prSet presAssocID="{6D76A1E8-B5EF-429C-8C64-F67EA51B367A}" presName="negativeSpace" presStyleCnt="0"/>
      <dgm:spPr/>
    </dgm:pt>
    <dgm:pt modelId="{BAE960B4-F495-4A31-8497-1E0AEC52CFC7}" type="pres">
      <dgm:prSet presAssocID="{6D76A1E8-B5EF-429C-8C64-F67EA51B367A}" presName="childText" presStyleLbl="conFgAcc1" presStyleIdx="1" presStyleCnt="3">
        <dgm:presLayoutVars>
          <dgm:bulletEnabled val="1"/>
        </dgm:presLayoutVars>
      </dgm:prSet>
      <dgm:spPr/>
    </dgm:pt>
    <dgm:pt modelId="{DAF0E2A9-DE1D-4F79-B583-AE36EE158757}" type="pres">
      <dgm:prSet presAssocID="{9EBC8E9E-B9B3-4AC3-AA9E-96E32279E1AC}" presName="spaceBetweenRectangles" presStyleCnt="0"/>
      <dgm:spPr/>
    </dgm:pt>
    <dgm:pt modelId="{D5A93762-5C99-41ED-BC28-7FC1946B76CD}" type="pres">
      <dgm:prSet presAssocID="{47C7DD01-DF11-4553-99ED-3B986514F2E6}" presName="parentLin" presStyleCnt="0"/>
      <dgm:spPr/>
    </dgm:pt>
    <dgm:pt modelId="{F95D589D-1A46-4123-A7E0-C30DBF4165FC}" type="pres">
      <dgm:prSet presAssocID="{47C7DD01-DF11-4553-99ED-3B986514F2E6}" presName="parentLeftMargin" presStyleLbl="node1" presStyleIdx="1" presStyleCnt="3"/>
      <dgm:spPr/>
    </dgm:pt>
    <dgm:pt modelId="{4EA17D74-C1FE-44B0-9D08-0482057956DA}" type="pres">
      <dgm:prSet presAssocID="{47C7DD01-DF11-4553-99ED-3B986514F2E6}" presName="parentText" presStyleLbl="node1" presStyleIdx="2" presStyleCnt="3" custScaleY="73599">
        <dgm:presLayoutVars>
          <dgm:chMax val="0"/>
          <dgm:bulletEnabled val="1"/>
        </dgm:presLayoutVars>
      </dgm:prSet>
      <dgm:spPr/>
    </dgm:pt>
    <dgm:pt modelId="{5D119E32-3D1A-47B2-9884-9168AC4C13A4}" type="pres">
      <dgm:prSet presAssocID="{47C7DD01-DF11-4553-99ED-3B986514F2E6}" presName="negativeSpace" presStyleCnt="0"/>
      <dgm:spPr/>
    </dgm:pt>
    <dgm:pt modelId="{4ACDDB62-173F-4FCE-ABAA-7558B84AA18B}" type="pres">
      <dgm:prSet presAssocID="{47C7DD01-DF11-4553-99ED-3B986514F2E6}" presName="childText" presStyleLbl="conFgAcc1" presStyleIdx="2" presStyleCnt="3">
        <dgm:presLayoutVars>
          <dgm:bulletEnabled val="1"/>
        </dgm:presLayoutVars>
      </dgm:prSet>
      <dgm:spPr/>
    </dgm:pt>
  </dgm:ptLst>
  <dgm:cxnLst>
    <dgm:cxn modelId="{84B81803-E0BF-4189-86CC-859774663BC7}" type="presOf" srcId="{2D4150BA-3523-43EF-B707-329A852B043B}" destId="{3A7A9285-017C-48AF-82FB-5D4A67B62A70}" srcOrd="0" destOrd="0" presId="urn:microsoft.com/office/officeart/2005/8/layout/list1"/>
    <dgm:cxn modelId="{3EB06810-B4E8-4CA7-AB24-17730F90AAE1}" srcId="{6D76A1E8-B5EF-429C-8C64-F67EA51B367A}" destId="{899C8E10-FE11-4BF9-BAED-D941528AF6ED}" srcOrd="0" destOrd="0" parTransId="{5E1BD173-33BA-4E40-ACE4-62A87C865E55}" sibTransId="{8ABD37DE-57F2-4336-BB56-0DB32DADF9D2}"/>
    <dgm:cxn modelId="{5D150F1B-C081-4434-8DC2-D83312CB59E7}" srcId="{47C7DD01-DF11-4553-99ED-3B986514F2E6}" destId="{19BEC80A-E653-430B-9E15-E59B2A2CEA32}" srcOrd="0" destOrd="0" parTransId="{92F3BE20-2C1F-4285-85D6-844F7F48ECD4}" sibTransId="{11BD856B-813F-4CF7-8C5F-BDE86C6A4B45}"/>
    <dgm:cxn modelId="{68A59A1D-38F2-4196-8D79-C3A72DDED05B}" type="presOf" srcId="{FFD3558B-7C74-402D-8475-1412CF0141C2}" destId="{D9664C62-0332-4CAD-AC2C-697621A1EF04}" srcOrd="0" destOrd="0" presId="urn:microsoft.com/office/officeart/2005/8/layout/list1"/>
    <dgm:cxn modelId="{F0315F69-8A1F-49E0-A87F-E7DEEE7D19DB}" type="presOf" srcId="{899C8E10-FE11-4BF9-BAED-D941528AF6ED}" destId="{BAE960B4-F495-4A31-8497-1E0AEC52CFC7}" srcOrd="0" destOrd="0" presId="urn:microsoft.com/office/officeart/2005/8/layout/list1"/>
    <dgm:cxn modelId="{BB08094D-6911-46B4-A92E-4B3BB8367F6D}" type="presOf" srcId="{47C7DD01-DF11-4553-99ED-3B986514F2E6}" destId="{F95D589D-1A46-4123-A7E0-C30DBF4165FC}" srcOrd="0" destOrd="0" presId="urn:microsoft.com/office/officeart/2005/8/layout/list1"/>
    <dgm:cxn modelId="{6DD78751-4DC7-4280-B30A-90E3455FC61C}" srcId="{FFD3558B-7C74-402D-8475-1412CF0141C2}" destId="{6D76A1E8-B5EF-429C-8C64-F67EA51B367A}" srcOrd="1" destOrd="0" parTransId="{7A754349-85FE-429C-98F3-671A5EB71BA5}" sibTransId="{9EBC8E9E-B9B3-4AC3-AA9E-96E32279E1AC}"/>
    <dgm:cxn modelId="{38874359-E305-45A5-86F2-1533C8CE4022}" type="presOf" srcId="{2D4150BA-3523-43EF-B707-329A852B043B}" destId="{9E7A4937-6DAD-4705-8F11-4FDFE2992FB4}" srcOrd="1" destOrd="0" presId="urn:microsoft.com/office/officeart/2005/8/layout/list1"/>
    <dgm:cxn modelId="{C1B78B9B-7E47-4B04-AD5D-57955EF773E1}" srcId="{FFD3558B-7C74-402D-8475-1412CF0141C2}" destId="{2D4150BA-3523-43EF-B707-329A852B043B}" srcOrd="0" destOrd="0" parTransId="{BBC4AE18-60BA-4C58-AFBB-032FFE219A82}" sibTransId="{8BB48B59-C84D-4A48-BEE1-1CEAC99866BC}"/>
    <dgm:cxn modelId="{3CDDA4BA-F5DE-4424-8873-FACEC807194D}" type="presOf" srcId="{70256C2A-CF95-4911-8F18-A2409C882CBE}" destId="{D2C70ADB-AC5D-4AAB-AE35-804FBB220638}" srcOrd="0" destOrd="0" presId="urn:microsoft.com/office/officeart/2005/8/layout/list1"/>
    <dgm:cxn modelId="{89CE68BD-8E89-4214-9B79-6344FF738289}" type="presOf" srcId="{6D76A1E8-B5EF-429C-8C64-F67EA51B367A}" destId="{7AD87DFD-6BB1-4E09-85C1-7D5C025B24C2}" srcOrd="0" destOrd="0" presId="urn:microsoft.com/office/officeart/2005/8/layout/list1"/>
    <dgm:cxn modelId="{D9AF64D0-7E02-4028-8205-562B304C53D6}" srcId="{2D4150BA-3523-43EF-B707-329A852B043B}" destId="{70256C2A-CF95-4911-8F18-A2409C882CBE}" srcOrd="0" destOrd="0" parTransId="{1AD0A563-65AE-4731-9F51-394C9EB6968A}" sibTransId="{F5A06139-4DA7-4F57-A341-2787D1324BF7}"/>
    <dgm:cxn modelId="{007746D8-D737-45B8-BE22-39AEB733D0A3}" srcId="{FFD3558B-7C74-402D-8475-1412CF0141C2}" destId="{47C7DD01-DF11-4553-99ED-3B986514F2E6}" srcOrd="2" destOrd="0" parTransId="{7F50456B-7D55-4D56-959F-9C37CE4565BA}" sibTransId="{833DE57F-3110-4339-8027-10D0270EB57B}"/>
    <dgm:cxn modelId="{9F963CE7-8FBD-413C-8A33-FEF6DA94C287}" type="presOf" srcId="{47C7DD01-DF11-4553-99ED-3B986514F2E6}" destId="{4EA17D74-C1FE-44B0-9D08-0482057956DA}" srcOrd="1" destOrd="0" presId="urn:microsoft.com/office/officeart/2005/8/layout/list1"/>
    <dgm:cxn modelId="{F8AF7BEA-1D73-48D1-9A43-732E0AAFD250}" type="presOf" srcId="{19BEC80A-E653-430B-9E15-E59B2A2CEA32}" destId="{4ACDDB62-173F-4FCE-ABAA-7558B84AA18B}" srcOrd="0" destOrd="0" presId="urn:microsoft.com/office/officeart/2005/8/layout/list1"/>
    <dgm:cxn modelId="{3F0341FC-D4E1-4C9D-893D-9C4BEAF56B72}" type="presOf" srcId="{6D76A1E8-B5EF-429C-8C64-F67EA51B367A}" destId="{2F362D83-77BB-449E-A510-A587C8C134A7}" srcOrd="1" destOrd="0" presId="urn:microsoft.com/office/officeart/2005/8/layout/list1"/>
    <dgm:cxn modelId="{8D7A5D5E-92A1-425A-BB01-275B4EE2FD67}" type="presParOf" srcId="{D9664C62-0332-4CAD-AC2C-697621A1EF04}" destId="{6A6A5323-91D7-4F7E-8E5B-D8738EC51026}" srcOrd="0" destOrd="0" presId="urn:microsoft.com/office/officeart/2005/8/layout/list1"/>
    <dgm:cxn modelId="{A45A8AC8-2595-4FE1-9AD2-116D1AC553EF}" type="presParOf" srcId="{6A6A5323-91D7-4F7E-8E5B-D8738EC51026}" destId="{3A7A9285-017C-48AF-82FB-5D4A67B62A70}" srcOrd="0" destOrd="0" presId="urn:microsoft.com/office/officeart/2005/8/layout/list1"/>
    <dgm:cxn modelId="{9A3C10F0-21C0-43A1-A090-5F308F15EFDF}" type="presParOf" srcId="{6A6A5323-91D7-4F7E-8E5B-D8738EC51026}" destId="{9E7A4937-6DAD-4705-8F11-4FDFE2992FB4}" srcOrd="1" destOrd="0" presId="urn:microsoft.com/office/officeart/2005/8/layout/list1"/>
    <dgm:cxn modelId="{6913729D-C53B-490E-93A7-F42510D454B6}" type="presParOf" srcId="{D9664C62-0332-4CAD-AC2C-697621A1EF04}" destId="{C779F8F5-543B-4DDF-BD45-CC1DE08FB0E3}" srcOrd="1" destOrd="0" presId="urn:microsoft.com/office/officeart/2005/8/layout/list1"/>
    <dgm:cxn modelId="{B4F40E99-0F21-40AE-B137-A14A98159076}" type="presParOf" srcId="{D9664C62-0332-4CAD-AC2C-697621A1EF04}" destId="{D2C70ADB-AC5D-4AAB-AE35-804FBB220638}" srcOrd="2" destOrd="0" presId="urn:microsoft.com/office/officeart/2005/8/layout/list1"/>
    <dgm:cxn modelId="{6A0A69D7-B505-454D-B146-5CC5EF55636A}" type="presParOf" srcId="{D9664C62-0332-4CAD-AC2C-697621A1EF04}" destId="{C22B6ED2-4A74-454F-B33B-9565AE5D6E2C}" srcOrd="3" destOrd="0" presId="urn:microsoft.com/office/officeart/2005/8/layout/list1"/>
    <dgm:cxn modelId="{5B1614C2-D930-4D76-BE26-62CA6F4160F0}" type="presParOf" srcId="{D9664C62-0332-4CAD-AC2C-697621A1EF04}" destId="{CDD083DD-4D80-416A-9228-1D77E9708DC3}" srcOrd="4" destOrd="0" presId="urn:microsoft.com/office/officeart/2005/8/layout/list1"/>
    <dgm:cxn modelId="{49911A46-98E9-4905-8945-C1C9CB11BC73}" type="presParOf" srcId="{CDD083DD-4D80-416A-9228-1D77E9708DC3}" destId="{7AD87DFD-6BB1-4E09-85C1-7D5C025B24C2}" srcOrd="0" destOrd="0" presId="urn:microsoft.com/office/officeart/2005/8/layout/list1"/>
    <dgm:cxn modelId="{D193A2E4-5512-4AC8-94F8-50786AD48FC7}" type="presParOf" srcId="{CDD083DD-4D80-416A-9228-1D77E9708DC3}" destId="{2F362D83-77BB-449E-A510-A587C8C134A7}" srcOrd="1" destOrd="0" presId="urn:microsoft.com/office/officeart/2005/8/layout/list1"/>
    <dgm:cxn modelId="{D8BE42C3-483A-4C1F-A2AA-C17B924A3B3F}" type="presParOf" srcId="{D9664C62-0332-4CAD-AC2C-697621A1EF04}" destId="{537423FA-4AFD-40D2-91DC-22421C6AD10D}" srcOrd="5" destOrd="0" presId="urn:microsoft.com/office/officeart/2005/8/layout/list1"/>
    <dgm:cxn modelId="{1769A757-8FB2-43A5-A69D-7FA1EABD98FC}" type="presParOf" srcId="{D9664C62-0332-4CAD-AC2C-697621A1EF04}" destId="{BAE960B4-F495-4A31-8497-1E0AEC52CFC7}" srcOrd="6" destOrd="0" presId="urn:microsoft.com/office/officeart/2005/8/layout/list1"/>
    <dgm:cxn modelId="{CDA30CE6-6F97-4B8D-89B9-3CFD5541AA75}" type="presParOf" srcId="{D9664C62-0332-4CAD-AC2C-697621A1EF04}" destId="{DAF0E2A9-DE1D-4F79-B583-AE36EE158757}" srcOrd="7" destOrd="0" presId="urn:microsoft.com/office/officeart/2005/8/layout/list1"/>
    <dgm:cxn modelId="{E060F130-9338-45B4-A4BC-B883CE1379A8}" type="presParOf" srcId="{D9664C62-0332-4CAD-AC2C-697621A1EF04}" destId="{D5A93762-5C99-41ED-BC28-7FC1946B76CD}" srcOrd="8" destOrd="0" presId="urn:microsoft.com/office/officeart/2005/8/layout/list1"/>
    <dgm:cxn modelId="{A4DAC704-9F79-43D1-B772-59B885C923FA}" type="presParOf" srcId="{D5A93762-5C99-41ED-BC28-7FC1946B76CD}" destId="{F95D589D-1A46-4123-A7E0-C30DBF4165FC}" srcOrd="0" destOrd="0" presId="urn:microsoft.com/office/officeart/2005/8/layout/list1"/>
    <dgm:cxn modelId="{DB12B523-AC2C-490C-8CBA-B3919B086040}" type="presParOf" srcId="{D5A93762-5C99-41ED-BC28-7FC1946B76CD}" destId="{4EA17D74-C1FE-44B0-9D08-0482057956DA}" srcOrd="1" destOrd="0" presId="urn:microsoft.com/office/officeart/2005/8/layout/list1"/>
    <dgm:cxn modelId="{175AD050-2818-4340-9128-2FB4540A9AE0}" type="presParOf" srcId="{D9664C62-0332-4CAD-AC2C-697621A1EF04}" destId="{5D119E32-3D1A-47B2-9884-9168AC4C13A4}" srcOrd="9" destOrd="0" presId="urn:microsoft.com/office/officeart/2005/8/layout/list1"/>
    <dgm:cxn modelId="{6F786056-E844-4286-84D1-16B1E97625F6}" type="presParOf" srcId="{D9664C62-0332-4CAD-AC2C-697621A1EF04}" destId="{4ACDDB62-173F-4FCE-ABAA-7558B84AA18B}"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038F43-2074-4D04-B238-1926B3367AE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382CCFF-1555-4A17-B108-17A3CC913DBC}">
      <dgm:prSet phldrT="[Texto]" custT="1"/>
      <dgm:spPr>
        <a:solidFill>
          <a:srgbClr val="469999"/>
        </a:solidFill>
      </dgm:spPr>
      <dgm:t>
        <a:bodyPr/>
        <a:lstStyle/>
        <a:p>
          <a:r>
            <a:rPr lang="es-MX" sz="1400" b="1" dirty="0">
              <a:latin typeface="Arial" panose="020B0604020202020204" pitchFamily="34" charset="0"/>
              <a:cs typeface="Arial" panose="020B0604020202020204" pitchFamily="34" charset="0"/>
            </a:rPr>
            <a:t>Seguridad social</a:t>
          </a:r>
          <a:endParaRPr lang="es-MX" sz="1400" dirty="0"/>
        </a:p>
      </dgm:t>
    </dgm:pt>
    <dgm:pt modelId="{5DC78033-89BC-446E-9A68-F8A9DA31A762}" type="parTrans" cxnId="{4E00C342-AA9A-4EC0-B874-76A26EE7C3BD}">
      <dgm:prSet/>
      <dgm:spPr/>
      <dgm:t>
        <a:bodyPr/>
        <a:lstStyle/>
        <a:p>
          <a:endParaRPr lang="es-MX" sz="1400"/>
        </a:p>
      </dgm:t>
    </dgm:pt>
    <dgm:pt modelId="{6093E9F4-4ED1-4A07-B1DA-E9813B047173}" type="sibTrans" cxnId="{4E00C342-AA9A-4EC0-B874-76A26EE7C3BD}">
      <dgm:prSet/>
      <dgm:spPr/>
      <dgm:t>
        <a:bodyPr/>
        <a:lstStyle/>
        <a:p>
          <a:endParaRPr lang="es-MX" sz="1400"/>
        </a:p>
      </dgm:t>
    </dgm:pt>
    <dgm:pt modelId="{71FC748C-5F7C-433E-9BE0-C4D54E6AFC38}">
      <dgm:prSet phldrT="[Texto]" custT="1"/>
      <dgm:spPr>
        <a:noFill/>
      </dgm:spPr>
      <dgm:t>
        <a:bodyPr/>
        <a:lstStyle/>
        <a:p>
          <a:r>
            <a:rPr lang="es-MX" sz="1400" dirty="0">
              <a:latin typeface="Arial" panose="020B0604020202020204" pitchFamily="34" charset="0"/>
              <a:cs typeface="Arial" panose="020B0604020202020204" pitchFamily="34" charset="0"/>
            </a:rPr>
            <a:t>Implica el acceso a servicios médicos, pensiones, cotización a seguridad social, riesgos de trabajo, atención por maternidad, cuidado de niños y niñas y adultos mayores. </a:t>
          </a:r>
        </a:p>
      </dgm:t>
    </dgm:pt>
    <dgm:pt modelId="{586EB289-F53D-4405-AB73-57812D159DDF}" type="parTrans" cxnId="{5E9BACA8-C7B5-4F55-8E8B-C24A05188562}">
      <dgm:prSet/>
      <dgm:spPr/>
      <dgm:t>
        <a:bodyPr/>
        <a:lstStyle/>
        <a:p>
          <a:endParaRPr lang="es-MX" sz="1400"/>
        </a:p>
      </dgm:t>
    </dgm:pt>
    <dgm:pt modelId="{243EBB15-275D-46F4-8E71-5CBBF15DDDBB}" type="sibTrans" cxnId="{5E9BACA8-C7B5-4F55-8E8B-C24A05188562}">
      <dgm:prSet/>
      <dgm:spPr/>
      <dgm:t>
        <a:bodyPr/>
        <a:lstStyle/>
        <a:p>
          <a:endParaRPr lang="es-MX" sz="1400"/>
        </a:p>
      </dgm:t>
    </dgm:pt>
    <dgm:pt modelId="{8C0748AF-F125-4C47-922C-4B0EE28D08A7}">
      <dgm:prSet phldrT="[Texto]" custT="1"/>
      <dgm:spPr>
        <a:solidFill>
          <a:srgbClr val="469999"/>
        </a:solidFill>
      </dgm:spPr>
      <dgm:t>
        <a:bodyPr/>
        <a:lstStyle/>
        <a:p>
          <a:r>
            <a:rPr lang="es-MX" sz="1400" b="1" dirty="0">
              <a:latin typeface="Arial" panose="020B0604020202020204" pitchFamily="34" charset="0"/>
              <a:cs typeface="Arial" panose="020B0604020202020204" pitchFamily="34" charset="0"/>
            </a:rPr>
            <a:t>Ingreso</a:t>
          </a:r>
          <a:endParaRPr lang="es-MX" sz="1400" dirty="0">
            <a:latin typeface="Arial" panose="020B0604020202020204" pitchFamily="34" charset="0"/>
            <a:cs typeface="Arial" panose="020B0604020202020204" pitchFamily="34" charset="0"/>
          </a:endParaRPr>
        </a:p>
      </dgm:t>
    </dgm:pt>
    <dgm:pt modelId="{FD8EBC62-3D5C-4607-A7D7-C4A57C40476A}" type="parTrans" cxnId="{A5B20797-0A71-4C0F-99D0-AEC91E672D03}">
      <dgm:prSet/>
      <dgm:spPr/>
      <dgm:t>
        <a:bodyPr/>
        <a:lstStyle/>
        <a:p>
          <a:endParaRPr lang="es-MX" sz="1400"/>
        </a:p>
      </dgm:t>
    </dgm:pt>
    <dgm:pt modelId="{FE5FB78F-A580-4125-9DC8-E91EAB116689}" type="sibTrans" cxnId="{A5B20797-0A71-4C0F-99D0-AEC91E672D03}">
      <dgm:prSet/>
      <dgm:spPr/>
      <dgm:t>
        <a:bodyPr/>
        <a:lstStyle/>
        <a:p>
          <a:endParaRPr lang="es-MX" sz="1400"/>
        </a:p>
      </dgm:t>
    </dgm:pt>
    <dgm:pt modelId="{EF9B8315-7FDE-48BE-BFAB-E009AB423DAD}">
      <dgm:prSet phldrT="[Texto]" custT="1"/>
      <dgm:spPr>
        <a:noFill/>
      </dgm:spPr>
      <dgm:t>
        <a:bodyPr/>
        <a:lstStyle/>
        <a:p>
          <a:r>
            <a:rPr lang="es-MX" sz="1400" dirty="0">
              <a:latin typeface="Arial" panose="020B0604020202020204" pitchFamily="34" charset="0"/>
              <a:cs typeface="Arial" panose="020B0604020202020204" pitchFamily="34" charset="0"/>
            </a:rPr>
            <a:t>Considera la obligación del Estado mexicano de garantizar</a:t>
          </a:r>
          <a:r>
            <a:rPr lang="es-MX" sz="1400" b="1" dirty="0">
              <a:latin typeface="Arial" panose="020B0604020202020204" pitchFamily="34" charset="0"/>
              <a:cs typeface="Arial" panose="020B0604020202020204" pitchFamily="34" charset="0"/>
            </a:rPr>
            <a:t> </a:t>
          </a:r>
          <a:r>
            <a:rPr lang="es-MX" sz="1400" dirty="0">
              <a:latin typeface="Arial" panose="020B0604020202020204" pitchFamily="34" charset="0"/>
              <a:cs typeface="Arial" panose="020B0604020202020204" pitchFamily="34" charset="0"/>
            </a:rPr>
            <a:t>un salario mínimo fijado de acuerdo con los criterios establecidos en el artículo 123 de la CPEM “(…) ser suficientes para satisfacer las necesidades normales de un jefe de familia, en el orden material, social y cultural, y para proveer a la educación obligatoria de los hijos. Los salarios mínimos profesionales se fijarán considerando, además, las condiciones de las distintas actividades económicas”</a:t>
          </a:r>
          <a:r>
            <a:rPr lang="es-MX" sz="1400" b="1" dirty="0">
              <a:latin typeface="Arial" panose="020B0604020202020204" pitchFamily="34" charset="0"/>
              <a:cs typeface="Arial" panose="020B0604020202020204" pitchFamily="34" charset="0"/>
            </a:rPr>
            <a:t>. </a:t>
          </a:r>
          <a:endParaRPr lang="es-MX" sz="1400" dirty="0">
            <a:latin typeface="Arial" panose="020B0604020202020204" pitchFamily="34" charset="0"/>
            <a:cs typeface="Arial" panose="020B0604020202020204" pitchFamily="34" charset="0"/>
          </a:endParaRPr>
        </a:p>
      </dgm:t>
    </dgm:pt>
    <dgm:pt modelId="{89429017-B5A0-44D2-8DF6-CEEAE7E3D1BB}" type="parTrans" cxnId="{EED88AB0-0252-497C-8ED0-D9EEA0B46188}">
      <dgm:prSet/>
      <dgm:spPr/>
      <dgm:t>
        <a:bodyPr/>
        <a:lstStyle/>
        <a:p>
          <a:endParaRPr lang="es-MX" sz="1400"/>
        </a:p>
      </dgm:t>
    </dgm:pt>
    <dgm:pt modelId="{69F5D559-D8BD-4F0F-A1AA-58302E4F8BEB}" type="sibTrans" cxnId="{EED88AB0-0252-497C-8ED0-D9EEA0B46188}">
      <dgm:prSet/>
      <dgm:spPr/>
      <dgm:t>
        <a:bodyPr/>
        <a:lstStyle/>
        <a:p>
          <a:endParaRPr lang="es-MX" sz="1400"/>
        </a:p>
      </dgm:t>
    </dgm:pt>
    <dgm:pt modelId="{496A908A-B57C-44B3-8DAA-1FC2376478EC}">
      <dgm:prSet phldrT="[Texto]" custT="1"/>
      <dgm:spPr>
        <a:solidFill>
          <a:srgbClr val="469999"/>
        </a:solidFill>
      </dgm:spPr>
      <dgm:t>
        <a:bodyPr/>
        <a:lstStyle/>
        <a:p>
          <a:r>
            <a:rPr lang="es-MX" sz="1400" b="1" dirty="0">
              <a:latin typeface="Arial" panose="020B0604020202020204" pitchFamily="34" charset="0"/>
              <a:cs typeface="Arial" panose="020B0604020202020204" pitchFamily="34" charset="0"/>
            </a:rPr>
            <a:t>Jornada laboral, descanso y vacaciones:</a:t>
          </a:r>
          <a:endParaRPr lang="es-MX" sz="1400" dirty="0">
            <a:latin typeface="Arial" panose="020B0604020202020204" pitchFamily="34" charset="0"/>
            <a:cs typeface="Arial" panose="020B0604020202020204" pitchFamily="34" charset="0"/>
          </a:endParaRPr>
        </a:p>
      </dgm:t>
    </dgm:pt>
    <dgm:pt modelId="{F37887A6-89AD-45C7-A52D-7E67FDD35EDE}" type="parTrans" cxnId="{51766229-D643-4F50-A2F5-EAA2BFC60594}">
      <dgm:prSet/>
      <dgm:spPr/>
      <dgm:t>
        <a:bodyPr/>
        <a:lstStyle/>
        <a:p>
          <a:endParaRPr lang="es-MX" sz="1400"/>
        </a:p>
      </dgm:t>
    </dgm:pt>
    <dgm:pt modelId="{192F07B5-8670-438B-A4A2-6589B02E35C9}" type="sibTrans" cxnId="{51766229-D643-4F50-A2F5-EAA2BFC60594}">
      <dgm:prSet/>
      <dgm:spPr/>
      <dgm:t>
        <a:bodyPr/>
        <a:lstStyle/>
        <a:p>
          <a:endParaRPr lang="es-MX" sz="1400"/>
        </a:p>
      </dgm:t>
    </dgm:pt>
    <dgm:pt modelId="{1C722B48-F221-4FFC-895F-AE96BA09B852}">
      <dgm:prSet phldrT="[Texto]" custT="1"/>
      <dgm:spPr>
        <a:noFill/>
      </dgm:spPr>
      <dgm:t>
        <a:bodyPr/>
        <a:lstStyle/>
        <a:p>
          <a:r>
            <a:rPr lang="es-MX" sz="1400" b="0" dirty="0">
              <a:latin typeface="Arial" panose="020B0604020202020204" pitchFamily="34" charset="0"/>
              <a:cs typeface="Arial" panose="020B0604020202020204" pitchFamily="34" charset="0"/>
            </a:rPr>
            <a:t>Supone una jornada ordinaria semanal de 48 horas, un día de descanso por cada 6 de trabajo y vacaciones con goce de sueldo después de un año de servicio.</a:t>
          </a:r>
        </a:p>
      </dgm:t>
    </dgm:pt>
    <dgm:pt modelId="{0D823E53-0FAF-4E56-9C4C-0919B7D7C7E3}" type="parTrans" cxnId="{36D230C4-31EF-4A28-902D-DCF896B324E0}">
      <dgm:prSet/>
      <dgm:spPr/>
      <dgm:t>
        <a:bodyPr/>
        <a:lstStyle/>
        <a:p>
          <a:endParaRPr lang="es-MX" sz="1400"/>
        </a:p>
      </dgm:t>
    </dgm:pt>
    <dgm:pt modelId="{539CBADF-5EAD-4A01-80A7-72EEDC19AEF6}" type="sibTrans" cxnId="{36D230C4-31EF-4A28-902D-DCF896B324E0}">
      <dgm:prSet/>
      <dgm:spPr/>
      <dgm:t>
        <a:bodyPr/>
        <a:lstStyle/>
        <a:p>
          <a:endParaRPr lang="es-MX" sz="1400"/>
        </a:p>
      </dgm:t>
    </dgm:pt>
    <dgm:pt modelId="{70F10D56-3DAB-4D11-8925-7B6035E8FE7E}">
      <dgm:prSet phldrT="[Texto]" custT="1"/>
      <dgm:spPr>
        <a:solidFill>
          <a:srgbClr val="469999"/>
        </a:solidFill>
      </dgm:spPr>
      <dgm:t>
        <a:bodyPr/>
        <a:lstStyle/>
        <a:p>
          <a:r>
            <a:rPr lang="es-MX" sz="1400" b="1" dirty="0">
              <a:latin typeface="Arial" panose="020B0604020202020204" pitchFamily="34" charset="0"/>
              <a:cs typeface="Arial" panose="020B0604020202020204" pitchFamily="34" charset="0"/>
            </a:rPr>
            <a:t>Ascenso y promoción</a:t>
          </a:r>
          <a:endParaRPr lang="es-MX" sz="1400" dirty="0">
            <a:latin typeface="Arial" panose="020B0604020202020204" pitchFamily="34" charset="0"/>
            <a:cs typeface="Arial" panose="020B0604020202020204" pitchFamily="34" charset="0"/>
          </a:endParaRPr>
        </a:p>
      </dgm:t>
    </dgm:pt>
    <dgm:pt modelId="{31CC3693-081C-41CE-BA9E-9763C1A01EF2}" type="parTrans" cxnId="{16A851C9-BA99-495F-8DED-D37A2187572D}">
      <dgm:prSet/>
      <dgm:spPr/>
      <dgm:t>
        <a:bodyPr/>
        <a:lstStyle/>
        <a:p>
          <a:endParaRPr lang="es-MX" sz="1400"/>
        </a:p>
      </dgm:t>
    </dgm:pt>
    <dgm:pt modelId="{F8BE69B2-693E-4C04-AF47-39C95C65FED3}" type="sibTrans" cxnId="{16A851C9-BA99-495F-8DED-D37A2187572D}">
      <dgm:prSet/>
      <dgm:spPr/>
      <dgm:t>
        <a:bodyPr/>
        <a:lstStyle/>
        <a:p>
          <a:endParaRPr lang="es-MX" sz="1400"/>
        </a:p>
      </dgm:t>
    </dgm:pt>
    <dgm:pt modelId="{EBBD9456-DF7E-4ECC-8316-DD4CE754A165}">
      <dgm:prSet phldrT="[Texto]" custT="1"/>
      <dgm:spPr>
        <a:noFill/>
      </dgm:spPr>
      <dgm:t>
        <a:bodyPr/>
        <a:lstStyle/>
        <a:p>
          <a:r>
            <a:rPr lang="es-MX" sz="1400" dirty="0">
              <a:latin typeface="Arial" panose="020B0604020202020204" pitchFamily="34" charset="0"/>
              <a:cs typeface="Arial" panose="020B0604020202020204" pitchFamily="34" charset="0"/>
            </a:rPr>
            <a:t>Considera el derecho a la preferencia y antigüedad de los trabajadores asalariados que laboran en un centro de trabajo para el ascenso. Al respecto, el Estado tiene la capacidad de control, a través de sus competencias en materia de capacitación y adiestramiento.</a:t>
          </a:r>
        </a:p>
      </dgm:t>
    </dgm:pt>
    <dgm:pt modelId="{5C837A2E-A02B-4926-A086-F3D239BD49D6}" type="parTrans" cxnId="{35346944-F78F-4BF4-B746-92869A83E834}">
      <dgm:prSet/>
      <dgm:spPr/>
      <dgm:t>
        <a:bodyPr/>
        <a:lstStyle/>
        <a:p>
          <a:endParaRPr lang="es-MX" sz="1400"/>
        </a:p>
      </dgm:t>
    </dgm:pt>
    <dgm:pt modelId="{E4894A9F-A222-4AB6-A471-42F253EC85D4}" type="sibTrans" cxnId="{35346944-F78F-4BF4-B746-92869A83E834}">
      <dgm:prSet/>
      <dgm:spPr/>
      <dgm:t>
        <a:bodyPr/>
        <a:lstStyle/>
        <a:p>
          <a:endParaRPr lang="es-MX" sz="1400"/>
        </a:p>
      </dgm:t>
    </dgm:pt>
    <dgm:pt modelId="{13FD1ECC-DCDC-43AF-A45A-8CCD1B61D7F1}">
      <dgm:prSet phldrT="[Texto]" custT="1"/>
      <dgm:spPr>
        <a:solidFill>
          <a:srgbClr val="469999"/>
        </a:solidFill>
      </dgm:spPr>
      <dgm:t>
        <a:bodyPr/>
        <a:lstStyle/>
        <a:p>
          <a:r>
            <a:rPr lang="es-MX" sz="1400" b="1" dirty="0">
              <a:latin typeface="Arial" panose="020B0604020202020204" pitchFamily="34" charset="0"/>
              <a:cs typeface="Arial" panose="020B0604020202020204" pitchFamily="34" charset="0"/>
            </a:rPr>
            <a:t>Estabilidad laboral</a:t>
          </a:r>
          <a:endParaRPr lang="es-MX" sz="1400" dirty="0">
            <a:latin typeface="Arial" panose="020B0604020202020204" pitchFamily="34" charset="0"/>
            <a:cs typeface="Arial" panose="020B0604020202020204" pitchFamily="34" charset="0"/>
          </a:endParaRPr>
        </a:p>
      </dgm:t>
    </dgm:pt>
    <dgm:pt modelId="{B2656E84-827F-4DF8-A61C-CCEBA55ADE8B}" type="parTrans" cxnId="{E14C27E6-39CA-4005-A271-370E4DE5216C}">
      <dgm:prSet/>
      <dgm:spPr/>
      <dgm:t>
        <a:bodyPr/>
        <a:lstStyle/>
        <a:p>
          <a:endParaRPr lang="es-MX" sz="1400"/>
        </a:p>
      </dgm:t>
    </dgm:pt>
    <dgm:pt modelId="{40D0D429-9D1F-4B53-9E28-403A53916914}" type="sibTrans" cxnId="{E14C27E6-39CA-4005-A271-370E4DE5216C}">
      <dgm:prSet/>
      <dgm:spPr/>
      <dgm:t>
        <a:bodyPr/>
        <a:lstStyle/>
        <a:p>
          <a:endParaRPr lang="es-MX" sz="1400"/>
        </a:p>
      </dgm:t>
    </dgm:pt>
    <dgm:pt modelId="{7F08DFD1-6D10-4CC2-AF6C-DC1731407D38}">
      <dgm:prSet phldrT="[Texto]" custT="1"/>
      <dgm:spPr>
        <a:noFill/>
      </dgm:spPr>
      <dgm:t>
        <a:bodyPr/>
        <a:lstStyle/>
        <a:p>
          <a:r>
            <a:rPr lang="es-MX" sz="1400" dirty="0">
              <a:latin typeface="Arial" panose="020B0604020202020204" pitchFamily="34" charset="0"/>
              <a:cs typeface="Arial" panose="020B0604020202020204" pitchFamily="34" charset="0"/>
            </a:rPr>
            <a:t>Se asocia a</a:t>
          </a:r>
          <a:r>
            <a:rPr lang="es-MX" sz="1400" b="1" dirty="0">
              <a:latin typeface="Arial" panose="020B0604020202020204" pitchFamily="34" charset="0"/>
              <a:cs typeface="Arial" panose="020B0604020202020204" pitchFamily="34" charset="0"/>
            </a:rPr>
            <a:t> </a:t>
          </a:r>
          <a:r>
            <a:rPr lang="es-MX" sz="1400" dirty="0">
              <a:latin typeface="Arial" panose="020B0604020202020204" pitchFamily="34" charset="0"/>
              <a:cs typeface="Arial" panose="020B0604020202020204" pitchFamily="34" charset="0"/>
            </a:rPr>
            <a:t>relaciones laborales por tiempo indeterminado y es de suma importancia por sus diferentes implicaciones, como la certidumbre que genera en el acceso a ingresos, la mejora de prestaciones vinculadas a la antigüedad y, además, porque una trayectoria estable favorece una mayor capacidad de acceso a la vivienda, a la formación de una familia y al ahorro para las pensiones.</a:t>
          </a:r>
        </a:p>
      </dgm:t>
    </dgm:pt>
    <dgm:pt modelId="{89F810CC-D5BE-4E7B-AE90-18FE3260A1F9}" type="parTrans" cxnId="{03F82780-D6CA-4DFE-8669-E07044D3F369}">
      <dgm:prSet/>
      <dgm:spPr/>
      <dgm:t>
        <a:bodyPr/>
        <a:lstStyle/>
        <a:p>
          <a:endParaRPr lang="es-MX" sz="1400"/>
        </a:p>
      </dgm:t>
    </dgm:pt>
    <dgm:pt modelId="{C5468590-83A1-4FC1-8040-1FB92B66A9C5}" type="sibTrans" cxnId="{03F82780-D6CA-4DFE-8669-E07044D3F369}">
      <dgm:prSet/>
      <dgm:spPr/>
      <dgm:t>
        <a:bodyPr/>
        <a:lstStyle/>
        <a:p>
          <a:endParaRPr lang="es-MX" sz="1400"/>
        </a:p>
      </dgm:t>
    </dgm:pt>
    <dgm:pt modelId="{C75EE079-29B1-4867-98C1-FC0485ED6C40}">
      <dgm:prSet phldrT="[Texto]" custT="1"/>
      <dgm:spPr>
        <a:solidFill>
          <a:srgbClr val="469999"/>
        </a:solidFill>
      </dgm:spPr>
      <dgm:t>
        <a:bodyPr/>
        <a:lstStyle/>
        <a:p>
          <a:r>
            <a:rPr lang="es-MX" sz="1400" b="1" dirty="0">
              <a:latin typeface="Arial" panose="020B0604020202020204" pitchFamily="34" charset="0"/>
              <a:cs typeface="Arial" panose="020B0604020202020204" pitchFamily="34" charset="0"/>
            </a:rPr>
            <a:t>Igualdad laboral, igualdad salarial y en los ingresos, entre los diversos grupos</a:t>
          </a:r>
        </a:p>
      </dgm:t>
    </dgm:pt>
    <dgm:pt modelId="{8293766C-FE18-4A6D-856C-26AB52209D10}" type="parTrans" cxnId="{E18FAD8D-F022-4D6A-8D5B-7D0A30D7B4C4}">
      <dgm:prSet/>
      <dgm:spPr/>
      <dgm:t>
        <a:bodyPr/>
        <a:lstStyle/>
        <a:p>
          <a:endParaRPr lang="es-MX" sz="1400"/>
        </a:p>
      </dgm:t>
    </dgm:pt>
    <dgm:pt modelId="{7422FB30-6C9E-4774-BF6E-1B89D728D074}" type="sibTrans" cxnId="{E18FAD8D-F022-4D6A-8D5B-7D0A30D7B4C4}">
      <dgm:prSet/>
      <dgm:spPr/>
      <dgm:t>
        <a:bodyPr/>
        <a:lstStyle/>
        <a:p>
          <a:endParaRPr lang="es-MX" sz="1400"/>
        </a:p>
      </dgm:t>
    </dgm:pt>
    <dgm:pt modelId="{A7929867-30DB-4CCD-AEBF-DA9BEBB11B16}">
      <dgm:prSet phldrT="[Texto]" custT="1"/>
      <dgm:spPr>
        <a:noFill/>
      </dgm:spPr>
      <dgm:t>
        <a:bodyPr/>
        <a:lstStyle/>
        <a:p>
          <a:r>
            <a:rPr lang="es-MX" sz="1400" dirty="0">
              <a:latin typeface="Arial" panose="020B0604020202020204" pitchFamily="34" charset="0"/>
              <a:cs typeface="Arial" panose="020B0604020202020204" pitchFamily="34" charset="0"/>
            </a:rPr>
            <a:t>Se requiere que no haya discriminación y proteger a los que tienen una mayor vulnerabilidad, como es el caso de las mujeres, los menores, los migrantes o las personas con discapacidad.</a:t>
          </a:r>
        </a:p>
      </dgm:t>
    </dgm:pt>
    <dgm:pt modelId="{23F41F32-5DFF-4761-808D-F0B99BB85F02}" type="parTrans" cxnId="{28B30E25-8C19-4DCE-92A3-191EFD5FD529}">
      <dgm:prSet/>
      <dgm:spPr/>
      <dgm:t>
        <a:bodyPr/>
        <a:lstStyle/>
        <a:p>
          <a:endParaRPr lang="es-MX" sz="1400"/>
        </a:p>
      </dgm:t>
    </dgm:pt>
    <dgm:pt modelId="{A0298507-12B4-488F-8F2E-B14BB87C3A84}" type="sibTrans" cxnId="{28B30E25-8C19-4DCE-92A3-191EFD5FD529}">
      <dgm:prSet/>
      <dgm:spPr/>
      <dgm:t>
        <a:bodyPr/>
        <a:lstStyle/>
        <a:p>
          <a:endParaRPr lang="es-MX" sz="1400"/>
        </a:p>
      </dgm:t>
    </dgm:pt>
    <dgm:pt modelId="{07416A77-3B15-410F-A583-07C9F21971DA}">
      <dgm:prSet phldrT="[Texto]" custT="1"/>
      <dgm:spPr>
        <a:solidFill>
          <a:srgbClr val="469999"/>
        </a:solidFill>
      </dgm:spPr>
      <dgm:t>
        <a:bodyPr/>
        <a:lstStyle/>
        <a:p>
          <a:r>
            <a:rPr lang="es-MX" sz="1400" b="1" dirty="0">
              <a:latin typeface="Arial" panose="020B0604020202020204" pitchFamily="34" charset="0"/>
              <a:cs typeface="Arial" panose="020B0604020202020204" pitchFamily="34" charset="0"/>
            </a:rPr>
            <a:t>Seguridad e higiene</a:t>
          </a:r>
          <a:endParaRPr lang="es-MX" sz="1400" dirty="0">
            <a:latin typeface="Arial" panose="020B0604020202020204" pitchFamily="34" charset="0"/>
            <a:cs typeface="Arial" panose="020B0604020202020204" pitchFamily="34" charset="0"/>
          </a:endParaRPr>
        </a:p>
      </dgm:t>
    </dgm:pt>
    <dgm:pt modelId="{E7533A5E-7752-4BD5-955D-09EF8545F3E6}" type="parTrans" cxnId="{BF93FFC8-AB02-4EFF-B584-D700837E67DE}">
      <dgm:prSet/>
      <dgm:spPr/>
      <dgm:t>
        <a:bodyPr/>
        <a:lstStyle/>
        <a:p>
          <a:endParaRPr lang="es-MX" sz="1400"/>
        </a:p>
      </dgm:t>
    </dgm:pt>
    <dgm:pt modelId="{F3FB3E71-AF91-4A95-BF2A-9A0A68201A39}" type="sibTrans" cxnId="{BF93FFC8-AB02-4EFF-B584-D700837E67DE}">
      <dgm:prSet/>
      <dgm:spPr/>
      <dgm:t>
        <a:bodyPr/>
        <a:lstStyle/>
        <a:p>
          <a:endParaRPr lang="es-MX" sz="1400"/>
        </a:p>
      </dgm:t>
    </dgm:pt>
    <dgm:pt modelId="{D9D88B76-DB1E-42E3-BBFA-05E37478F4F4}">
      <dgm:prSet phldrT="[Texto]" custT="1"/>
      <dgm:spPr>
        <a:noFill/>
      </dgm:spPr>
      <dgm:t>
        <a:bodyPr/>
        <a:lstStyle/>
        <a:p>
          <a:r>
            <a:rPr lang="es-MX" sz="1400" b="0" dirty="0">
              <a:latin typeface="Arial" panose="020B0604020202020204" pitchFamily="34" charset="0"/>
              <a:cs typeface="Arial" panose="020B0604020202020204" pitchFamily="34" charset="0"/>
            </a:rPr>
            <a:t>Requiere adoptar medidas preventivas con respecto a los accidentes laborales y enfermedades profesionales. </a:t>
          </a:r>
        </a:p>
      </dgm:t>
    </dgm:pt>
    <dgm:pt modelId="{B6640911-F253-46F1-90FF-FD2096B074E5}" type="parTrans" cxnId="{B3D618F9-722C-4336-BFA2-9AEAEEA4B8DB}">
      <dgm:prSet/>
      <dgm:spPr/>
      <dgm:t>
        <a:bodyPr/>
        <a:lstStyle/>
        <a:p>
          <a:endParaRPr lang="es-MX" sz="1400"/>
        </a:p>
      </dgm:t>
    </dgm:pt>
    <dgm:pt modelId="{B45F1F66-A1E0-4548-AD3E-7967A5D26F72}" type="sibTrans" cxnId="{B3D618F9-722C-4336-BFA2-9AEAEEA4B8DB}">
      <dgm:prSet/>
      <dgm:spPr/>
      <dgm:t>
        <a:bodyPr/>
        <a:lstStyle/>
        <a:p>
          <a:endParaRPr lang="es-MX" sz="1400"/>
        </a:p>
      </dgm:t>
    </dgm:pt>
    <dgm:pt modelId="{74A803AE-7040-4C4E-B074-191084043296}" type="pres">
      <dgm:prSet presAssocID="{42038F43-2074-4D04-B238-1926B3367AE6}" presName="linear" presStyleCnt="0">
        <dgm:presLayoutVars>
          <dgm:animLvl val="lvl"/>
          <dgm:resizeHandles val="exact"/>
        </dgm:presLayoutVars>
      </dgm:prSet>
      <dgm:spPr/>
    </dgm:pt>
    <dgm:pt modelId="{B0E95FEC-25AD-4E74-811A-BFF05698D3AC}" type="pres">
      <dgm:prSet presAssocID="{6382CCFF-1555-4A17-B108-17A3CC913DBC}" presName="parentText" presStyleLbl="node1" presStyleIdx="0" presStyleCnt="7" custScaleY="59518">
        <dgm:presLayoutVars>
          <dgm:chMax val="0"/>
          <dgm:bulletEnabled val="1"/>
        </dgm:presLayoutVars>
      </dgm:prSet>
      <dgm:spPr/>
    </dgm:pt>
    <dgm:pt modelId="{E663C221-F2C6-4899-8BB6-21BBD61E5A58}" type="pres">
      <dgm:prSet presAssocID="{6382CCFF-1555-4A17-B108-17A3CC913DBC}" presName="childText" presStyleLbl="revTx" presStyleIdx="0" presStyleCnt="7">
        <dgm:presLayoutVars>
          <dgm:bulletEnabled val="1"/>
        </dgm:presLayoutVars>
      </dgm:prSet>
      <dgm:spPr/>
    </dgm:pt>
    <dgm:pt modelId="{AA812960-83FD-473B-B4E1-9AC8C86675A1}" type="pres">
      <dgm:prSet presAssocID="{8C0748AF-F125-4C47-922C-4B0EE28D08A7}" presName="parentText" presStyleLbl="node1" presStyleIdx="1" presStyleCnt="7" custScaleY="59518">
        <dgm:presLayoutVars>
          <dgm:chMax val="0"/>
          <dgm:bulletEnabled val="1"/>
        </dgm:presLayoutVars>
      </dgm:prSet>
      <dgm:spPr/>
    </dgm:pt>
    <dgm:pt modelId="{3F1AF97A-E937-40F3-BF15-00FFBB360A9A}" type="pres">
      <dgm:prSet presAssocID="{8C0748AF-F125-4C47-922C-4B0EE28D08A7}" presName="childText" presStyleLbl="revTx" presStyleIdx="1" presStyleCnt="7">
        <dgm:presLayoutVars>
          <dgm:bulletEnabled val="1"/>
        </dgm:presLayoutVars>
      </dgm:prSet>
      <dgm:spPr/>
    </dgm:pt>
    <dgm:pt modelId="{E4474D91-0A89-43F7-867B-454EB78B8BB3}" type="pres">
      <dgm:prSet presAssocID="{496A908A-B57C-44B3-8DAA-1FC2376478EC}" presName="parentText" presStyleLbl="node1" presStyleIdx="2" presStyleCnt="7" custScaleY="59518">
        <dgm:presLayoutVars>
          <dgm:chMax val="0"/>
          <dgm:bulletEnabled val="1"/>
        </dgm:presLayoutVars>
      </dgm:prSet>
      <dgm:spPr/>
    </dgm:pt>
    <dgm:pt modelId="{6C161430-7A05-4694-ACD8-5F6A8D57398B}" type="pres">
      <dgm:prSet presAssocID="{496A908A-B57C-44B3-8DAA-1FC2376478EC}" presName="childText" presStyleLbl="revTx" presStyleIdx="2" presStyleCnt="7">
        <dgm:presLayoutVars>
          <dgm:bulletEnabled val="1"/>
        </dgm:presLayoutVars>
      </dgm:prSet>
      <dgm:spPr/>
    </dgm:pt>
    <dgm:pt modelId="{F9A72385-A01C-4E09-993C-4FD9D578C753}" type="pres">
      <dgm:prSet presAssocID="{70F10D56-3DAB-4D11-8925-7B6035E8FE7E}" presName="parentText" presStyleLbl="node1" presStyleIdx="3" presStyleCnt="7" custScaleY="59518">
        <dgm:presLayoutVars>
          <dgm:chMax val="0"/>
          <dgm:bulletEnabled val="1"/>
        </dgm:presLayoutVars>
      </dgm:prSet>
      <dgm:spPr/>
    </dgm:pt>
    <dgm:pt modelId="{18271EE9-0EB9-4B3C-A601-CE00EB34148D}" type="pres">
      <dgm:prSet presAssocID="{70F10D56-3DAB-4D11-8925-7B6035E8FE7E}" presName="childText" presStyleLbl="revTx" presStyleIdx="3" presStyleCnt="7">
        <dgm:presLayoutVars>
          <dgm:bulletEnabled val="1"/>
        </dgm:presLayoutVars>
      </dgm:prSet>
      <dgm:spPr/>
    </dgm:pt>
    <dgm:pt modelId="{0D263502-2063-4EC1-8219-5FDE6C780B73}" type="pres">
      <dgm:prSet presAssocID="{13FD1ECC-DCDC-43AF-A45A-8CCD1B61D7F1}" presName="parentText" presStyleLbl="node1" presStyleIdx="4" presStyleCnt="7" custScaleY="59518">
        <dgm:presLayoutVars>
          <dgm:chMax val="0"/>
          <dgm:bulletEnabled val="1"/>
        </dgm:presLayoutVars>
      </dgm:prSet>
      <dgm:spPr/>
    </dgm:pt>
    <dgm:pt modelId="{72AAE8F2-6F00-46CE-BAAC-52E25A7C7DA6}" type="pres">
      <dgm:prSet presAssocID="{13FD1ECC-DCDC-43AF-A45A-8CCD1B61D7F1}" presName="childText" presStyleLbl="revTx" presStyleIdx="4" presStyleCnt="7">
        <dgm:presLayoutVars>
          <dgm:bulletEnabled val="1"/>
        </dgm:presLayoutVars>
      </dgm:prSet>
      <dgm:spPr/>
    </dgm:pt>
    <dgm:pt modelId="{E5C1953D-7551-4A79-8BB6-048C325F9396}" type="pres">
      <dgm:prSet presAssocID="{C75EE079-29B1-4867-98C1-FC0485ED6C40}" presName="parentText" presStyleLbl="node1" presStyleIdx="5" presStyleCnt="7" custScaleY="59518">
        <dgm:presLayoutVars>
          <dgm:chMax val="0"/>
          <dgm:bulletEnabled val="1"/>
        </dgm:presLayoutVars>
      </dgm:prSet>
      <dgm:spPr/>
    </dgm:pt>
    <dgm:pt modelId="{9E1AC002-1C26-480F-866A-E166849EDE05}" type="pres">
      <dgm:prSet presAssocID="{C75EE079-29B1-4867-98C1-FC0485ED6C40}" presName="childText" presStyleLbl="revTx" presStyleIdx="5" presStyleCnt="7">
        <dgm:presLayoutVars>
          <dgm:bulletEnabled val="1"/>
        </dgm:presLayoutVars>
      </dgm:prSet>
      <dgm:spPr/>
    </dgm:pt>
    <dgm:pt modelId="{26199E13-A1BD-4D44-BB9F-2613859FD145}" type="pres">
      <dgm:prSet presAssocID="{07416A77-3B15-410F-A583-07C9F21971DA}" presName="parentText" presStyleLbl="node1" presStyleIdx="6" presStyleCnt="7" custScaleY="59518">
        <dgm:presLayoutVars>
          <dgm:chMax val="0"/>
          <dgm:bulletEnabled val="1"/>
        </dgm:presLayoutVars>
      </dgm:prSet>
      <dgm:spPr/>
    </dgm:pt>
    <dgm:pt modelId="{2EE2A962-AA27-415A-981B-F795BC778ECD}" type="pres">
      <dgm:prSet presAssocID="{07416A77-3B15-410F-A583-07C9F21971DA}" presName="childText" presStyleLbl="revTx" presStyleIdx="6" presStyleCnt="7">
        <dgm:presLayoutVars>
          <dgm:bulletEnabled val="1"/>
        </dgm:presLayoutVars>
      </dgm:prSet>
      <dgm:spPr/>
    </dgm:pt>
  </dgm:ptLst>
  <dgm:cxnLst>
    <dgm:cxn modelId="{28B30E25-8C19-4DCE-92A3-191EFD5FD529}" srcId="{C75EE079-29B1-4867-98C1-FC0485ED6C40}" destId="{A7929867-30DB-4CCD-AEBF-DA9BEBB11B16}" srcOrd="0" destOrd="0" parTransId="{23F41F32-5DFF-4761-808D-F0B99BB85F02}" sibTransId="{A0298507-12B4-488F-8F2E-B14BB87C3A84}"/>
    <dgm:cxn modelId="{51766229-D643-4F50-A2F5-EAA2BFC60594}" srcId="{42038F43-2074-4D04-B238-1926B3367AE6}" destId="{496A908A-B57C-44B3-8DAA-1FC2376478EC}" srcOrd="2" destOrd="0" parTransId="{F37887A6-89AD-45C7-A52D-7E67FDD35EDE}" sibTransId="{192F07B5-8670-438B-A4A2-6589B02E35C9}"/>
    <dgm:cxn modelId="{43487D2A-3707-4B37-982F-369658C6047B}" type="presOf" srcId="{71FC748C-5F7C-433E-9BE0-C4D54E6AFC38}" destId="{E663C221-F2C6-4899-8BB6-21BBD61E5A58}" srcOrd="0" destOrd="0" presId="urn:microsoft.com/office/officeart/2005/8/layout/vList2"/>
    <dgm:cxn modelId="{2AEC432F-D4F2-414E-A5F4-870582037CE0}" type="presOf" srcId="{13FD1ECC-DCDC-43AF-A45A-8CCD1B61D7F1}" destId="{0D263502-2063-4EC1-8219-5FDE6C780B73}" srcOrd="0" destOrd="0" presId="urn:microsoft.com/office/officeart/2005/8/layout/vList2"/>
    <dgm:cxn modelId="{18F6363F-A93A-46FC-843E-2150875F5517}" type="presOf" srcId="{D9D88B76-DB1E-42E3-BBFA-05E37478F4F4}" destId="{2EE2A962-AA27-415A-981B-F795BC778ECD}" srcOrd="0" destOrd="0" presId="urn:microsoft.com/office/officeart/2005/8/layout/vList2"/>
    <dgm:cxn modelId="{4E00C342-AA9A-4EC0-B874-76A26EE7C3BD}" srcId="{42038F43-2074-4D04-B238-1926B3367AE6}" destId="{6382CCFF-1555-4A17-B108-17A3CC913DBC}" srcOrd="0" destOrd="0" parTransId="{5DC78033-89BC-446E-9A68-F8A9DA31A762}" sibTransId="{6093E9F4-4ED1-4A07-B1DA-E9813B047173}"/>
    <dgm:cxn modelId="{35346944-F78F-4BF4-B746-92869A83E834}" srcId="{70F10D56-3DAB-4D11-8925-7B6035E8FE7E}" destId="{EBBD9456-DF7E-4ECC-8316-DD4CE754A165}" srcOrd="0" destOrd="0" parTransId="{5C837A2E-A02B-4926-A086-F3D239BD49D6}" sibTransId="{E4894A9F-A222-4AB6-A471-42F253EC85D4}"/>
    <dgm:cxn modelId="{2AB71C48-87FC-4DFF-B1A2-9BA2F841F43B}" type="presOf" srcId="{496A908A-B57C-44B3-8DAA-1FC2376478EC}" destId="{E4474D91-0A89-43F7-867B-454EB78B8BB3}" srcOrd="0" destOrd="0" presId="urn:microsoft.com/office/officeart/2005/8/layout/vList2"/>
    <dgm:cxn modelId="{3AC0344D-47BD-476F-AC57-AC85FA189101}" type="presOf" srcId="{07416A77-3B15-410F-A583-07C9F21971DA}" destId="{26199E13-A1BD-4D44-BB9F-2613859FD145}" srcOrd="0" destOrd="0" presId="urn:microsoft.com/office/officeart/2005/8/layout/vList2"/>
    <dgm:cxn modelId="{B8D3D34D-C710-4DFB-88FC-48FE4E300F04}" type="presOf" srcId="{42038F43-2074-4D04-B238-1926B3367AE6}" destId="{74A803AE-7040-4C4E-B074-191084043296}" srcOrd="0" destOrd="0" presId="urn:microsoft.com/office/officeart/2005/8/layout/vList2"/>
    <dgm:cxn modelId="{6D145171-6969-4DE4-983C-D7AA7547BD60}" type="presOf" srcId="{8C0748AF-F125-4C47-922C-4B0EE28D08A7}" destId="{AA812960-83FD-473B-B4E1-9AC8C86675A1}" srcOrd="0" destOrd="0" presId="urn:microsoft.com/office/officeart/2005/8/layout/vList2"/>
    <dgm:cxn modelId="{06C51B7C-E75B-42D6-BADA-E42314C7801F}" type="presOf" srcId="{6382CCFF-1555-4A17-B108-17A3CC913DBC}" destId="{B0E95FEC-25AD-4E74-811A-BFF05698D3AC}" srcOrd="0" destOrd="0" presId="urn:microsoft.com/office/officeart/2005/8/layout/vList2"/>
    <dgm:cxn modelId="{03F82780-D6CA-4DFE-8669-E07044D3F369}" srcId="{13FD1ECC-DCDC-43AF-A45A-8CCD1B61D7F1}" destId="{7F08DFD1-6D10-4CC2-AF6C-DC1731407D38}" srcOrd="0" destOrd="0" parTransId="{89F810CC-D5BE-4E7B-AE90-18FE3260A1F9}" sibTransId="{C5468590-83A1-4FC1-8040-1FB92B66A9C5}"/>
    <dgm:cxn modelId="{E227BB88-BDD1-4F30-B920-EF791AB9FBBB}" type="presOf" srcId="{70F10D56-3DAB-4D11-8925-7B6035E8FE7E}" destId="{F9A72385-A01C-4E09-993C-4FD9D578C753}" srcOrd="0" destOrd="0" presId="urn:microsoft.com/office/officeart/2005/8/layout/vList2"/>
    <dgm:cxn modelId="{E18FAD8D-F022-4D6A-8D5B-7D0A30D7B4C4}" srcId="{42038F43-2074-4D04-B238-1926B3367AE6}" destId="{C75EE079-29B1-4867-98C1-FC0485ED6C40}" srcOrd="5" destOrd="0" parTransId="{8293766C-FE18-4A6D-856C-26AB52209D10}" sibTransId="{7422FB30-6C9E-4774-BF6E-1B89D728D074}"/>
    <dgm:cxn modelId="{A5B20797-0A71-4C0F-99D0-AEC91E672D03}" srcId="{42038F43-2074-4D04-B238-1926B3367AE6}" destId="{8C0748AF-F125-4C47-922C-4B0EE28D08A7}" srcOrd="1" destOrd="0" parTransId="{FD8EBC62-3D5C-4607-A7D7-C4A57C40476A}" sibTransId="{FE5FB78F-A580-4125-9DC8-E91EAB116689}"/>
    <dgm:cxn modelId="{90CD85A6-1479-49B8-A6D0-CD6705237076}" type="presOf" srcId="{EBBD9456-DF7E-4ECC-8316-DD4CE754A165}" destId="{18271EE9-0EB9-4B3C-A601-CE00EB34148D}" srcOrd="0" destOrd="0" presId="urn:microsoft.com/office/officeart/2005/8/layout/vList2"/>
    <dgm:cxn modelId="{5E9BACA8-C7B5-4F55-8E8B-C24A05188562}" srcId="{6382CCFF-1555-4A17-B108-17A3CC913DBC}" destId="{71FC748C-5F7C-433E-9BE0-C4D54E6AFC38}" srcOrd="0" destOrd="0" parTransId="{586EB289-F53D-4405-AB73-57812D159DDF}" sibTransId="{243EBB15-275D-46F4-8E71-5CBBF15DDDBB}"/>
    <dgm:cxn modelId="{EED88AB0-0252-497C-8ED0-D9EEA0B46188}" srcId="{8C0748AF-F125-4C47-922C-4B0EE28D08A7}" destId="{EF9B8315-7FDE-48BE-BFAB-E009AB423DAD}" srcOrd="0" destOrd="0" parTransId="{89429017-B5A0-44D2-8DF6-CEEAE7E3D1BB}" sibTransId="{69F5D559-D8BD-4F0F-A1AA-58302E4F8BEB}"/>
    <dgm:cxn modelId="{85A525BE-C7D3-4410-9C16-ADA20AC3C1F0}" type="presOf" srcId="{EF9B8315-7FDE-48BE-BFAB-E009AB423DAD}" destId="{3F1AF97A-E937-40F3-BF15-00FFBB360A9A}" srcOrd="0" destOrd="0" presId="urn:microsoft.com/office/officeart/2005/8/layout/vList2"/>
    <dgm:cxn modelId="{36D230C4-31EF-4A28-902D-DCF896B324E0}" srcId="{496A908A-B57C-44B3-8DAA-1FC2376478EC}" destId="{1C722B48-F221-4FFC-895F-AE96BA09B852}" srcOrd="0" destOrd="0" parTransId="{0D823E53-0FAF-4E56-9C4C-0919B7D7C7E3}" sibTransId="{539CBADF-5EAD-4A01-80A7-72EEDC19AEF6}"/>
    <dgm:cxn modelId="{BF93FFC8-AB02-4EFF-B584-D700837E67DE}" srcId="{42038F43-2074-4D04-B238-1926B3367AE6}" destId="{07416A77-3B15-410F-A583-07C9F21971DA}" srcOrd="6" destOrd="0" parTransId="{E7533A5E-7752-4BD5-955D-09EF8545F3E6}" sibTransId="{F3FB3E71-AF91-4A95-BF2A-9A0A68201A39}"/>
    <dgm:cxn modelId="{08DE65C9-2149-4886-A784-E9D32170CFE8}" type="presOf" srcId="{A7929867-30DB-4CCD-AEBF-DA9BEBB11B16}" destId="{9E1AC002-1C26-480F-866A-E166849EDE05}" srcOrd="0" destOrd="0" presId="urn:microsoft.com/office/officeart/2005/8/layout/vList2"/>
    <dgm:cxn modelId="{16A851C9-BA99-495F-8DED-D37A2187572D}" srcId="{42038F43-2074-4D04-B238-1926B3367AE6}" destId="{70F10D56-3DAB-4D11-8925-7B6035E8FE7E}" srcOrd="3" destOrd="0" parTransId="{31CC3693-081C-41CE-BA9E-9763C1A01EF2}" sibTransId="{F8BE69B2-693E-4C04-AF47-39C95C65FED3}"/>
    <dgm:cxn modelId="{3554A8D1-8021-4369-870E-F6E4520CA0D3}" type="presOf" srcId="{1C722B48-F221-4FFC-895F-AE96BA09B852}" destId="{6C161430-7A05-4694-ACD8-5F6A8D57398B}" srcOrd="0" destOrd="0" presId="urn:microsoft.com/office/officeart/2005/8/layout/vList2"/>
    <dgm:cxn modelId="{A82D84D9-70EC-45EE-A7E9-4CAEEC0D1CB4}" type="presOf" srcId="{C75EE079-29B1-4867-98C1-FC0485ED6C40}" destId="{E5C1953D-7551-4A79-8BB6-048C325F9396}" srcOrd="0" destOrd="0" presId="urn:microsoft.com/office/officeart/2005/8/layout/vList2"/>
    <dgm:cxn modelId="{B0C785DF-3806-4C44-9CC4-AF5FFAB25352}" type="presOf" srcId="{7F08DFD1-6D10-4CC2-AF6C-DC1731407D38}" destId="{72AAE8F2-6F00-46CE-BAAC-52E25A7C7DA6}" srcOrd="0" destOrd="0" presId="urn:microsoft.com/office/officeart/2005/8/layout/vList2"/>
    <dgm:cxn modelId="{E14C27E6-39CA-4005-A271-370E4DE5216C}" srcId="{42038F43-2074-4D04-B238-1926B3367AE6}" destId="{13FD1ECC-DCDC-43AF-A45A-8CCD1B61D7F1}" srcOrd="4" destOrd="0" parTransId="{B2656E84-827F-4DF8-A61C-CCEBA55ADE8B}" sibTransId="{40D0D429-9D1F-4B53-9E28-403A53916914}"/>
    <dgm:cxn modelId="{B3D618F9-722C-4336-BFA2-9AEAEEA4B8DB}" srcId="{07416A77-3B15-410F-A583-07C9F21971DA}" destId="{D9D88B76-DB1E-42E3-BBFA-05E37478F4F4}" srcOrd="0" destOrd="0" parTransId="{B6640911-F253-46F1-90FF-FD2096B074E5}" sibTransId="{B45F1F66-A1E0-4548-AD3E-7967A5D26F72}"/>
    <dgm:cxn modelId="{55A797DF-BFF7-4EE2-A19A-90276DC4658B}" type="presParOf" srcId="{74A803AE-7040-4C4E-B074-191084043296}" destId="{B0E95FEC-25AD-4E74-811A-BFF05698D3AC}" srcOrd="0" destOrd="0" presId="urn:microsoft.com/office/officeart/2005/8/layout/vList2"/>
    <dgm:cxn modelId="{F16019CC-6A2D-4076-B88E-49D0E44EECDD}" type="presParOf" srcId="{74A803AE-7040-4C4E-B074-191084043296}" destId="{E663C221-F2C6-4899-8BB6-21BBD61E5A58}" srcOrd="1" destOrd="0" presId="urn:microsoft.com/office/officeart/2005/8/layout/vList2"/>
    <dgm:cxn modelId="{917B9205-A4E4-49A2-BB9B-073E52E99D8F}" type="presParOf" srcId="{74A803AE-7040-4C4E-B074-191084043296}" destId="{AA812960-83FD-473B-B4E1-9AC8C86675A1}" srcOrd="2" destOrd="0" presId="urn:microsoft.com/office/officeart/2005/8/layout/vList2"/>
    <dgm:cxn modelId="{653CC245-0336-45E4-9475-0925CA48BA0B}" type="presParOf" srcId="{74A803AE-7040-4C4E-B074-191084043296}" destId="{3F1AF97A-E937-40F3-BF15-00FFBB360A9A}" srcOrd="3" destOrd="0" presId="urn:microsoft.com/office/officeart/2005/8/layout/vList2"/>
    <dgm:cxn modelId="{845AD2F9-632B-41D6-8898-3056FB2FCDA0}" type="presParOf" srcId="{74A803AE-7040-4C4E-B074-191084043296}" destId="{E4474D91-0A89-43F7-867B-454EB78B8BB3}" srcOrd="4" destOrd="0" presId="urn:microsoft.com/office/officeart/2005/8/layout/vList2"/>
    <dgm:cxn modelId="{B0322995-C55C-45A3-A98E-A058861C34C5}" type="presParOf" srcId="{74A803AE-7040-4C4E-B074-191084043296}" destId="{6C161430-7A05-4694-ACD8-5F6A8D57398B}" srcOrd="5" destOrd="0" presId="urn:microsoft.com/office/officeart/2005/8/layout/vList2"/>
    <dgm:cxn modelId="{284F41A2-6AFC-4AF0-A4FB-8CA8ACE1C630}" type="presParOf" srcId="{74A803AE-7040-4C4E-B074-191084043296}" destId="{F9A72385-A01C-4E09-993C-4FD9D578C753}" srcOrd="6" destOrd="0" presId="urn:microsoft.com/office/officeart/2005/8/layout/vList2"/>
    <dgm:cxn modelId="{48EE6F0E-D582-4B65-93E3-12FBEBA68634}" type="presParOf" srcId="{74A803AE-7040-4C4E-B074-191084043296}" destId="{18271EE9-0EB9-4B3C-A601-CE00EB34148D}" srcOrd="7" destOrd="0" presId="urn:microsoft.com/office/officeart/2005/8/layout/vList2"/>
    <dgm:cxn modelId="{4752F1BE-02CF-4D53-8664-4B6AF8A3278C}" type="presParOf" srcId="{74A803AE-7040-4C4E-B074-191084043296}" destId="{0D263502-2063-4EC1-8219-5FDE6C780B73}" srcOrd="8" destOrd="0" presId="urn:microsoft.com/office/officeart/2005/8/layout/vList2"/>
    <dgm:cxn modelId="{35A505DA-6ADD-4AEE-84C6-3ED15D980FA8}" type="presParOf" srcId="{74A803AE-7040-4C4E-B074-191084043296}" destId="{72AAE8F2-6F00-46CE-BAAC-52E25A7C7DA6}" srcOrd="9" destOrd="0" presId="urn:microsoft.com/office/officeart/2005/8/layout/vList2"/>
    <dgm:cxn modelId="{2699B1B5-BD18-4FC4-937D-A82951214D5A}" type="presParOf" srcId="{74A803AE-7040-4C4E-B074-191084043296}" destId="{E5C1953D-7551-4A79-8BB6-048C325F9396}" srcOrd="10" destOrd="0" presId="urn:microsoft.com/office/officeart/2005/8/layout/vList2"/>
    <dgm:cxn modelId="{7620D061-B517-4551-8A77-14E71D3632F2}" type="presParOf" srcId="{74A803AE-7040-4C4E-B074-191084043296}" destId="{9E1AC002-1C26-480F-866A-E166849EDE05}" srcOrd="11" destOrd="0" presId="urn:microsoft.com/office/officeart/2005/8/layout/vList2"/>
    <dgm:cxn modelId="{A4414C04-A089-40EA-A6D0-1257CB4BD3FB}" type="presParOf" srcId="{74A803AE-7040-4C4E-B074-191084043296}" destId="{26199E13-A1BD-4D44-BB9F-2613859FD145}" srcOrd="12" destOrd="0" presId="urn:microsoft.com/office/officeart/2005/8/layout/vList2"/>
    <dgm:cxn modelId="{DDADBCD4-0582-4E92-B26B-0E6C1CF01C2F}" type="presParOf" srcId="{74A803AE-7040-4C4E-B074-191084043296}" destId="{2EE2A962-AA27-415A-981B-F795BC778ECD}" srcOrd="1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D3558B-7C74-402D-8475-1412CF0141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D23922E-C9C7-4478-99E7-5AF1B8C0BF52}">
      <dgm:prSet phldrT="[Texto]" custT="1"/>
      <dgm:spPr>
        <a:solidFill>
          <a:schemeClr val="bg1">
            <a:lumMod val="50000"/>
          </a:schemeClr>
        </a:solidFill>
      </dgm:spPr>
      <dgm:t>
        <a:bodyPr/>
        <a:lstStyle/>
        <a:p>
          <a:r>
            <a:rPr lang="es-MX" sz="2000" b="1" dirty="0">
              <a:latin typeface="Arial" panose="020B0604020202020204" pitchFamily="34" charset="0"/>
              <a:cs typeface="Arial" panose="020B0604020202020204" pitchFamily="34" charset="0"/>
            </a:rPr>
            <a:t>Acceso a la justicia laboral</a:t>
          </a:r>
        </a:p>
      </dgm:t>
    </dgm:pt>
    <dgm:pt modelId="{54CEA772-52E9-4321-AF6A-50A7553CA201}" type="parTrans" cxnId="{AD82567B-2DC6-4C8B-A4B2-DB7E3511B989}">
      <dgm:prSet/>
      <dgm:spPr/>
      <dgm:t>
        <a:bodyPr/>
        <a:lstStyle/>
        <a:p>
          <a:endParaRPr lang="es-MX" sz="1800">
            <a:latin typeface="Arial" panose="020B0604020202020204" pitchFamily="34" charset="0"/>
            <a:cs typeface="Arial" panose="020B0604020202020204" pitchFamily="34" charset="0"/>
          </a:endParaRPr>
        </a:p>
      </dgm:t>
    </dgm:pt>
    <dgm:pt modelId="{BE99D3DB-624D-45B7-B66A-E279D9EFA316}" type="sibTrans" cxnId="{AD82567B-2DC6-4C8B-A4B2-DB7E3511B989}">
      <dgm:prSet/>
      <dgm:spPr/>
      <dgm:t>
        <a:bodyPr/>
        <a:lstStyle/>
        <a:p>
          <a:endParaRPr lang="es-MX" sz="1800">
            <a:latin typeface="Arial" panose="020B0604020202020204" pitchFamily="34" charset="0"/>
            <a:cs typeface="Arial" panose="020B0604020202020204" pitchFamily="34" charset="0"/>
          </a:endParaRPr>
        </a:p>
      </dgm:t>
    </dgm:pt>
    <dgm:pt modelId="{DEDC6835-2374-4654-997D-68008293E565}">
      <dgm:prSet phldrT="[Texto]" custT="1"/>
      <dgm:spPr>
        <a:solidFill>
          <a:schemeClr val="bg1">
            <a:lumMod val="50000"/>
          </a:schemeClr>
        </a:solidFill>
      </dgm:spPr>
      <dgm:t>
        <a:bodyPr/>
        <a:lstStyle/>
        <a:p>
          <a:r>
            <a:rPr lang="es-MX" sz="2000" b="1" dirty="0">
              <a:latin typeface="Arial" panose="020B0604020202020204" pitchFamily="34" charset="0"/>
              <a:cs typeface="Arial" panose="020B0604020202020204" pitchFamily="34" charset="0"/>
            </a:rPr>
            <a:t>Inspección del trabajo</a:t>
          </a:r>
        </a:p>
      </dgm:t>
    </dgm:pt>
    <dgm:pt modelId="{7C5EB7CE-6FB5-4B44-BBBD-8DE01FFF0DFC}" type="parTrans" cxnId="{5E1B6975-BE52-4902-BB7B-724BA4DA33D9}">
      <dgm:prSet/>
      <dgm:spPr/>
      <dgm:t>
        <a:bodyPr/>
        <a:lstStyle/>
        <a:p>
          <a:endParaRPr lang="es-MX" sz="1800">
            <a:latin typeface="Arial" panose="020B0604020202020204" pitchFamily="34" charset="0"/>
            <a:cs typeface="Arial" panose="020B0604020202020204" pitchFamily="34" charset="0"/>
          </a:endParaRPr>
        </a:p>
      </dgm:t>
    </dgm:pt>
    <dgm:pt modelId="{1ACC711B-F8A6-4AAD-8035-F95E6A58C68D}" type="sibTrans" cxnId="{5E1B6975-BE52-4902-BB7B-724BA4DA33D9}">
      <dgm:prSet/>
      <dgm:spPr/>
      <dgm:t>
        <a:bodyPr/>
        <a:lstStyle/>
        <a:p>
          <a:endParaRPr lang="es-MX" sz="1800">
            <a:latin typeface="Arial" panose="020B0604020202020204" pitchFamily="34" charset="0"/>
            <a:cs typeface="Arial" panose="020B0604020202020204" pitchFamily="34" charset="0"/>
          </a:endParaRPr>
        </a:p>
      </dgm:t>
    </dgm:pt>
    <dgm:pt modelId="{FD42864F-2DB0-406C-9756-C84FE285831A}">
      <dgm:prSet phldrT="[Texto]" custT="1"/>
      <dgm:spPr>
        <a:solidFill>
          <a:schemeClr val="bg1">
            <a:lumMod val="50000"/>
          </a:schemeClr>
        </a:solidFill>
      </dgm:spPr>
      <dgm:t>
        <a:bodyPr/>
        <a:lstStyle/>
        <a:p>
          <a:r>
            <a:rPr lang="es-MX" sz="2000" b="1" dirty="0">
              <a:latin typeface="Arial" panose="020B0604020202020204" pitchFamily="34" charset="0"/>
              <a:cs typeface="Arial" panose="020B0604020202020204" pitchFamily="34" charset="0"/>
            </a:rPr>
            <a:t>Derechos colectivos</a:t>
          </a:r>
        </a:p>
      </dgm:t>
    </dgm:pt>
    <dgm:pt modelId="{9E8D3752-BF8D-4FDE-AD72-73E444A26D55}" type="parTrans" cxnId="{7A70A138-80A7-4C6A-A3BF-D3939EB4F094}">
      <dgm:prSet/>
      <dgm:spPr/>
      <dgm:t>
        <a:bodyPr/>
        <a:lstStyle/>
        <a:p>
          <a:endParaRPr lang="es-MX" sz="1800">
            <a:latin typeface="Arial" panose="020B0604020202020204" pitchFamily="34" charset="0"/>
            <a:cs typeface="Arial" panose="020B0604020202020204" pitchFamily="34" charset="0"/>
          </a:endParaRPr>
        </a:p>
      </dgm:t>
    </dgm:pt>
    <dgm:pt modelId="{F6A7AD70-C7E4-451C-94DB-534A3ED2D774}" type="sibTrans" cxnId="{7A70A138-80A7-4C6A-A3BF-D3939EB4F094}">
      <dgm:prSet/>
      <dgm:spPr/>
      <dgm:t>
        <a:bodyPr/>
        <a:lstStyle/>
        <a:p>
          <a:endParaRPr lang="es-MX" sz="1800">
            <a:latin typeface="Arial" panose="020B0604020202020204" pitchFamily="34" charset="0"/>
            <a:cs typeface="Arial" panose="020B0604020202020204" pitchFamily="34" charset="0"/>
          </a:endParaRPr>
        </a:p>
      </dgm:t>
    </dgm:pt>
    <dgm:pt modelId="{E0883A54-70B0-4129-A9E4-9E909C46BE15}">
      <dgm:prSet phldrT="[Texto]" custT="1"/>
      <dgm:spPr>
        <a:noFill/>
      </dgm:spPr>
      <dgm:t>
        <a:bodyPr/>
        <a:lstStyle/>
        <a:p>
          <a:r>
            <a:rPr lang="es-MX" sz="1800" dirty="0">
              <a:latin typeface="Arial" panose="020B0604020202020204" pitchFamily="34" charset="0"/>
              <a:cs typeface="Arial" panose="020B0604020202020204" pitchFamily="34" charset="0"/>
            </a:rPr>
            <a:t>Incluye la existencia de instancias destinadas a buscar el equilibrio entre los factores de la producción, prevenir y resolver conflictos individuales y colectivos capital-trabajo, de acuerdo con la Constitución Política de los Estados Unidos Mexicanos.</a:t>
          </a:r>
        </a:p>
      </dgm:t>
    </dgm:pt>
    <dgm:pt modelId="{C68FDDDC-1BD8-41B6-928F-009B9DC133DB}" type="parTrans" cxnId="{00BF8A87-01DE-4F76-BE8D-59FCE6881FCE}">
      <dgm:prSet/>
      <dgm:spPr/>
      <dgm:t>
        <a:bodyPr/>
        <a:lstStyle/>
        <a:p>
          <a:endParaRPr lang="es-MX" sz="1800">
            <a:latin typeface="Arial" panose="020B0604020202020204" pitchFamily="34" charset="0"/>
            <a:cs typeface="Arial" panose="020B0604020202020204" pitchFamily="34" charset="0"/>
          </a:endParaRPr>
        </a:p>
      </dgm:t>
    </dgm:pt>
    <dgm:pt modelId="{EF8BF7C2-D70B-4F94-AE3A-E071E9D4864A}" type="sibTrans" cxnId="{00BF8A87-01DE-4F76-BE8D-59FCE6881FCE}">
      <dgm:prSet/>
      <dgm:spPr/>
      <dgm:t>
        <a:bodyPr/>
        <a:lstStyle/>
        <a:p>
          <a:endParaRPr lang="es-MX" sz="1800">
            <a:latin typeface="Arial" panose="020B0604020202020204" pitchFamily="34" charset="0"/>
            <a:cs typeface="Arial" panose="020B0604020202020204" pitchFamily="34" charset="0"/>
          </a:endParaRPr>
        </a:p>
      </dgm:t>
    </dgm:pt>
    <dgm:pt modelId="{46C790D9-1797-47E7-B8C1-347AF74A2CC1}">
      <dgm:prSet phldrT="[Texto]" custT="1"/>
      <dgm:spPr>
        <a:noFill/>
      </dgm:spPr>
      <dgm:t>
        <a:bodyPr/>
        <a:lstStyle/>
        <a:p>
          <a:r>
            <a:rPr lang="es-MX" sz="1800" dirty="0">
              <a:latin typeface="Arial" panose="020B0604020202020204" pitchFamily="34" charset="0"/>
              <a:cs typeface="Arial" panose="020B0604020202020204" pitchFamily="34" charset="0"/>
            </a:rPr>
            <a:t>Encargada de</a:t>
          </a:r>
          <a:r>
            <a:rPr lang="es-MX" sz="1800" b="1" dirty="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vigilar el cumplimiento de los derechos de los trabajadores en sus diversas aristas o sub dimensiones, con el propósito de asegurar condiciones justas de empleo, así como detectar y reducir la informalidad.</a:t>
          </a:r>
        </a:p>
      </dgm:t>
    </dgm:pt>
    <dgm:pt modelId="{EA7F769B-3D69-4261-AA28-9E82EE45F840}" type="parTrans" cxnId="{E60D5C02-B146-4FC9-892F-878A6B24FF0B}">
      <dgm:prSet/>
      <dgm:spPr/>
      <dgm:t>
        <a:bodyPr/>
        <a:lstStyle/>
        <a:p>
          <a:endParaRPr lang="es-MX" sz="1800">
            <a:latin typeface="Arial" panose="020B0604020202020204" pitchFamily="34" charset="0"/>
            <a:cs typeface="Arial" panose="020B0604020202020204" pitchFamily="34" charset="0"/>
          </a:endParaRPr>
        </a:p>
      </dgm:t>
    </dgm:pt>
    <dgm:pt modelId="{0AE967C9-B19B-40EA-8720-19DB6C386567}" type="sibTrans" cxnId="{E60D5C02-B146-4FC9-892F-878A6B24FF0B}">
      <dgm:prSet/>
      <dgm:spPr/>
      <dgm:t>
        <a:bodyPr/>
        <a:lstStyle/>
        <a:p>
          <a:endParaRPr lang="es-MX" sz="1800">
            <a:latin typeface="Arial" panose="020B0604020202020204" pitchFamily="34" charset="0"/>
            <a:cs typeface="Arial" panose="020B0604020202020204" pitchFamily="34" charset="0"/>
          </a:endParaRPr>
        </a:p>
      </dgm:t>
    </dgm:pt>
    <dgm:pt modelId="{CCB8056A-8200-4DE3-A751-5BEDA92576D6}">
      <dgm:prSet phldrT="[Texto]" custT="1"/>
      <dgm:spPr>
        <a:noFill/>
      </dgm:spPr>
      <dgm:t>
        <a:bodyPr/>
        <a:lstStyle/>
        <a:p>
          <a:r>
            <a:rPr lang="es-MX" sz="1800" dirty="0">
              <a:latin typeface="Arial" panose="020B0604020202020204" pitchFamily="34" charset="0"/>
              <a:cs typeface="Arial" panose="020B0604020202020204" pitchFamily="34" charset="0"/>
            </a:rPr>
            <a:t>Considera la existencia de</a:t>
          </a:r>
          <a:r>
            <a:rPr lang="es-MX" sz="1800" b="1" dirty="0">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interlocutores que representen a los trabajadores en la negociación colectiva y en el diseño, monitoreo y evaluación de la política laboral.</a:t>
          </a:r>
        </a:p>
      </dgm:t>
    </dgm:pt>
    <dgm:pt modelId="{58D051A0-7232-4CFE-9E58-238E403F0805}" type="parTrans" cxnId="{94D9F95F-D04F-4BE5-A95F-152A6709A460}">
      <dgm:prSet/>
      <dgm:spPr/>
      <dgm:t>
        <a:bodyPr/>
        <a:lstStyle/>
        <a:p>
          <a:endParaRPr lang="es-MX" sz="1800">
            <a:latin typeface="Arial" panose="020B0604020202020204" pitchFamily="34" charset="0"/>
            <a:cs typeface="Arial" panose="020B0604020202020204" pitchFamily="34" charset="0"/>
          </a:endParaRPr>
        </a:p>
      </dgm:t>
    </dgm:pt>
    <dgm:pt modelId="{59B6FADF-3F41-4182-AE2C-A9CBEFBA47B2}" type="sibTrans" cxnId="{94D9F95F-D04F-4BE5-A95F-152A6709A460}">
      <dgm:prSet/>
      <dgm:spPr/>
      <dgm:t>
        <a:bodyPr/>
        <a:lstStyle/>
        <a:p>
          <a:endParaRPr lang="es-MX" sz="1800">
            <a:latin typeface="Arial" panose="020B0604020202020204" pitchFamily="34" charset="0"/>
            <a:cs typeface="Arial" panose="020B0604020202020204" pitchFamily="34" charset="0"/>
          </a:endParaRPr>
        </a:p>
      </dgm:t>
    </dgm:pt>
    <dgm:pt modelId="{C3DB6AF5-413C-4E61-B094-EEEB38328B89}" type="pres">
      <dgm:prSet presAssocID="{FFD3558B-7C74-402D-8475-1412CF0141C2}" presName="linear" presStyleCnt="0">
        <dgm:presLayoutVars>
          <dgm:animLvl val="lvl"/>
          <dgm:resizeHandles val="exact"/>
        </dgm:presLayoutVars>
      </dgm:prSet>
      <dgm:spPr/>
    </dgm:pt>
    <dgm:pt modelId="{5A333DD1-7CEF-4A9E-A168-C2C99D7AE218}" type="pres">
      <dgm:prSet presAssocID="{8D23922E-C9C7-4478-99E7-5AF1B8C0BF52}" presName="parentText" presStyleLbl="node1" presStyleIdx="0" presStyleCnt="3" custScaleY="53431" custLinFactNeighborY="-8284">
        <dgm:presLayoutVars>
          <dgm:chMax val="0"/>
          <dgm:bulletEnabled val="1"/>
        </dgm:presLayoutVars>
      </dgm:prSet>
      <dgm:spPr/>
    </dgm:pt>
    <dgm:pt modelId="{83BA5605-3E2C-4464-B458-BFE2B21C00BE}" type="pres">
      <dgm:prSet presAssocID="{8D23922E-C9C7-4478-99E7-5AF1B8C0BF52}" presName="childText" presStyleLbl="revTx" presStyleIdx="0" presStyleCnt="3" custScaleY="96359">
        <dgm:presLayoutVars>
          <dgm:bulletEnabled val="1"/>
        </dgm:presLayoutVars>
      </dgm:prSet>
      <dgm:spPr/>
    </dgm:pt>
    <dgm:pt modelId="{32390205-FA80-40D8-910C-FAA578E7BC06}" type="pres">
      <dgm:prSet presAssocID="{DEDC6835-2374-4654-997D-68008293E565}" presName="parentText" presStyleLbl="node1" presStyleIdx="1" presStyleCnt="3" custScaleY="61430" custLinFactNeighborY="-8284">
        <dgm:presLayoutVars>
          <dgm:chMax val="0"/>
          <dgm:bulletEnabled val="1"/>
        </dgm:presLayoutVars>
      </dgm:prSet>
      <dgm:spPr/>
    </dgm:pt>
    <dgm:pt modelId="{3D274C43-48C0-43AB-B365-76EAD681DCDF}" type="pres">
      <dgm:prSet presAssocID="{DEDC6835-2374-4654-997D-68008293E565}" presName="childText" presStyleLbl="revTx" presStyleIdx="1" presStyleCnt="3">
        <dgm:presLayoutVars>
          <dgm:bulletEnabled val="1"/>
        </dgm:presLayoutVars>
      </dgm:prSet>
      <dgm:spPr/>
    </dgm:pt>
    <dgm:pt modelId="{277416DC-CB4E-4918-9B8B-3BAED6F4A4CA}" type="pres">
      <dgm:prSet presAssocID="{FD42864F-2DB0-406C-9756-C84FE285831A}" presName="parentText" presStyleLbl="node1" presStyleIdx="2" presStyleCnt="3" custScaleY="65490" custLinFactNeighborY="-8284">
        <dgm:presLayoutVars>
          <dgm:chMax val="0"/>
          <dgm:bulletEnabled val="1"/>
        </dgm:presLayoutVars>
      </dgm:prSet>
      <dgm:spPr/>
    </dgm:pt>
    <dgm:pt modelId="{3CC85ACE-9FD5-4C44-8D83-4572F6771A4E}" type="pres">
      <dgm:prSet presAssocID="{FD42864F-2DB0-406C-9756-C84FE285831A}" presName="childText" presStyleLbl="revTx" presStyleIdx="2" presStyleCnt="3">
        <dgm:presLayoutVars>
          <dgm:bulletEnabled val="1"/>
        </dgm:presLayoutVars>
      </dgm:prSet>
      <dgm:spPr/>
    </dgm:pt>
  </dgm:ptLst>
  <dgm:cxnLst>
    <dgm:cxn modelId="{E60D5C02-B146-4FC9-892F-878A6B24FF0B}" srcId="{DEDC6835-2374-4654-997D-68008293E565}" destId="{46C790D9-1797-47E7-B8C1-347AF74A2CC1}" srcOrd="0" destOrd="0" parTransId="{EA7F769B-3D69-4261-AA28-9E82EE45F840}" sibTransId="{0AE967C9-B19B-40EA-8720-19DB6C386567}"/>
    <dgm:cxn modelId="{7A70A138-80A7-4C6A-A3BF-D3939EB4F094}" srcId="{FFD3558B-7C74-402D-8475-1412CF0141C2}" destId="{FD42864F-2DB0-406C-9756-C84FE285831A}" srcOrd="2" destOrd="0" parTransId="{9E8D3752-BF8D-4FDE-AD72-73E444A26D55}" sibTransId="{F6A7AD70-C7E4-451C-94DB-534A3ED2D774}"/>
    <dgm:cxn modelId="{3BA19F5B-7C0E-4F22-AA3C-23BE2BAF47C3}" type="presOf" srcId="{E0883A54-70B0-4129-A9E4-9E909C46BE15}" destId="{83BA5605-3E2C-4464-B458-BFE2B21C00BE}" srcOrd="0" destOrd="0" presId="urn:microsoft.com/office/officeart/2005/8/layout/vList2"/>
    <dgm:cxn modelId="{94D9F95F-D04F-4BE5-A95F-152A6709A460}" srcId="{FD42864F-2DB0-406C-9756-C84FE285831A}" destId="{CCB8056A-8200-4DE3-A751-5BEDA92576D6}" srcOrd="0" destOrd="0" parTransId="{58D051A0-7232-4CFE-9E58-238E403F0805}" sibTransId="{59B6FADF-3F41-4182-AE2C-A9CBEFBA47B2}"/>
    <dgm:cxn modelId="{3C2EA974-82FA-42AF-9A65-1591305067B7}" type="presOf" srcId="{CCB8056A-8200-4DE3-A751-5BEDA92576D6}" destId="{3CC85ACE-9FD5-4C44-8D83-4572F6771A4E}" srcOrd="0" destOrd="0" presId="urn:microsoft.com/office/officeart/2005/8/layout/vList2"/>
    <dgm:cxn modelId="{5E1B6975-BE52-4902-BB7B-724BA4DA33D9}" srcId="{FFD3558B-7C74-402D-8475-1412CF0141C2}" destId="{DEDC6835-2374-4654-997D-68008293E565}" srcOrd="1" destOrd="0" parTransId="{7C5EB7CE-6FB5-4B44-BBBD-8DE01FFF0DFC}" sibTransId="{1ACC711B-F8A6-4AAD-8035-F95E6A58C68D}"/>
    <dgm:cxn modelId="{8B37F459-C46D-4288-9BC1-DDDAFA859486}" type="presOf" srcId="{FD42864F-2DB0-406C-9756-C84FE285831A}" destId="{277416DC-CB4E-4918-9B8B-3BAED6F4A4CA}" srcOrd="0" destOrd="0" presId="urn:microsoft.com/office/officeart/2005/8/layout/vList2"/>
    <dgm:cxn modelId="{AD82567B-2DC6-4C8B-A4B2-DB7E3511B989}" srcId="{FFD3558B-7C74-402D-8475-1412CF0141C2}" destId="{8D23922E-C9C7-4478-99E7-5AF1B8C0BF52}" srcOrd="0" destOrd="0" parTransId="{54CEA772-52E9-4321-AF6A-50A7553CA201}" sibTransId="{BE99D3DB-624D-45B7-B66A-E279D9EFA316}"/>
    <dgm:cxn modelId="{DBFC5782-1706-428F-8479-BFC7165D173E}" type="presOf" srcId="{DEDC6835-2374-4654-997D-68008293E565}" destId="{32390205-FA80-40D8-910C-FAA578E7BC06}" srcOrd="0" destOrd="0" presId="urn:microsoft.com/office/officeart/2005/8/layout/vList2"/>
    <dgm:cxn modelId="{00BF8A87-01DE-4F76-BE8D-59FCE6881FCE}" srcId="{8D23922E-C9C7-4478-99E7-5AF1B8C0BF52}" destId="{E0883A54-70B0-4129-A9E4-9E909C46BE15}" srcOrd="0" destOrd="0" parTransId="{C68FDDDC-1BD8-41B6-928F-009B9DC133DB}" sibTransId="{EF8BF7C2-D70B-4F94-AE3A-E071E9D4864A}"/>
    <dgm:cxn modelId="{3CE546C6-DBF4-4921-959C-00244B727B9F}" type="presOf" srcId="{46C790D9-1797-47E7-B8C1-347AF74A2CC1}" destId="{3D274C43-48C0-43AB-B365-76EAD681DCDF}" srcOrd="0" destOrd="0" presId="urn:microsoft.com/office/officeart/2005/8/layout/vList2"/>
    <dgm:cxn modelId="{70A019E2-BC4C-4C5B-9815-6C8A310C9DBA}" type="presOf" srcId="{8D23922E-C9C7-4478-99E7-5AF1B8C0BF52}" destId="{5A333DD1-7CEF-4A9E-A168-C2C99D7AE218}" srcOrd="0" destOrd="0" presId="urn:microsoft.com/office/officeart/2005/8/layout/vList2"/>
    <dgm:cxn modelId="{79285DEC-8180-4733-8BF0-6FBEF51EF46B}" type="presOf" srcId="{FFD3558B-7C74-402D-8475-1412CF0141C2}" destId="{C3DB6AF5-413C-4E61-B094-EEEB38328B89}" srcOrd="0" destOrd="0" presId="urn:microsoft.com/office/officeart/2005/8/layout/vList2"/>
    <dgm:cxn modelId="{7AD95B78-5C3D-4E7C-AADC-7C1DE0A1340E}" type="presParOf" srcId="{C3DB6AF5-413C-4E61-B094-EEEB38328B89}" destId="{5A333DD1-7CEF-4A9E-A168-C2C99D7AE218}" srcOrd="0" destOrd="0" presId="urn:microsoft.com/office/officeart/2005/8/layout/vList2"/>
    <dgm:cxn modelId="{A816BDE2-0256-4D47-A558-9BDD67A17A39}" type="presParOf" srcId="{C3DB6AF5-413C-4E61-B094-EEEB38328B89}" destId="{83BA5605-3E2C-4464-B458-BFE2B21C00BE}" srcOrd="1" destOrd="0" presId="urn:microsoft.com/office/officeart/2005/8/layout/vList2"/>
    <dgm:cxn modelId="{0AD40068-9F2A-4BD6-811C-E1F878C096EC}" type="presParOf" srcId="{C3DB6AF5-413C-4E61-B094-EEEB38328B89}" destId="{32390205-FA80-40D8-910C-FAA578E7BC06}" srcOrd="2" destOrd="0" presId="urn:microsoft.com/office/officeart/2005/8/layout/vList2"/>
    <dgm:cxn modelId="{EAB1BD49-BB7F-449A-9C09-213238878F8C}" type="presParOf" srcId="{C3DB6AF5-413C-4E61-B094-EEEB38328B89}" destId="{3D274C43-48C0-43AB-B365-76EAD681DCDF}" srcOrd="3" destOrd="0" presId="urn:microsoft.com/office/officeart/2005/8/layout/vList2"/>
    <dgm:cxn modelId="{3FF1A982-E392-4E3C-AB5F-6680F9EE8D7D}" type="presParOf" srcId="{C3DB6AF5-413C-4E61-B094-EEEB38328B89}" destId="{277416DC-CB4E-4918-9B8B-3BAED6F4A4CA}" srcOrd="4" destOrd="0" presId="urn:microsoft.com/office/officeart/2005/8/layout/vList2"/>
    <dgm:cxn modelId="{63EE321B-62E6-4FF4-945D-1C76711A6D33}" type="presParOf" srcId="{C3DB6AF5-413C-4E61-B094-EEEB38328B89}" destId="{3CC85ACE-9FD5-4C44-8D83-4572F6771A4E}" srcOrd="5" destOrd="0" presId="urn:microsoft.com/office/officeart/2005/8/layout/vList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5466B8-032C-4C86-8C9F-B392C70EF21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02EF8230-7857-435E-BA32-6B10311FD796}">
      <dgm:prSet phldrT="[Texto]" custT="1"/>
      <dgm:spPr>
        <a:solidFill>
          <a:srgbClr val="DC66A1"/>
        </a:solidFill>
      </dgm:spPr>
      <dgm:t>
        <a:bodyPr/>
        <a:lstStyle/>
        <a:p>
          <a:r>
            <a:rPr lang="es-MX" sz="2000" b="1" dirty="0">
              <a:latin typeface="Arial" panose="020B0604020202020204" pitchFamily="34" charset="0"/>
              <a:cs typeface="Arial" panose="020B0604020202020204" pitchFamily="34" charset="0"/>
            </a:rPr>
            <a:t>Mujeres</a:t>
          </a:r>
        </a:p>
      </dgm:t>
    </dgm:pt>
    <dgm:pt modelId="{67404000-63A5-468D-BC75-1713A37003F8}" type="parTrans" cxnId="{CA5F2559-90D5-4100-A166-F805A4528376}">
      <dgm:prSet/>
      <dgm:spPr/>
      <dgm:t>
        <a:bodyPr/>
        <a:lstStyle/>
        <a:p>
          <a:endParaRPr lang="es-MX">
            <a:latin typeface="Arial" panose="020B0604020202020204" pitchFamily="34" charset="0"/>
            <a:cs typeface="Arial" panose="020B0604020202020204" pitchFamily="34" charset="0"/>
          </a:endParaRPr>
        </a:p>
      </dgm:t>
    </dgm:pt>
    <dgm:pt modelId="{87CFF4C4-1058-4200-9128-C3F2B84D93AC}" type="sibTrans" cxnId="{CA5F2559-90D5-4100-A166-F805A4528376}">
      <dgm:prSet/>
      <dgm:spPr/>
      <dgm:t>
        <a:bodyPr/>
        <a:lstStyle/>
        <a:p>
          <a:endParaRPr lang="es-MX">
            <a:latin typeface="Arial" panose="020B0604020202020204" pitchFamily="34" charset="0"/>
            <a:cs typeface="Arial" panose="020B0604020202020204" pitchFamily="34" charset="0"/>
          </a:endParaRPr>
        </a:p>
      </dgm:t>
    </dgm:pt>
    <dgm:pt modelId="{DC8B2D94-B60C-46BD-82E9-61AFCA5F3E5A}">
      <dgm:prSet phldrT="[Texto]" custT="1"/>
      <dgm:spPr>
        <a:solidFill>
          <a:schemeClr val="bg1">
            <a:lumMod val="85000"/>
            <a:alpha val="90000"/>
          </a:schemeClr>
        </a:solidFill>
      </dgm:spPr>
      <dgm:t>
        <a:bodyPr/>
        <a:lstStyle/>
        <a:p>
          <a:pPr algn="just"/>
          <a:r>
            <a:rPr lang="es-MX" altLang="es-MX" sz="1800" dirty="0">
              <a:latin typeface="Arial" panose="020B0604020202020204" pitchFamily="34" charset="0"/>
              <a:cs typeface="Arial" panose="020B0604020202020204" pitchFamily="34" charset="0"/>
            </a:rPr>
            <a:t>Poco más de una </a:t>
          </a:r>
          <a:r>
            <a:rPr lang="es-MX" altLang="es-MX" sz="1800" b="1" dirty="0">
              <a:latin typeface="Arial" panose="020B0604020202020204" pitchFamily="34" charset="0"/>
              <a:cs typeface="Arial" panose="020B0604020202020204" pitchFamily="34" charset="0"/>
            </a:rPr>
            <a:t>quinta parte </a:t>
          </a:r>
          <a:r>
            <a:rPr lang="es-MX" altLang="es-MX" sz="1800" dirty="0">
              <a:latin typeface="Arial" panose="020B0604020202020204" pitchFamily="34" charset="0"/>
              <a:cs typeface="Arial" panose="020B0604020202020204" pitchFamily="34" charset="0"/>
            </a:rPr>
            <a:t>de los </a:t>
          </a:r>
          <a:r>
            <a:rPr lang="es-MX" altLang="es-MX" sz="1800" b="1" dirty="0">
              <a:latin typeface="Arial" panose="020B0604020202020204" pitchFamily="34" charset="0"/>
              <a:cs typeface="Arial" panose="020B0604020202020204" pitchFamily="34" charset="0"/>
            </a:rPr>
            <a:t>ocupados</a:t>
          </a:r>
          <a:r>
            <a:rPr lang="es-MX" altLang="es-MX" sz="1800" dirty="0">
              <a:latin typeface="Arial" panose="020B0604020202020204" pitchFamily="34" charset="0"/>
              <a:cs typeface="Arial" panose="020B0604020202020204" pitchFamily="34" charset="0"/>
            </a:rPr>
            <a:t> (23.9% en 2009 vs 22.3% en 2017</a:t>
          </a:r>
          <a:r>
            <a:rPr lang="es-MX" altLang="es-MX" sz="1800" b="1" dirty="0">
              <a:latin typeface="Arial" panose="020B0604020202020204" pitchFamily="34" charset="0"/>
              <a:cs typeface="Arial" panose="020B0604020202020204" pitchFamily="34" charset="0"/>
            </a:rPr>
            <a:t>) trabaja menos de 35 horas semanales</a:t>
          </a:r>
          <a:r>
            <a:rPr lang="es-MX" altLang="es-MX" sz="1800" dirty="0">
              <a:latin typeface="Arial" panose="020B0604020202020204" pitchFamily="34" charset="0"/>
              <a:cs typeface="Arial" panose="020B0604020202020204" pitchFamily="34" charset="0"/>
            </a:rPr>
            <a:t>; siendo el porcentaje de </a:t>
          </a:r>
          <a:r>
            <a:rPr lang="es-MX" altLang="es-MX" sz="1800" b="1" dirty="0">
              <a:latin typeface="Arial" panose="020B0604020202020204" pitchFamily="34" charset="0"/>
              <a:cs typeface="Arial" panose="020B0604020202020204" pitchFamily="34" charset="0"/>
            </a:rPr>
            <a:t>mujeres el doble </a:t>
          </a:r>
          <a:r>
            <a:rPr lang="es-MX" altLang="es-MX" sz="1800" dirty="0">
              <a:latin typeface="Arial" panose="020B0604020202020204" pitchFamily="34" charset="0"/>
              <a:cs typeface="Arial" panose="020B0604020202020204" pitchFamily="34" charset="0"/>
            </a:rPr>
            <a:t>que el de los </a:t>
          </a:r>
          <a:r>
            <a:rPr lang="es-MX" altLang="es-MX" sz="1800" b="1" dirty="0">
              <a:latin typeface="Arial" panose="020B0604020202020204" pitchFamily="34" charset="0"/>
              <a:cs typeface="Arial" panose="020B0604020202020204" pitchFamily="34" charset="0"/>
            </a:rPr>
            <a:t>hombres</a:t>
          </a:r>
          <a:r>
            <a:rPr lang="es-MX" altLang="es-MX" sz="1800" dirty="0">
              <a:latin typeface="Arial" panose="020B0604020202020204" pitchFamily="34" charset="0"/>
              <a:cs typeface="Arial" panose="020B0604020202020204" pitchFamily="34" charset="0"/>
            </a:rPr>
            <a:t> (33.1% vs 15.6%). Aún cuando, el porcentaje de la población ocupada por tiempo parcial con disponibilidad para trabajar más horas es muy bajo (3.7%), la brecha es marcada entre hombres y mujeres. Así, mientras en 2017 este porcentaje fue de 5.3% en el caso de los primeros, fue de menos de la mitad (2.5%) en el caso de las mujeres (ENOE-INEGI, I trimestre 2009-2017).</a:t>
          </a:r>
          <a:endParaRPr lang="es-MX" sz="1800" dirty="0">
            <a:latin typeface="Arial" panose="020B0604020202020204" pitchFamily="34" charset="0"/>
            <a:cs typeface="Arial" panose="020B0604020202020204" pitchFamily="34" charset="0"/>
          </a:endParaRPr>
        </a:p>
      </dgm:t>
    </dgm:pt>
    <dgm:pt modelId="{60385D46-2A47-472B-8168-78FB7E40A29C}" type="parTrans" cxnId="{3F2F81D7-AD6E-4D29-BD76-088E1801339C}">
      <dgm:prSet/>
      <dgm:spPr/>
      <dgm:t>
        <a:bodyPr/>
        <a:lstStyle/>
        <a:p>
          <a:endParaRPr lang="es-MX">
            <a:latin typeface="Arial" panose="020B0604020202020204" pitchFamily="34" charset="0"/>
            <a:cs typeface="Arial" panose="020B0604020202020204" pitchFamily="34" charset="0"/>
          </a:endParaRPr>
        </a:p>
      </dgm:t>
    </dgm:pt>
    <dgm:pt modelId="{840D4852-E6DA-4306-B653-9A83874C2741}" type="sibTrans" cxnId="{3F2F81D7-AD6E-4D29-BD76-088E1801339C}">
      <dgm:prSet/>
      <dgm:spPr/>
      <dgm:t>
        <a:bodyPr/>
        <a:lstStyle/>
        <a:p>
          <a:endParaRPr lang="es-MX">
            <a:latin typeface="Arial" panose="020B0604020202020204" pitchFamily="34" charset="0"/>
            <a:cs typeface="Arial" panose="020B0604020202020204" pitchFamily="34" charset="0"/>
          </a:endParaRPr>
        </a:p>
      </dgm:t>
    </dgm:pt>
    <dgm:pt modelId="{EA266A69-CD52-4F38-A63F-9645DFD3C359}">
      <dgm:prSet phldrT="[Texto]" custT="1"/>
      <dgm:spPr>
        <a:solidFill>
          <a:srgbClr val="DC66A1"/>
        </a:solidFill>
      </dgm:spPr>
      <dgm:t>
        <a:bodyPr/>
        <a:lstStyle/>
        <a:p>
          <a:r>
            <a:rPr lang="es-MX" sz="2000" b="1" dirty="0">
              <a:latin typeface="Arial" panose="020B0604020202020204" pitchFamily="34" charset="0"/>
              <a:cs typeface="Arial" panose="020B0604020202020204" pitchFamily="34" charset="0"/>
            </a:rPr>
            <a:t>Jóvenes</a:t>
          </a:r>
        </a:p>
      </dgm:t>
    </dgm:pt>
    <dgm:pt modelId="{223FE7DC-EABA-4A14-BEA2-9CDC7CBDB5F3}" type="parTrans" cxnId="{D7FEEA5F-A4BE-4BE1-A2F5-76D0AAD23AE1}">
      <dgm:prSet/>
      <dgm:spPr/>
      <dgm:t>
        <a:bodyPr/>
        <a:lstStyle/>
        <a:p>
          <a:endParaRPr lang="es-MX">
            <a:latin typeface="Arial" panose="020B0604020202020204" pitchFamily="34" charset="0"/>
            <a:cs typeface="Arial" panose="020B0604020202020204" pitchFamily="34" charset="0"/>
          </a:endParaRPr>
        </a:p>
      </dgm:t>
    </dgm:pt>
    <dgm:pt modelId="{A3FC8CE1-212C-416E-915F-4B565CBDF50F}" type="sibTrans" cxnId="{D7FEEA5F-A4BE-4BE1-A2F5-76D0AAD23AE1}">
      <dgm:prSet/>
      <dgm:spPr/>
      <dgm:t>
        <a:bodyPr/>
        <a:lstStyle/>
        <a:p>
          <a:endParaRPr lang="es-MX">
            <a:latin typeface="Arial" panose="020B0604020202020204" pitchFamily="34" charset="0"/>
            <a:cs typeface="Arial" panose="020B0604020202020204" pitchFamily="34" charset="0"/>
          </a:endParaRPr>
        </a:p>
      </dgm:t>
    </dgm:pt>
    <dgm:pt modelId="{33E76F63-8741-4E6A-9B15-4CE1DF7DBE48}">
      <dgm:prSet phldrT="[Texto]" custT="1"/>
      <dgm:spPr>
        <a:solidFill>
          <a:schemeClr val="bg1">
            <a:lumMod val="85000"/>
            <a:alpha val="90000"/>
          </a:schemeClr>
        </a:solidFill>
      </dgm:spPr>
      <dgm:t>
        <a:bodyPr/>
        <a:lstStyle/>
        <a:p>
          <a:pPr algn="just"/>
          <a:r>
            <a:rPr lang="es-MX" altLang="es-MX" sz="1800" dirty="0">
              <a:latin typeface="Arial" panose="020B0604020202020204" pitchFamily="34" charset="0"/>
              <a:cs typeface="Arial" panose="020B0604020202020204" pitchFamily="34" charset="0"/>
            </a:rPr>
            <a:t>La </a:t>
          </a:r>
          <a:r>
            <a:rPr lang="es-MX" altLang="es-MX" sz="1800" b="1" dirty="0">
              <a:latin typeface="Arial" panose="020B0604020202020204" pitchFamily="34" charset="0"/>
              <a:cs typeface="Arial" panose="020B0604020202020204" pitchFamily="34" charset="0"/>
            </a:rPr>
            <a:t>falta de oportunidades </a:t>
          </a:r>
          <a:r>
            <a:rPr lang="es-MX" altLang="es-MX" sz="1800" dirty="0">
              <a:latin typeface="Arial" panose="020B0604020202020204" pitchFamily="34" charset="0"/>
              <a:cs typeface="Arial" panose="020B0604020202020204" pitchFamily="34" charset="0"/>
            </a:rPr>
            <a:t>de empleo (35.8%), es mencionada como la </a:t>
          </a:r>
          <a:r>
            <a:rPr lang="es-MX" altLang="es-MX" sz="1800" b="1" dirty="0">
              <a:latin typeface="Arial" panose="020B0604020202020204" pitchFamily="34" charset="0"/>
              <a:cs typeface="Arial" panose="020B0604020202020204" pitchFamily="34" charset="0"/>
            </a:rPr>
            <a:t>causa de mayor </a:t>
          </a:r>
          <a:r>
            <a:rPr lang="es-MX" altLang="es-MX" sz="1800" dirty="0">
              <a:latin typeface="Arial" panose="020B0604020202020204" pitchFamily="34" charset="0"/>
              <a:cs typeface="Arial" panose="020B0604020202020204" pitchFamily="34" charset="0"/>
            </a:rPr>
            <a:t>peso a la preparación insuficiente (36.5%), la apariencia (32.7%) y la inexperiencia (30.7%).</a:t>
          </a:r>
          <a:endParaRPr lang="es-MX" sz="1800" dirty="0">
            <a:latin typeface="Arial" panose="020B0604020202020204" pitchFamily="34" charset="0"/>
            <a:cs typeface="Arial" panose="020B0604020202020204" pitchFamily="34" charset="0"/>
          </a:endParaRPr>
        </a:p>
      </dgm:t>
    </dgm:pt>
    <dgm:pt modelId="{AE5748A5-B38C-48BF-812A-CED533283B7B}" type="parTrans" cxnId="{61B484E1-FF38-4910-9DE3-A931E15E8CC0}">
      <dgm:prSet/>
      <dgm:spPr/>
      <dgm:t>
        <a:bodyPr/>
        <a:lstStyle/>
        <a:p>
          <a:endParaRPr lang="es-MX">
            <a:latin typeface="Arial" panose="020B0604020202020204" pitchFamily="34" charset="0"/>
            <a:cs typeface="Arial" panose="020B0604020202020204" pitchFamily="34" charset="0"/>
          </a:endParaRPr>
        </a:p>
      </dgm:t>
    </dgm:pt>
    <dgm:pt modelId="{86636BC2-D7D0-482D-9307-1CA46F403FE6}" type="sibTrans" cxnId="{61B484E1-FF38-4910-9DE3-A931E15E8CC0}">
      <dgm:prSet/>
      <dgm:spPr/>
      <dgm:t>
        <a:bodyPr/>
        <a:lstStyle/>
        <a:p>
          <a:endParaRPr lang="es-MX">
            <a:latin typeface="Arial" panose="020B0604020202020204" pitchFamily="34" charset="0"/>
            <a:cs typeface="Arial" panose="020B0604020202020204" pitchFamily="34" charset="0"/>
          </a:endParaRPr>
        </a:p>
      </dgm:t>
    </dgm:pt>
    <dgm:pt modelId="{D4EA1FB3-4BCD-4B2E-9390-885991B45078}">
      <dgm:prSet custT="1"/>
      <dgm:spPr>
        <a:solidFill>
          <a:schemeClr val="bg1">
            <a:lumMod val="85000"/>
            <a:alpha val="90000"/>
          </a:schemeClr>
        </a:solidFill>
      </dgm:spPr>
      <dgm:t>
        <a:bodyPr/>
        <a:lstStyle/>
        <a:p>
          <a:pPr algn="just"/>
          <a:r>
            <a:rPr lang="es-MX" altLang="es-MX" sz="1800" dirty="0">
              <a:latin typeface="Arial" panose="020B0604020202020204" pitchFamily="34" charset="0"/>
              <a:cs typeface="Arial" panose="020B0604020202020204" pitchFamily="34" charset="0"/>
            </a:rPr>
            <a:t>Durante el primer trimestre de </a:t>
          </a:r>
          <a:r>
            <a:rPr lang="es-MX" altLang="es-MX" sz="1800" b="1" dirty="0">
              <a:latin typeface="Arial" panose="020B0604020202020204" pitchFamily="34" charset="0"/>
              <a:cs typeface="Arial" panose="020B0604020202020204" pitchFamily="34" charset="0"/>
            </a:rPr>
            <a:t>2017</a:t>
          </a:r>
          <a:r>
            <a:rPr lang="es-MX" altLang="es-MX" sz="1800" dirty="0">
              <a:latin typeface="Arial" panose="020B0604020202020204" pitchFamily="34" charset="0"/>
              <a:cs typeface="Arial" panose="020B0604020202020204" pitchFamily="34" charset="0"/>
            </a:rPr>
            <a:t>, la </a:t>
          </a:r>
          <a:r>
            <a:rPr lang="es-MX" altLang="es-MX" sz="1800" b="1" dirty="0">
              <a:latin typeface="Arial" panose="020B0604020202020204" pitchFamily="34" charset="0"/>
              <a:cs typeface="Arial" panose="020B0604020202020204" pitchFamily="34" charset="0"/>
            </a:rPr>
            <a:t>tasa</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de población económicamente activa </a:t>
          </a:r>
          <a:r>
            <a:rPr lang="es-MX" altLang="es-MX" sz="1800" dirty="0">
              <a:latin typeface="Arial" panose="020B0604020202020204" pitchFamily="34" charset="0"/>
              <a:cs typeface="Arial" panose="020B0604020202020204" pitchFamily="34" charset="0"/>
            </a:rPr>
            <a:t>de las </a:t>
          </a:r>
          <a:r>
            <a:rPr lang="es-MX" altLang="es-MX" sz="1800" b="1" dirty="0">
              <a:latin typeface="Arial" panose="020B0604020202020204" pitchFamily="34" charset="0"/>
              <a:cs typeface="Arial" panose="020B0604020202020204" pitchFamily="34" charset="0"/>
            </a:rPr>
            <a:t>mujeres </a:t>
          </a:r>
          <a:r>
            <a:rPr lang="es-MX" altLang="es-MX" sz="1800" dirty="0">
              <a:latin typeface="Arial" panose="020B0604020202020204" pitchFamily="34" charset="0"/>
              <a:cs typeface="Arial" panose="020B0604020202020204" pitchFamily="34" charset="0"/>
            </a:rPr>
            <a:t>fue de </a:t>
          </a:r>
          <a:r>
            <a:rPr lang="es-MX" altLang="es-MX" sz="1800" b="1" dirty="0">
              <a:latin typeface="Arial" panose="020B0604020202020204" pitchFamily="34" charset="0"/>
              <a:cs typeface="Arial" panose="020B0604020202020204" pitchFamily="34" charset="0"/>
            </a:rPr>
            <a:t>42.8%</a:t>
          </a:r>
          <a:r>
            <a:rPr lang="es-MX" altLang="es-MX" sz="1800" dirty="0">
              <a:latin typeface="Arial" panose="020B0604020202020204" pitchFamily="34" charset="0"/>
              <a:cs typeface="Arial" panose="020B0604020202020204" pitchFamily="34" charset="0"/>
            </a:rPr>
            <a:t>, mientras que la de los </a:t>
          </a:r>
          <a:r>
            <a:rPr lang="es-MX" altLang="es-MX" sz="1800" b="1" dirty="0">
              <a:latin typeface="Arial" panose="020B0604020202020204" pitchFamily="34" charset="0"/>
              <a:cs typeface="Arial" panose="020B0604020202020204" pitchFamily="34" charset="0"/>
            </a:rPr>
            <a:t>hombres</a:t>
          </a:r>
          <a:r>
            <a:rPr lang="es-MX" altLang="es-MX" sz="1800" dirty="0">
              <a:latin typeface="Arial" panose="020B0604020202020204" pitchFamily="34" charset="0"/>
              <a:cs typeface="Arial" panose="020B0604020202020204" pitchFamily="34" charset="0"/>
            </a:rPr>
            <a:t> fue de </a:t>
          </a:r>
          <a:r>
            <a:rPr lang="es-MX" altLang="es-MX" sz="1800" b="1" dirty="0">
              <a:latin typeface="Arial" panose="020B0604020202020204" pitchFamily="34" charset="0"/>
              <a:cs typeface="Arial" panose="020B0604020202020204" pitchFamily="34" charset="0"/>
            </a:rPr>
            <a:t>77.4%</a:t>
          </a:r>
          <a:r>
            <a:rPr lang="es-MX" altLang="es-MX" sz="1800" dirty="0">
              <a:latin typeface="Arial" panose="020B0604020202020204" pitchFamily="34" charset="0"/>
              <a:cs typeface="Arial" panose="020B0604020202020204" pitchFamily="34" charset="0"/>
            </a:rPr>
            <a:t> (ENOE-INEGI, 2017, I trimestre).</a:t>
          </a:r>
        </a:p>
      </dgm:t>
    </dgm:pt>
    <dgm:pt modelId="{C76CE9F0-765C-43AF-A9AB-3D5FC3DDBC01}" type="parTrans" cxnId="{6ABE3855-64D2-4090-9566-D2B70B46071D}">
      <dgm:prSet/>
      <dgm:spPr/>
      <dgm:t>
        <a:bodyPr/>
        <a:lstStyle/>
        <a:p>
          <a:endParaRPr lang="es-MX">
            <a:latin typeface="Arial" panose="020B0604020202020204" pitchFamily="34" charset="0"/>
            <a:cs typeface="Arial" panose="020B0604020202020204" pitchFamily="34" charset="0"/>
          </a:endParaRPr>
        </a:p>
      </dgm:t>
    </dgm:pt>
    <dgm:pt modelId="{DFFB3BDA-99CC-4863-ABE2-121F45A25BDA}" type="sibTrans" cxnId="{6ABE3855-64D2-4090-9566-D2B70B46071D}">
      <dgm:prSet/>
      <dgm:spPr/>
      <dgm:t>
        <a:bodyPr/>
        <a:lstStyle/>
        <a:p>
          <a:endParaRPr lang="es-MX">
            <a:latin typeface="Arial" panose="020B0604020202020204" pitchFamily="34" charset="0"/>
            <a:cs typeface="Arial" panose="020B0604020202020204" pitchFamily="34" charset="0"/>
          </a:endParaRPr>
        </a:p>
      </dgm:t>
    </dgm:pt>
    <dgm:pt modelId="{99193E37-CA6E-468C-BD29-06F2AA87B3FC}">
      <dgm:prSet phldrT="[Texto]" custT="1"/>
      <dgm:spPr>
        <a:solidFill>
          <a:schemeClr val="bg1">
            <a:lumMod val="85000"/>
            <a:alpha val="90000"/>
          </a:schemeClr>
        </a:solidFill>
      </dgm:spPr>
      <dgm:t>
        <a:bodyPr/>
        <a:lstStyle/>
        <a:p>
          <a:pPr algn="just"/>
          <a:r>
            <a:rPr lang="es-MX" sz="1800" dirty="0">
              <a:latin typeface="Arial" panose="020B0604020202020204" pitchFamily="34" charset="0"/>
              <a:cs typeface="Arial" panose="020B0604020202020204" pitchFamily="34" charset="0"/>
            </a:rPr>
            <a:t>Las personas </a:t>
          </a:r>
          <a:r>
            <a:rPr lang="es-MX" sz="1800" b="1" dirty="0">
              <a:latin typeface="Arial" panose="020B0604020202020204" pitchFamily="34" charset="0"/>
              <a:cs typeface="Arial" panose="020B0604020202020204" pitchFamily="34" charset="0"/>
            </a:rPr>
            <a:t>jóvenes</a:t>
          </a:r>
          <a:r>
            <a:rPr lang="es-MX" sz="1800" b="0" dirty="0">
              <a:latin typeface="Arial" panose="020B0604020202020204" pitchFamily="34" charset="0"/>
              <a:cs typeface="Arial" panose="020B0604020202020204" pitchFamily="34" charset="0"/>
            </a:rPr>
            <a:t>*</a:t>
          </a:r>
          <a:r>
            <a:rPr lang="es-MX" sz="1800" dirty="0">
              <a:latin typeface="Arial" panose="020B0604020202020204" pitchFamily="34" charset="0"/>
              <a:cs typeface="Arial" panose="020B0604020202020204" pitchFamily="34" charset="0"/>
            </a:rPr>
            <a:t> presentan </a:t>
          </a:r>
          <a:r>
            <a:rPr lang="es-MX" sz="1800" b="1" dirty="0">
              <a:latin typeface="Arial" panose="020B0604020202020204" pitchFamily="34" charset="0"/>
              <a:cs typeface="Arial" panose="020B0604020202020204" pitchFamily="34" charset="0"/>
            </a:rPr>
            <a:t>tasas de desempleo </a:t>
          </a:r>
          <a:r>
            <a:rPr lang="es-MX" sz="1800" dirty="0">
              <a:latin typeface="Arial" panose="020B0604020202020204" pitchFamily="34" charset="0"/>
              <a:cs typeface="Arial" panose="020B0604020202020204" pitchFamily="34" charset="0"/>
            </a:rPr>
            <a:t>de más del </a:t>
          </a:r>
          <a:r>
            <a:rPr lang="es-MX" sz="1800" b="1" dirty="0">
              <a:latin typeface="Arial" panose="020B0604020202020204" pitchFamily="34" charset="0"/>
              <a:cs typeface="Arial" panose="020B0604020202020204" pitchFamily="34" charset="0"/>
            </a:rPr>
            <a:t>doble</a:t>
          </a:r>
          <a:r>
            <a:rPr lang="es-MX" sz="1800" dirty="0">
              <a:latin typeface="Arial" panose="020B0604020202020204" pitchFamily="34" charset="0"/>
              <a:cs typeface="Arial" panose="020B0604020202020204" pitchFamily="34" charset="0"/>
            </a:rPr>
            <a:t> que los </a:t>
          </a:r>
          <a:r>
            <a:rPr lang="es-MX" sz="1800" b="1" dirty="0">
              <a:latin typeface="Arial" panose="020B0604020202020204" pitchFamily="34" charset="0"/>
              <a:cs typeface="Arial" panose="020B0604020202020204" pitchFamily="34" charset="0"/>
            </a:rPr>
            <a:t>adultos</a:t>
          </a:r>
          <a:r>
            <a:rPr lang="es-MX" sz="1800" dirty="0">
              <a:latin typeface="Arial" panose="020B0604020202020204" pitchFamily="34" charset="0"/>
              <a:cs typeface="Arial" panose="020B0604020202020204" pitchFamily="34" charset="0"/>
            </a:rPr>
            <a:t>, especialmente las que tienen menor nivel de escolaridad. </a:t>
          </a:r>
        </a:p>
      </dgm:t>
    </dgm:pt>
    <dgm:pt modelId="{7B44C1B3-30C3-470E-A591-4673E9E32635}" type="parTrans" cxnId="{F45F4518-FF86-46CC-8732-90020E362795}">
      <dgm:prSet/>
      <dgm:spPr/>
      <dgm:t>
        <a:bodyPr/>
        <a:lstStyle/>
        <a:p>
          <a:endParaRPr lang="es-MX">
            <a:latin typeface="Arial" panose="020B0604020202020204" pitchFamily="34" charset="0"/>
            <a:cs typeface="Arial" panose="020B0604020202020204" pitchFamily="34" charset="0"/>
          </a:endParaRPr>
        </a:p>
      </dgm:t>
    </dgm:pt>
    <dgm:pt modelId="{5CADB64A-083E-486C-9118-452BBFFA1EC7}" type="sibTrans" cxnId="{F45F4518-FF86-46CC-8732-90020E362795}">
      <dgm:prSet/>
      <dgm:spPr/>
      <dgm:t>
        <a:bodyPr/>
        <a:lstStyle/>
        <a:p>
          <a:endParaRPr lang="es-MX">
            <a:latin typeface="Arial" panose="020B0604020202020204" pitchFamily="34" charset="0"/>
            <a:cs typeface="Arial" panose="020B0604020202020204" pitchFamily="34" charset="0"/>
          </a:endParaRPr>
        </a:p>
      </dgm:t>
    </dgm:pt>
    <dgm:pt modelId="{4EA3BD4C-069A-44FB-9AEE-9D3D90BCA19D}">
      <dgm:prSet custT="1"/>
      <dgm:spPr>
        <a:solidFill>
          <a:schemeClr val="bg1">
            <a:lumMod val="85000"/>
            <a:alpha val="90000"/>
          </a:schemeClr>
        </a:solidFill>
      </dgm:spPr>
      <dgm:t>
        <a:bodyPr/>
        <a:lstStyle/>
        <a:p>
          <a:pPr algn="just"/>
          <a:r>
            <a:rPr lang="es-MX" altLang="es-MX" sz="1800" dirty="0">
              <a:latin typeface="Arial" panose="020B0604020202020204" pitchFamily="34" charset="0"/>
              <a:cs typeface="Arial" panose="020B0604020202020204" pitchFamily="34" charset="0"/>
            </a:rPr>
            <a:t>Estimaciones indican que, en </a:t>
          </a:r>
          <a:r>
            <a:rPr lang="es-MX" altLang="es-MX" sz="1800" b="1" dirty="0">
              <a:latin typeface="Arial" panose="020B0604020202020204" pitchFamily="34" charset="0"/>
              <a:cs typeface="Arial" panose="020B0604020202020204" pitchFamily="34" charset="0"/>
            </a:rPr>
            <a:t>2014</a:t>
          </a:r>
          <a:r>
            <a:rPr lang="es-MX" altLang="es-MX" sz="1800" dirty="0">
              <a:latin typeface="Arial" panose="020B0604020202020204" pitchFamily="34" charset="0"/>
              <a:cs typeface="Arial" panose="020B0604020202020204" pitchFamily="34" charset="0"/>
            </a:rPr>
            <a:t>, el </a:t>
          </a:r>
          <a:r>
            <a:rPr lang="es-MX" altLang="es-MX" sz="1800" b="1" dirty="0">
              <a:latin typeface="Arial" panose="020B0604020202020204" pitchFamily="34" charset="0"/>
              <a:cs typeface="Arial" panose="020B0604020202020204" pitchFamily="34" charset="0"/>
            </a:rPr>
            <a:t>trabajo no remunerado </a:t>
          </a:r>
          <a:r>
            <a:rPr lang="es-MX" altLang="es-MX" sz="1800" dirty="0">
              <a:latin typeface="Arial" panose="020B0604020202020204" pitchFamily="34" charset="0"/>
              <a:cs typeface="Arial" panose="020B0604020202020204" pitchFamily="34" charset="0"/>
            </a:rPr>
            <a:t>(trabajo doméstico y cuidados no remunerados), representó el </a:t>
          </a:r>
          <a:r>
            <a:rPr lang="es-MX" altLang="es-MX" sz="1800" b="1" dirty="0">
              <a:latin typeface="Arial" panose="020B0604020202020204" pitchFamily="34" charset="0"/>
              <a:cs typeface="Arial" panose="020B0604020202020204" pitchFamily="34" charset="0"/>
            </a:rPr>
            <a:t>24.2%</a:t>
          </a:r>
          <a:r>
            <a:rPr lang="es-MX" altLang="es-MX" sz="1800" dirty="0">
              <a:latin typeface="Arial" panose="020B0604020202020204" pitchFamily="34" charset="0"/>
              <a:cs typeface="Arial" panose="020B0604020202020204" pitchFamily="34" charset="0"/>
            </a:rPr>
            <a:t> del </a:t>
          </a:r>
          <a:r>
            <a:rPr lang="es-MX" altLang="es-MX" sz="1800" b="1" dirty="0">
              <a:latin typeface="Arial" panose="020B0604020202020204" pitchFamily="34" charset="0"/>
              <a:cs typeface="Arial" panose="020B0604020202020204" pitchFamily="34" charset="0"/>
            </a:rPr>
            <a:t>PIB</a:t>
          </a:r>
          <a:r>
            <a:rPr lang="es-MX" altLang="es-MX" sz="1800" dirty="0">
              <a:latin typeface="Arial" panose="020B0604020202020204" pitchFamily="34" charset="0"/>
              <a:cs typeface="Arial" panose="020B0604020202020204" pitchFamily="34" charset="0"/>
            </a:rPr>
            <a:t> nacional (Bárcena, 2017).</a:t>
          </a:r>
        </a:p>
      </dgm:t>
    </dgm:pt>
    <dgm:pt modelId="{1C636839-AAC8-455D-AA5C-21FED591AA62}" type="parTrans" cxnId="{D6E4FC7C-43CB-4A8D-944C-34241B85D636}">
      <dgm:prSet/>
      <dgm:spPr/>
      <dgm:t>
        <a:bodyPr/>
        <a:lstStyle/>
        <a:p>
          <a:endParaRPr lang="es-MX"/>
        </a:p>
      </dgm:t>
    </dgm:pt>
    <dgm:pt modelId="{7BFF0FE6-70A4-44AA-A5BA-888F50D94B32}" type="sibTrans" cxnId="{D6E4FC7C-43CB-4A8D-944C-34241B85D636}">
      <dgm:prSet/>
      <dgm:spPr/>
      <dgm:t>
        <a:bodyPr/>
        <a:lstStyle/>
        <a:p>
          <a:endParaRPr lang="es-MX"/>
        </a:p>
      </dgm:t>
    </dgm:pt>
    <dgm:pt modelId="{8ED55E8C-B64D-4C68-84F3-87B384FEB1F5}">
      <dgm:prSet phldrT="[Texto]" custT="1"/>
      <dgm:spPr>
        <a:solidFill>
          <a:schemeClr val="bg1">
            <a:lumMod val="85000"/>
            <a:alpha val="90000"/>
          </a:schemeClr>
        </a:solidFill>
      </dgm:spPr>
      <dgm:t>
        <a:bodyPr/>
        <a:lstStyle/>
        <a:p>
          <a:pPr algn="just"/>
          <a:endParaRPr lang="es-MX" sz="1800" dirty="0">
            <a:latin typeface="Arial" panose="020B0604020202020204" pitchFamily="34" charset="0"/>
            <a:cs typeface="Arial" panose="020B0604020202020204" pitchFamily="34" charset="0"/>
          </a:endParaRPr>
        </a:p>
      </dgm:t>
    </dgm:pt>
    <dgm:pt modelId="{13B63EB6-874D-495D-928C-8C0C7440FB87}" type="parTrans" cxnId="{BC143F7A-3EBF-40F6-A8E5-4A2DC5C364BB}">
      <dgm:prSet/>
      <dgm:spPr/>
      <dgm:t>
        <a:bodyPr/>
        <a:lstStyle/>
        <a:p>
          <a:endParaRPr lang="es-MX"/>
        </a:p>
      </dgm:t>
    </dgm:pt>
    <dgm:pt modelId="{600DD008-9856-47BF-B344-0FFF557FC53B}" type="sibTrans" cxnId="{BC143F7A-3EBF-40F6-A8E5-4A2DC5C364BB}">
      <dgm:prSet/>
      <dgm:spPr/>
      <dgm:t>
        <a:bodyPr/>
        <a:lstStyle/>
        <a:p>
          <a:endParaRPr lang="es-MX"/>
        </a:p>
      </dgm:t>
    </dgm:pt>
    <dgm:pt modelId="{9227EABA-E715-4806-A392-E4BC2514F8C8}">
      <dgm:prSet custT="1"/>
      <dgm:spPr>
        <a:solidFill>
          <a:schemeClr val="bg1">
            <a:lumMod val="85000"/>
            <a:alpha val="90000"/>
          </a:schemeClr>
        </a:solidFill>
      </dgm:spPr>
      <dgm:t>
        <a:bodyPr/>
        <a:lstStyle/>
        <a:p>
          <a:pPr algn="just"/>
          <a:endParaRPr lang="es-MX" altLang="es-MX" sz="1800" dirty="0">
            <a:latin typeface="Arial" panose="020B0604020202020204" pitchFamily="34" charset="0"/>
            <a:cs typeface="Arial" panose="020B0604020202020204" pitchFamily="34" charset="0"/>
          </a:endParaRPr>
        </a:p>
      </dgm:t>
    </dgm:pt>
    <dgm:pt modelId="{93C4C743-37F5-4CDE-BD14-9B6D9CCC31A2}" type="parTrans" cxnId="{E9B1CF8F-18D8-4EDD-8183-DD13549DE99B}">
      <dgm:prSet/>
      <dgm:spPr/>
      <dgm:t>
        <a:bodyPr/>
        <a:lstStyle/>
        <a:p>
          <a:endParaRPr lang="es-MX"/>
        </a:p>
      </dgm:t>
    </dgm:pt>
    <dgm:pt modelId="{578985EB-E5F6-49F8-8B05-D24EE0CC0265}" type="sibTrans" cxnId="{E9B1CF8F-18D8-4EDD-8183-DD13549DE99B}">
      <dgm:prSet/>
      <dgm:spPr/>
      <dgm:t>
        <a:bodyPr/>
        <a:lstStyle/>
        <a:p>
          <a:endParaRPr lang="es-MX"/>
        </a:p>
      </dgm:t>
    </dgm:pt>
    <dgm:pt modelId="{B79DA3F3-9974-4664-811A-7D8964BB43DA}">
      <dgm:prSet phldrT="[Texto]" custT="1"/>
      <dgm:spPr>
        <a:solidFill>
          <a:schemeClr val="bg1">
            <a:lumMod val="85000"/>
            <a:alpha val="90000"/>
          </a:schemeClr>
        </a:solidFill>
      </dgm:spPr>
      <dgm:t>
        <a:bodyPr/>
        <a:lstStyle/>
        <a:p>
          <a:pPr algn="just"/>
          <a:endParaRPr lang="es-MX" sz="1800" dirty="0">
            <a:latin typeface="Arial" panose="020B0604020202020204" pitchFamily="34" charset="0"/>
            <a:cs typeface="Arial" panose="020B0604020202020204" pitchFamily="34" charset="0"/>
          </a:endParaRPr>
        </a:p>
      </dgm:t>
    </dgm:pt>
    <dgm:pt modelId="{8A057C0D-8E62-4B4A-993D-87FF1B4B10D3}" type="parTrans" cxnId="{95779FBF-92B2-465A-B552-D3831C645E0F}">
      <dgm:prSet/>
      <dgm:spPr/>
      <dgm:t>
        <a:bodyPr/>
        <a:lstStyle/>
        <a:p>
          <a:endParaRPr lang="es-MX"/>
        </a:p>
      </dgm:t>
    </dgm:pt>
    <dgm:pt modelId="{4E08330E-7B8F-474C-93C2-9223CC145061}" type="sibTrans" cxnId="{95779FBF-92B2-465A-B552-D3831C645E0F}">
      <dgm:prSet/>
      <dgm:spPr/>
      <dgm:t>
        <a:bodyPr/>
        <a:lstStyle/>
        <a:p>
          <a:endParaRPr lang="es-MX"/>
        </a:p>
      </dgm:t>
    </dgm:pt>
    <dgm:pt modelId="{79493A12-FB70-4D7A-B945-151CE5B20C77}" type="pres">
      <dgm:prSet presAssocID="{925466B8-032C-4C86-8C9F-B392C70EF21C}" presName="Name0" presStyleCnt="0">
        <dgm:presLayoutVars>
          <dgm:dir/>
          <dgm:animLvl val="lvl"/>
          <dgm:resizeHandles val="exact"/>
        </dgm:presLayoutVars>
      </dgm:prSet>
      <dgm:spPr/>
    </dgm:pt>
    <dgm:pt modelId="{2C2C1A7C-FC91-4539-8458-C2596FCA8063}" type="pres">
      <dgm:prSet presAssocID="{02EF8230-7857-435E-BA32-6B10311FD796}" presName="linNode" presStyleCnt="0"/>
      <dgm:spPr/>
    </dgm:pt>
    <dgm:pt modelId="{35AD174C-2BD1-4166-9D33-48E5EABC82BB}" type="pres">
      <dgm:prSet presAssocID="{02EF8230-7857-435E-BA32-6B10311FD796}" presName="parentText" presStyleLbl="node1" presStyleIdx="0" presStyleCnt="2" custScaleX="41315" custScaleY="228008">
        <dgm:presLayoutVars>
          <dgm:chMax val="1"/>
          <dgm:bulletEnabled val="1"/>
        </dgm:presLayoutVars>
      </dgm:prSet>
      <dgm:spPr/>
    </dgm:pt>
    <dgm:pt modelId="{4DFD3726-EA2E-48DA-940E-5EADD5362574}" type="pres">
      <dgm:prSet presAssocID="{02EF8230-7857-435E-BA32-6B10311FD796}" presName="descendantText" presStyleLbl="alignAccFollowNode1" presStyleIdx="0" presStyleCnt="2" custScaleX="128609" custScaleY="284439">
        <dgm:presLayoutVars>
          <dgm:bulletEnabled val="1"/>
        </dgm:presLayoutVars>
      </dgm:prSet>
      <dgm:spPr/>
    </dgm:pt>
    <dgm:pt modelId="{F0188DA5-1318-4BA0-8AF2-4F9D979FC4DB}" type="pres">
      <dgm:prSet presAssocID="{87CFF4C4-1058-4200-9128-C3F2B84D93AC}" presName="sp" presStyleCnt="0"/>
      <dgm:spPr/>
    </dgm:pt>
    <dgm:pt modelId="{61C9748C-E34D-410D-8718-04937B4CEFD7}" type="pres">
      <dgm:prSet presAssocID="{EA266A69-CD52-4F38-A63F-9645DFD3C359}" presName="linNode" presStyleCnt="0"/>
      <dgm:spPr/>
    </dgm:pt>
    <dgm:pt modelId="{C28C8344-BA2A-482B-9983-67747C6D179D}" type="pres">
      <dgm:prSet presAssocID="{EA266A69-CD52-4F38-A63F-9645DFD3C359}" presName="parentText" presStyleLbl="node1" presStyleIdx="1" presStyleCnt="2" custScaleX="41315">
        <dgm:presLayoutVars>
          <dgm:chMax val="1"/>
          <dgm:bulletEnabled val="1"/>
        </dgm:presLayoutVars>
      </dgm:prSet>
      <dgm:spPr/>
    </dgm:pt>
    <dgm:pt modelId="{1F911703-C3AD-466C-9F70-51F4F96FCBD9}" type="pres">
      <dgm:prSet presAssocID="{EA266A69-CD52-4F38-A63F-9645DFD3C359}" presName="descendantText" presStyleLbl="alignAccFollowNode1" presStyleIdx="1" presStyleCnt="2" custScaleX="128609" custScaleY="111511">
        <dgm:presLayoutVars>
          <dgm:bulletEnabled val="1"/>
        </dgm:presLayoutVars>
      </dgm:prSet>
      <dgm:spPr/>
    </dgm:pt>
  </dgm:ptLst>
  <dgm:cxnLst>
    <dgm:cxn modelId="{0715C000-A8DD-4DC3-81C6-836AEEC96DAC}" type="presOf" srcId="{B79DA3F3-9974-4664-811A-7D8964BB43DA}" destId="{1F911703-C3AD-466C-9F70-51F4F96FCBD9}" srcOrd="0" destOrd="1" presId="urn:microsoft.com/office/officeart/2005/8/layout/vList5"/>
    <dgm:cxn modelId="{F45F4518-FF86-46CC-8732-90020E362795}" srcId="{EA266A69-CD52-4F38-A63F-9645DFD3C359}" destId="{99193E37-CA6E-468C-BD29-06F2AA87B3FC}" srcOrd="0" destOrd="0" parTransId="{7B44C1B3-30C3-470E-A591-4673E9E32635}" sibTransId="{5CADB64A-083E-486C-9118-452BBFFA1EC7}"/>
    <dgm:cxn modelId="{96DA5126-12A1-4467-BEDB-3754AF000253}" type="presOf" srcId="{EA266A69-CD52-4F38-A63F-9645DFD3C359}" destId="{C28C8344-BA2A-482B-9983-67747C6D179D}" srcOrd="0" destOrd="0" presId="urn:microsoft.com/office/officeart/2005/8/layout/vList5"/>
    <dgm:cxn modelId="{A6C27828-ACDF-4567-9891-440468F7F4F5}" type="presOf" srcId="{33E76F63-8741-4E6A-9B15-4CE1DF7DBE48}" destId="{1F911703-C3AD-466C-9F70-51F4F96FCBD9}" srcOrd="0" destOrd="2" presId="urn:microsoft.com/office/officeart/2005/8/layout/vList5"/>
    <dgm:cxn modelId="{D7FEEA5F-A4BE-4BE1-A2F5-76D0AAD23AE1}" srcId="{925466B8-032C-4C86-8C9F-B392C70EF21C}" destId="{EA266A69-CD52-4F38-A63F-9645DFD3C359}" srcOrd="1" destOrd="0" parTransId="{223FE7DC-EABA-4A14-BEA2-9CDC7CBDB5F3}" sibTransId="{A3FC8CE1-212C-416E-915F-4B565CBDF50F}"/>
    <dgm:cxn modelId="{6D568847-2B02-4B0E-89F0-4D63C9C16455}" type="presOf" srcId="{02EF8230-7857-435E-BA32-6B10311FD796}" destId="{35AD174C-2BD1-4166-9D33-48E5EABC82BB}" srcOrd="0" destOrd="0" presId="urn:microsoft.com/office/officeart/2005/8/layout/vList5"/>
    <dgm:cxn modelId="{D6FD996D-6416-4B34-82A0-A99917DB2E2E}" type="presOf" srcId="{99193E37-CA6E-468C-BD29-06F2AA87B3FC}" destId="{1F911703-C3AD-466C-9F70-51F4F96FCBD9}" srcOrd="0" destOrd="0" presId="urn:microsoft.com/office/officeart/2005/8/layout/vList5"/>
    <dgm:cxn modelId="{6ABE3855-64D2-4090-9566-D2B70B46071D}" srcId="{02EF8230-7857-435E-BA32-6B10311FD796}" destId="{D4EA1FB3-4BCD-4B2E-9390-885991B45078}" srcOrd="2" destOrd="0" parTransId="{C76CE9F0-765C-43AF-A9AB-3D5FC3DDBC01}" sibTransId="{DFFB3BDA-99CC-4863-ABE2-121F45A25BDA}"/>
    <dgm:cxn modelId="{CA5F2559-90D5-4100-A166-F805A4528376}" srcId="{925466B8-032C-4C86-8C9F-B392C70EF21C}" destId="{02EF8230-7857-435E-BA32-6B10311FD796}" srcOrd="0" destOrd="0" parTransId="{67404000-63A5-468D-BC75-1713A37003F8}" sibTransId="{87CFF4C4-1058-4200-9128-C3F2B84D93AC}"/>
    <dgm:cxn modelId="{BC143F7A-3EBF-40F6-A8E5-4A2DC5C364BB}" srcId="{02EF8230-7857-435E-BA32-6B10311FD796}" destId="{8ED55E8C-B64D-4C68-84F3-87B384FEB1F5}" srcOrd="1" destOrd="0" parTransId="{13B63EB6-874D-495D-928C-8C0C7440FB87}" sibTransId="{600DD008-9856-47BF-B344-0FFF557FC53B}"/>
    <dgm:cxn modelId="{B9D9627A-625C-4B0A-BC40-7C7C5028DB14}" type="presOf" srcId="{9227EABA-E715-4806-A392-E4BC2514F8C8}" destId="{4DFD3726-EA2E-48DA-940E-5EADD5362574}" srcOrd="0" destOrd="3" presId="urn:microsoft.com/office/officeart/2005/8/layout/vList5"/>
    <dgm:cxn modelId="{D6E4FC7C-43CB-4A8D-944C-34241B85D636}" srcId="{02EF8230-7857-435E-BA32-6B10311FD796}" destId="{4EA3BD4C-069A-44FB-9AEE-9D3D90BCA19D}" srcOrd="4" destOrd="0" parTransId="{1C636839-AAC8-455D-AA5C-21FED591AA62}" sibTransId="{7BFF0FE6-70A4-44AA-A5BA-888F50D94B32}"/>
    <dgm:cxn modelId="{7B1C3A88-7EA9-4A49-8685-7DCC827D0547}" type="presOf" srcId="{8ED55E8C-B64D-4C68-84F3-87B384FEB1F5}" destId="{4DFD3726-EA2E-48DA-940E-5EADD5362574}" srcOrd="0" destOrd="1" presId="urn:microsoft.com/office/officeart/2005/8/layout/vList5"/>
    <dgm:cxn modelId="{E9B1CF8F-18D8-4EDD-8183-DD13549DE99B}" srcId="{02EF8230-7857-435E-BA32-6B10311FD796}" destId="{9227EABA-E715-4806-A392-E4BC2514F8C8}" srcOrd="3" destOrd="0" parTransId="{93C4C743-37F5-4CDE-BD14-9B6D9CCC31A2}" sibTransId="{578985EB-E5F6-49F8-8B05-D24EE0CC0265}"/>
    <dgm:cxn modelId="{D616D4A4-A380-4C3C-87B1-445D653DE7D2}" type="presOf" srcId="{DC8B2D94-B60C-46BD-82E9-61AFCA5F3E5A}" destId="{4DFD3726-EA2E-48DA-940E-5EADD5362574}" srcOrd="0" destOrd="0" presId="urn:microsoft.com/office/officeart/2005/8/layout/vList5"/>
    <dgm:cxn modelId="{16567DBF-7922-49AD-9C0C-FE473D84DBD5}" type="presOf" srcId="{925466B8-032C-4C86-8C9F-B392C70EF21C}" destId="{79493A12-FB70-4D7A-B945-151CE5B20C77}" srcOrd="0" destOrd="0" presId="urn:microsoft.com/office/officeart/2005/8/layout/vList5"/>
    <dgm:cxn modelId="{95779FBF-92B2-465A-B552-D3831C645E0F}" srcId="{EA266A69-CD52-4F38-A63F-9645DFD3C359}" destId="{B79DA3F3-9974-4664-811A-7D8964BB43DA}" srcOrd="1" destOrd="0" parTransId="{8A057C0D-8E62-4B4A-993D-87FF1B4B10D3}" sibTransId="{4E08330E-7B8F-474C-93C2-9223CC145061}"/>
    <dgm:cxn modelId="{3F2F81D7-AD6E-4D29-BD76-088E1801339C}" srcId="{02EF8230-7857-435E-BA32-6B10311FD796}" destId="{DC8B2D94-B60C-46BD-82E9-61AFCA5F3E5A}" srcOrd="0" destOrd="0" parTransId="{60385D46-2A47-472B-8168-78FB7E40A29C}" sibTransId="{840D4852-E6DA-4306-B653-9A83874C2741}"/>
    <dgm:cxn modelId="{61B484E1-FF38-4910-9DE3-A931E15E8CC0}" srcId="{EA266A69-CD52-4F38-A63F-9645DFD3C359}" destId="{33E76F63-8741-4E6A-9B15-4CE1DF7DBE48}" srcOrd="2" destOrd="0" parTransId="{AE5748A5-B38C-48BF-812A-CED533283B7B}" sibTransId="{86636BC2-D7D0-482D-9307-1CA46F403FE6}"/>
    <dgm:cxn modelId="{3E778AF3-64B3-49B9-915B-23B15BF47F4F}" type="presOf" srcId="{D4EA1FB3-4BCD-4B2E-9390-885991B45078}" destId="{4DFD3726-EA2E-48DA-940E-5EADD5362574}" srcOrd="0" destOrd="2" presId="urn:microsoft.com/office/officeart/2005/8/layout/vList5"/>
    <dgm:cxn modelId="{DACD2BF7-14A6-4E05-AA58-7E63934386B9}" type="presOf" srcId="{4EA3BD4C-069A-44FB-9AEE-9D3D90BCA19D}" destId="{4DFD3726-EA2E-48DA-940E-5EADD5362574}" srcOrd="0" destOrd="4" presId="urn:microsoft.com/office/officeart/2005/8/layout/vList5"/>
    <dgm:cxn modelId="{DDFA4C78-085B-4E83-9A8F-9E0CD1BC3C19}" type="presParOf" srcId="{79493A12-FB70-4D7A-B945-151CE5B20C77}" destId="{2C2C1A7C-FC91-4539-8458-C2596FCA8063}" srcOrd="0" destOrd="0" presId="urn:microsoft.com/office/officeart/2005/8/layout/vList5"/>
    <dgm:cxn modelId="{2F2AC2DF-A1ED-4FB4-A01A-62EAFE5B6B61}" type="presParOf" srcId="{2C2C1A7C-FC91-4539-8458-C2596FCA8063}" destId="{35AD174C-2BD1-4166-9D33-48E5EABC82BB}" srcOrd="0" destOrd="0" presId="urn:microsoft.com/office/officeart/2005/8/layout/vList5"/>
    <dgm:cxn modelId="{49EDBD0F-60AA-488E-8998-AAFF375C791D}" type="presParOf" srcId="{2C2C1A7C-FC91-4539-8458-C2596FCA8063}" destId="{4DFD3726-EA2E-48DA-940E-5EADD5362574}" srcOrd="1" destOrd="0" presId="urn:microsoft.com/office/officeart/2005/8/layout/vList5"/>
    <dgm:cxn modelId="{FD0DEDD0-B6FB-4B25-AEFF-87D8C8B5E52A}" type="presParOf" srcId="{79493A12-FB70-4D7A-B945-151CE5B20C77}" destId="{F0188DA5-1318-4BA0-8AF2-4F9D979FC4DB}" srcOrd="1" destOrd="0" presId="urn:microsoft.com/office/officeart/2005/8/layout/vList5"/>
    <dgm:cxn modelId="{F7A3953B-1B5B-4B9D-AFDA-7DC1F7C35ADB}" type="presParOf" srcId="{79493A12-FB70-4D7A-B945-151CE5B20C77}" destId="{61C9748C-E34D-410D-8718-04937B4CEFD7}" srcOrd="2" destOrd="0" presId="urn:microsoft.com/office/officeart/2005/8/layout/vList5"/>
    <dgm:cxn modelId="{B4692D1F-D88C-428D-B684-9F8F1A6E1B4C}" type="presParOf" srcId="{61C9748C-E34D-410D-8718-04937B4CEFD7}" destId="{C28C8344-BA2A-482B-9983-67747C6D179D}" srcOrd="0" destOrd="0" presId="urn:microsoft.com/office/officeart/2005/8/layout/vList5"/>
    <dgm:cxn modelId="{5E70DE32-28B1-44E4-89B8-B69C30F3C717}" type="presParOf" srcId="{61C9748C-E34D-410D-8718-04937B4CEFD7}" destId="{1F911703-C3AD-466C-9F70-51F4F96FCBD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5466B8-032C-4C86-8C9F-B392C70EF21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F5ABB813-9A74-4114-97EE-FC6025126171}">
      <dgm:prSet phldrT="[Texto]" custT="1"/>
      <dgm:spPr>
        <a:solidFill>
          <a:srgbClr val="DC66A1"/>
        </a:solidFill>
      </dgm:spPr>
      <dgm:t>
        <a:bodyPr/>
        <a:lstStyle/>
        <a:p>
          <a:r>
            <a:rPr lang="es-MX" sz="1800" b="1" dirty="0">
              <a:latin typeface="Arial" panose="020B0604020202020204" pitchFamily="34" charset="0"/>
              <a:cs typeface="Arial" panose="020B0604020202020204" pitchFamily="34" charset="0"/>
            </a:rPr>
            <a:t>Jornaleros agrícolas</a:t>
          </a:r>
        </a:p>
      </dgm:t>
    </dgm:pt>
    <dgm:pt modelId="{143692F8-0F89-4293-9AE0-D375EABE9584}" type="parTrans" cxnId="{E6422DD4-8590-443E-AC81-CC1C669CAAF8}">
      <dgm:prSet/>
      <dgm:spPr/>
      <dgm:t>
        <a:bodyPr/>
        <a:lstStyle/>
        <a:p>
          <a:endParaRPr lang="es-MX">
            <a:latin typeface="Arial" panose="020B0604020202020204" pitchFamily="34" charset="0"/>
            <a:cs typeface="Arial" panose="020B0604020202020204" pitchFamily="34" charset="0"/>
          </a:endParaRPr>
        </a:p>
      </dgm:t>
    </dgm:pt>
    <dgm:pt modelId="{9BF3E496-692F-412C-845E-7E324301D9C1}" type="sibTrans" cxnId="{E6422DD4-8590-443E-AC81-CC1C669CAAF8}">
      <dgm:prSet/>
      <dgm:spPr/>
      <dgm:t>
        <a:bodyPr/>
        <a:lstStyle/>
        <a:p>
          <a:endParaRPr lang="es-MX">
            <a:latin typeface="Arial" panose="020B0604020202020204" pitchFamily="34" charset="0"/>
            <a:cs typeface="Arial" panose="020B0604020202020204" pitchFamily="34" charset="0"/>
          </a:endParaRPr>
        </a:p>
      </dgm:t>
    </dgm:pt>
    <dgm:pt modelId="{5A65E5B9-2D56-48FE-A64C-8F2CE4E95AF5}">
      <dgm:prSet phldrT="[Texto]" custT="1"/>
      <dgm:spPr>
        <a:solidFill>
          <a:schemeClr val="bg1">
            <a:lumMod val="85000"/>
            <a:alpha val="90000"/>
          </a:schemeClr>
        </a:solidFill>
      </dgm:spPr>
      <dgm:t>
        <a:bodyPr/>
        <a:lstStyle/>
        <a:p>
          <a:pPr algn="just"/>
          <a:r>
            <a:rPr lang="es-MX" altLang="es-MX" sz="1800" dirty="0">
              <a:latin typeface="Arial" panose="020B0604020202020204" pitchFamily="34" charset="0"/>
              <a:cs typeface="Arial" panose="020B0604020202020204" pitchFamily="34" charset="0"/>
            </a:rPr>
            <a:t>Los trabajadores asalariados en el sector agropecuario equivalían en 2017 a </a:t>
          </a:r>
          <a:r>
            <a:rPr lang="es-MX" altLang="es-MX" sz="1800" b="1" dirty="0">
              <a:latin typeface="Arial" panose="020B0604020202020204" pitchFamily="34" charset="0"/>
              <a:cs typeface="Arial" panose="020B0604020202020204" pitchFamily="34" charset="0"/>
            </a:rPr>
            <a:t>8.5%</a:t>
          </a:r>
          <a:r>
            <a:rPr lang="es-MX" altLang="es-MX" sz="1800" dirty="0">
              <a:latin typeface="Arial" panose="020B0604020202020204" pitchFamily="34" charset="0"/>
              <a:cs typeface="Arial" panose="020B0604020202020204" pitchFamily="34" charset="0"/>
            </a:rPr>
            <a:t> del total de </a:t>
          </a:r>
          <a:r>
            <a:rPr lang="es-MX" altLang="es-MX" sz="1800" b="1" dirty="0">
              <a:latin typeface="Arial" panose="020B0604020202020204" pitchFamily="34" charset="0"/>
              <a:cs typeface="Arial" panose="020B0604020202020204" pitchFamily="34" charset="0"/>
            </a:rPr>
            <a:t>asalariados</a:t>
          </a:r>
          <a:r>
            <a:rPr lang="es-MX" altLang="es-MX" sz="1800" dirty="0">
              <a:latin typeface="Arial" panose="020B0604020202020204" pitchFamily="34" charset="0"/>
              <a:cs typeface="Arial" panose="020B0604020202020204" pitchFamily="34" charset="0"/>
            </a:rPr>
            <a:t>. Al respecto, </a:t>
          </a:r>
          <a:r>
            <a:rPr lang="es-MX" altLang="es-MX" sz="1800" b="1" dirty="0">
              <a:latin typeface="Arial" panose="020B0604020202020204" pitchFamily="34" charset="0"/>
              <a:cs typeface="Arial" panose="020B0604020202020204" pitchFamily="34" charset="0"/>
            </a:rPr>
            <a:t>sólo</a:t>
          </a:r>
          <a:r>
            <a:rPr lang="es-MX" altLang="es-MX" sz="1800" dirty="0">
              <a:latin typeface="Arial" panose="020B0604020202020204" pitchFamily="34" charset="0"/>
              <a:cs typeface="Arial" panose="020B0604020202020204" pitchFamily="34" charset="0"/>
            </a:rPr>
            <a:t> el </a:t>
          </a:r>
          <a:r>
            <a:rPr lang="es-MX" altLang="es-MX" sz="1800" b="1" dirty="0">
              <a:latin typeface="Arial" panose="020B0604020202020204" pitchFamily="34" charset="0"/>
              <a:cs typeface="Arial" panose="020B0604020202020204" pitchFamily="34" charset="0"/>
            </a:rPr>
            <a:t>12.9%</a:t>
          </a:r>
          <a:r>
            <a:rPr lang="es-MX" altLang="es-MX" sz="1800" dirty="0">
              <a:latin typeface="Arial" panose="020B0604020202020204" pitchFamily="34" charset="0"/>
              <a:cs typeface="Arial" panose="020B0604020202020204" pitchFamily="34" charset="0"/>
            </a:rPr>
            <a:t> de estos trabajadores tenían acceso a </a:t>
          </a:r>
          <a:r>
            <a:rPr lang="es-MX" altLang="es-MX" sz="1800" b="1" dirty="0">
              <a:latin typeface="Arial" panose="020B0604020202020204" pitchFamily="34" charset="0"/>
              <a:cs typeface="Arial" panose="020B0604020202020204" pitchFamily="34" charset="0"/>
            </a:rPr>
            <a:t>seguridad social</a:t>
          </a:r>
          <a:r>
            <a:rPr lang="es-MX" altLang="es-MX" sz="1800" dirty="0">
              <a:latin typeface="Arial" panose="020B0604020202020204" pitchFamily="34" charset="0"/>
              <a:cs typeface="Arial" panose="020B0604020202020204" pitchFamily="34" charset="0"/>
            </a:rPr>
            <a:t>, mientras que 57.8% de los asalariados no agropecuarios sí tenían acceso a ésta.</a:t>
          </a:r>
          <a:endParaRPr lang="es-MX" sz="1800" dirty="0">
            <a:latin typeface="Arial" panose="020B0604020202020204" pitchFamily="34" charset="0"/>
            <a:cs typeface="Arial" panose="020B0604020202020204" pitchFamily="34" charset="0"/>
          </a:endParaRPr>
        </a:p>
      </dgm:t>
    </dgm:pt>
    <dgm:pt modelId="{34C64697-869C-4389-9A70-245658378B08}" type="parTrans" cxnId="{091E93D5-1767-4872-B7C1-31164B6BBE42}">
      <dgm:prSet/>
      <dgm:spPr/>
      <dgm:t>
        <a:bodyPr/>
        <a:lstStyle/>
        <a:p>
          <a:endParaRPr lang="es-MX">
            <a:latin typeface="Arial" panose="020B0604020202020204" pitchFamily="34" charset="0"/>
            <a:cs typeface="Arial" panose="020B0604020202020204" pitchFamily="34" charset="0"/>
          </a:endParaRPr>
        </a:p>
      </dgm:t>
    </dgm:pt>
    <dgm:pt modelId="{C3489388-3F49-4D42-88AE-8582C05429F0}" type="sibTrans" cxnId="{091E93D5-1767-4872-B7C1-31164B6BBE42}">
      <dgm:prSet/>
      <dgm:spPr/>
      <dgm:t>
        <a:bodyPr/>
        <a:lstStyle/>
        <a:p>
          <a:endParaRPr lang="es-MX">
            <a:latin typeface="Arial" panose="020B0604020202020204" pitchFamily="34" charset="0"/>
            <a:cs typeface="Arial" panose="020B0604020202020204" pitchFamily="34" charset="0"/>
          </a:endParaRPr>
        </a:p>
      </dgm:t>
    </dgm:pt>
    <dgm:pt modelId="{28D7F6C9-0008-48EA-BC78-068A24F0C7FF}">
      <dgm:prSet phldrT="[Texto]" custT="1"/>
      <dgm:spPr>
        <a:solidFill>
          <a:srgbClr val="DC66A1"/>
        </a:solidFill>
      </dgm:spPr>
      <dgm:t>
        <a:bodyPr/>
        <a:lstStyle/>
        <a:p>
          <a:r>
            <a:rPr lang="es-MX" sz="1800" b="1" dirty="0">
              <a:latin typeface="Arial" panose="020B0604020202020204" pitchFamily="34" charset="0"/>
              <a:cs typeface="Arial" panose="020B0604020202020204" pitchFamily="34" charset="0"/>
            </a:rPr>
            <a:t>Población indígena</a:t>
          </a:r>
        </a:p>
      </dgm:t>
    </dgm:pt>
    <dgm:pt modelId="{82D1C1AC-265A-41A0-B4B3-5B8304ECFEA7}" type="parTrans" cxnId="{D31B8E57-B6F3-4582-94CD-350DCE13CF37}">
      <dgm:prSet/>
      <dgm:spPr/>
      <dgm:t>
        <a:bodyPr/>
        <a:lstStyle/>
        <a:p>
          <a:endParaRPr lang="es-MX">
            <a:latin typeface="Arial" panose="020B0604020202020204" pitchFamily="34" charset="0"/>
            <a:cs typeface="Arial" panose="020B0604020202020204" pitchFamily="34" charset="0"/>
          </a:endParaRPr>
        </a:p>
      </dgm:t>
    </dgm:pt>
    <dgm:pt modelId="{2EDAC28C-5F4C-422E-8384-1FB93B38E349}" type="sibTrans" cxnId="{D31B8E57-B6F3-4582-94CD-350DCE13CF37}">
      <dgm:prSet/>
      <dgm:spPr/>
      <dgm:t>
        <a:bodyPr/>
        <a:lstStyle/>
        <a:p>
          <a:endParaRPr lang="es-MX">
            <a:latin typeface="Arial" panose="020B0604020202020204" pitchFamily="34" charset="0"/>
            <a:cs typeface="Arial" panose="020B0604020202020204" pitchFamily="34" charset="0"/>
          </a:endParaRPr>
        </a:p>
      </dgm:t>
    </dgm:pt>
    <dgm:pt modelId="{E8FE8382-68C4-4F5C-8C16-20A82CCC9C6C}">
      <dgm:prSet phldrT="[Texto]" custT="1"/>
      <dgm:spPr>
        <a:solidFill>
          <a:schemeClr val="bg1">
            <a:lumMod val="85000"/>
            <a:alpha val="90000"/>
          </a:schemeClr>
        </a:solidFill>
      </dgm:spPr>
      <dgm:t>
        <a:bodyPr/>
        <a:lstStyle/>
        <a:p>
          <a:pPr algn="just"/>
          <a:r>
            <a:rPr lang="es-MX" altLang="es-MX" sz="1800" b="1" dirty="0">
              <a:latin typeface="Arial" panose="020B0604020202020204" pitchFamily="34" charset="0"/>
              <a:cs typeface="Arial" panose="020B0604020202020204" pitchFamily="34" charset="0"/>
            </a:rPr>
            <a:t>6.1%</a:t>
          </a:r>
          <a:r>
            <a:rPr lang="es-MX" altLang="es-MX" sz="1800" dirty="0">
              <a:latin typeface="Arial" panose="020B0604020202020204" pitchFamily="34" charset="0"/>
              <a:cs typeface="Arial" panose="020B0604020202020204" pitchFamily="34" charset="0"/>
            </a:rPr>
            <a:t> de la población hablante de alguna </a:t>
          </a:r>
          <a:r>
            <a:rPr lang="es-MX" altLang="es-MX" sz="1800" b="1" dirty="0">
              <a:latin typeface="Arial" panose="020B0604020202020204" pitchFamily="34" charset="0"/>
              <a:cs typeface="Arial" panose="020B0604020202020204" pitchFamily="34" charset="0"/>
            </a:rPr>
            <a:t>lengua indígena</a:t>
          </a:r>
          <a:r>
            <a:rPr lang="es-MX" altLang="es-MX" sz="1800" dirty="0">
              <a:latin typeface="Arial" panose="020B0604020202020204" pitchFamily="34" charset="0"/>
              <a:cs typeface="Arial" panose="020B0604020202020204" pitchFamily="34" charset="0"/>
            </a:rPr>
            <a:t> se</a:t>
          </a:r>
          <a:r>
            <a:rPr lang="es-MX" altLang="es-MX" sz="1800" b="1" dirty="0">
              <a:latin typeface="Arial" panose="020B0604020202020204" pitchFamily="34" charset="0"/>
              <a:cs typeface="Arial" panose="020B0604020202020204" pitchFamily="34" charset="0"/>
            </a:rPr>
            <a:t> inserta </a:t>
          </a:r>
          <a:r>
            <a:rPr lang="es-MX" altLang="es-MX" sz="1800" dirty="0">
              <a:latin typeface="Arial" panose="020B0604020202020204" pitchFamily="34" charset="0"/>
              <a:cs typeface="Arial" panose="020B0604020202020204" pitchFamily="34" charset="0"/>
            </a:rPr>
            <a:t>en el </a:t>
          </a:r>
          <a:r>
            <a:rPr lang="es-MX" altLang="es-MX" sz="1800" b="1" dirty="0">
              <a:latin typeface="Arial" panose="020B0604020202020204" pitchFamily="34" charset="0"/>
              <a:cs typeface="Arial" panose="020B0604020202020204" pitchFamily="34" charset="0"/>
            </a:rPr>
            <a:t>mercado laboral como trabajadores sin pago</a:t>
          </a:r>
          <a:r>
            <a:rPr lang="es-MX" altLang="es-MX" sz="1800" dirty="0">
              <a:latin typeface="Arial" panose="020B0604020202020204" pitchFamily="34" charset="0"/>
              <a:cs typeface="Arial" panose="020B0604020202020204" pitchFamily="34" charset="0"/>
            </a:rPr>
            <a:t>, mientras que el porcentaje de personas no hablantes de lengua indígena es de 1.8%.</a:t>
          </a:r>
          <a:endParaRPr lang="es-MX" sz="1800" dirty="0">
            <a:latin typeface="Arial" panose="020B0604020202020204" pitchFamily="34" charset="0"/>
            <a:cs typeface="Arial" panose="020B0604020202020204" pitchFamily="34" charset="0"/>
          </a:endParaRPr>
        </a:p>
      </dgm:t>
    </dgm:pt>
    <dgm:pt modelId="{6B63BC61-14A6-4527-8579-41E405B49BA6}" type="parTrans" cxnId="{5ED4AA38-3FAC-4455-BF14-F14D7D81BA12}">
      <dgm:prSet/>
      <dgm:spPr/>
      <dgm:t>
        <a:bodyPr/>
        <a:lstStyle/>
        <a:p>
          <a:endParaRPr lang="es-MX">
            <a:latin typeface="Arial" panose="020B0604020202020204" pitchFamily="34" charset="0"/>
            <a:cs typeface="Arial" panose="020B0604020202020204" pitchFamily="34" charset="0"/>
          </a:endParaRPr>
        </a:p>
      </dgm:t>
    </dgm:pt>
    <dgm:pt modelId="{0495EA1E-EFEA-4C4B-A757-AAAE3E2B3095}" type="sibTrans" cxnId="{5ED4AA38-3FAC-4455-BF14-F14D7D81BA12}">
      <dgm:prSet/>
      <dgm:spPr/>
      <dgm:t>
        <a:bodyPr/>
        <a:lstStyle/>
        <a:p>
          <a:endParaRPr lang="es-MX">
            <a:latin typeface="Arial" panose="020B0604020202020204" pitchFamily="34" charset="0"/>
            <a:cs typeface="Arial" panose="020B0604020202020204" pitchFamily="34" charset="0"/>
          </a:endParaRPr>
        </a:p>
      </dgm:t>
    </dgm:pt>
    <dgm:pt modelId="{1D10FFCC-807B-4177-AD19-42F9334DE3D5}">
      <dgm:prSet phldrT="[Texto]" custT="1"/>
      <dgm:spPr>
        <a:solidFill>
          <a:srgbClr val="DC66A1"/>
        </a:solidFill>
      </dgm:spPr>
      <dgm:t>
        <a:bodyPr/>
        <a:lstStyle/>
        <a:p>
          <a:r>
            <a:rPr lang="es-MX" sz="1800" b="1" dirty="0">
              <a:latin typeface="Arial" panose="020B0604020202020204" pitchFamily="34" charset="0"/>
              <a:cs typeface="Arial" panose="020B0604020202020204" pitchFamily="34" charset="0"/>
            </a:rPr>
            <a:t>Trabajadoras domésticas</a:t>
          </a:r>
        </a:p>
      </dgm:t>
    </dgm:pt>
    <dgm:pt modelId="{364A2AB3-E1B1-451D-95AC-8F2D190F04F6}" type="parTrans" cxnId="{A1B07C12-A4BD-4D2B-A428-F28F114DC7C9}">
      <dgm:prSet/>
      <dgm:spPr/>
      <dgm:t>
        <a:bodyPr/>
        <a:lstStyle/>
        <a:p>
          <a:endParaRPr lang="es-MX">
            <a:latin typeface="Arial" panose="020B0604020202020204" pitchFamily="34" charset="0"/>
            <a:cs typeface="Arial" panose="020B0604020202020204" pitchFamily="34" charset="0"/>
          </a:endParaRPr>
        </a:p>
      </dgm:t>
    </dgm:pt>
    <dgm:pt modelId="{39BF1155-3E7A-40AD-986B-69DEBD289617}" type="sibTrans" cxnId="{A1B07C12-A4BD-4D2B-A428-F28F114DC7C9}">
      <dgm:prSet/>
      <dgm:spPr/>
      <dgm:t>
        <a:bodyPr/>
        <a:lstStyle/>
        <a:p>
          <a:endParaRPr lang="es-MX">
            <a:latin typeface="Arial" panose="020B0604020202020204" pitchFamily="34" charset="0"/>
            <a:cs typeface="Arial" panose="020B0604020202020204" pitchFamily="34" charset="0"/>
          </a:endParaRPr>
        </a:p>
      </dgm:t>
    </dgm:pt>
    <dgm:pt modelId="{8E3CA51D-3EFF-48F6-BFF0-296FC1E50824}">
      <dgm:prSet phldrT="[Texto]" custT="1"/>
      <dgm:spPr>
        <a:solidFill>
          <a:schemeClr val="bg1">
            <a:lumMod val="85000"/>
            <a:alpha val="90000"/>
          </a:schemeClr>
        </a:solidFill>
      </dgm:spPr>
      <dgm:t>
        <a:bodyPr/>
        <a:lstStyle/>
        <a:p>
          <a:r>
            <a:rPr lang="es-MX" altLang="es-MX" sz="1800" dirty="0">
              <a:latin typeface="Arial" panose="020B0604020202020204" pitchFamily="34" charset="0"/>
              <a:cs typeface="Arial" panose="020B0604020202020204" pitchFamily="34" charset="0"/>
            </a:rPr>
            <a:t>Persiste un </a:t>
          </a:r>
          <a:r>
            <a:rPr lang="es-MX" altLang="es-MX" sz="1800" b="1" dirty="0">
              <a:latin typeface="Arial" panose="020B0604020202020204" pitchFamily="34" charset="0"/>
              <a:cs typeface="Arial" panose="020B0604020202020204" pitchFamily="34" charset="0"/>
            </a:rPr>
            <a:t>trato discriminatorio </a:t>
          </a:r>
          <a:r>
            <a:rPr lang="es-MX" altLang="es-MX" sz="1800" dirty="0">
              <a:latin typeface="Arial" panose="020B0604020202020204" pitchFamily="34" charset="0"/>
              <a:cs typeface="Arial" panose="020B0604020202020204" pitchFamily="34" charset="0"/>
            </a:rPr>
            <a:t>en el caso del trabajo doméstico remunerado, ya que su </a:t>
          </a:r>
          <a:r>
            <a:rPr lang="es-MX" altLang="es-MX" sz="1800" b="1" dirty="0">
              <a:latin typeface="Arial" panose="020B0604020202020204" pitchFamily="34" charset="0"/>
              <a:cs typeface="Arial" panose="020B0604020202020204" pitchFamily="34" charset="0"/>
            </a:rPr>
            <a:t>inscripción al IMSS es voluntaria </a:t>
          </a:r>
          <a:r>
            <a:rPr lang="es-MX" altLang="es-MX" sz="1800" dirty="0">
              <a:latin typeface="Arial" panose="020B0604020202020204" pitchFamily="34" charset="0"/>
              <a:cs typeface="Arial" panose="020B0604020202020204" pitchFamily="34" charset="0"/>
            </a:rPr>
            <a:t>y sólo incluye el seguro de salud, excluyendo los demás.</a:t>
          </a:r>
          <a:endParaRPr lang="es-MX" sz="1800" dirty="0">
            <a:latin typeface="Arial" panose="020B0604020202020204" pitchFamily="34" charset="0"/>
            <a:cs typeface="Arial" panose="020B0604020202020204" pitchFamily="34" charset="0"/>
          </a:endParaRPr>
        </a:p>
      </dgm:t>
    </dgm:pt>
    <dgm:pt modelId="{D336FFB6-334C-405F-B52B-96342AE22742}" type="parTrans" cxnId="{EABB5DD6-3B56-40D5-AD1D-8D2901C39574}">
      <dgm:prSet/>
      <dgm:spPr/>
      <dgm:t>
        <a:bodyPr/>
        <a:lstStyle/>
        <a:p>
          <a:endParaRPr lang="es-MX">
            <a:latin typeface="Arial" panose="020B0604020202020204" pitchFamily="34" charset="0"/>
            <a:cs typeface="Arial" panose="020B0604020202020204" pitchFamily="34" charset="0"/>
          </a:endParaRPr>
        </a:p>
      </dgm:t>
    </dgm:pt>
    <dgm:pt modelId="{2CF114EB-B473-4C43-8FA1-3CEDDFA81B17}" type="sibTrans" cxnId="{EABB5DD6-3B56-40D5-AD1D-8D2901C39574}">
      <dgm:prSet/>
      <dgm:spPr/>
      <dgm:t>
        <a:bodyPr/>
        <a:lstStyle/>
        <a:p>
          <a:endParaRPr lang="es-MX">
            <a:latin typeface="Arial" panose="020B0604020202020204" pitchFamily="34" charset="0"/>
            <a:cs typeface="Arial" panose="020B0604020202020204" pitchFamily="34" charset="0"/>
          </a:endParaRPr>
        </a:p>
      </dgm:t>
    </dgm:pt>
    <dgm:pt modelId="{79493A12-FB70-4D7A-B945-151CE5B20C77}" type="pres">
      <dgm:prSet presAssocID="{925466B8-032C-4C86-8C9F-B392C70EF21C}" presName="Name0" presStyleCnt="0">
        <dgm:presLayoutVars>
          <dgm:dir/>
          <dgm:animLvl val="lvl"/>
          <dgm:resizeHandles val="exact"/>
        </dgm:presLayoutVars>
      </dgm:prSet>
      <dgm:spPr/>
    </dgm:pt>
    <dgm:pt modelId="{FCCC48BE-3A44-4196-81FD-BE58418D3E3B}" type="pres">
      <dgm:prSet presAssocID="{F5ABB813-9A74-4114-97EE-FC6025126171}" presName="linNode" presStyleCnt="0"/>
      <dgm:spPr/>
    </dgm:pt>
    <dgm:pt modelId="{DA19B250-C910-4555-B3F3-52F2CD2F296E}" type="pres">
      <dgm:prSet presAssocID="{F5ABB813-9A74-4114-97EE-FC6025126171}" presName="parentText" presStyleLbl="node1" presStyleIdx="0" presStyleCnt="3" custScaleX="41315">
        <dgm:presLayoutVars>
          <dgm:chMax val="1"/>
          <dgm:bulletEnabled val="1"/>
        </dgm:presLayoutVars>
      </dgm:prSet>
      <dgm:spPr/>
    </dgm:pt>
    <dgm:pt modelId="{51AFA1E6-1187-4438-B253-6100E460EF70}" type="pres">
      <dgm:prSet presAssocID="{F5ABB813-9A74-4114-97EE-FC6025126171}" presName="descendantText" presStyleLbl="alignAccFollowNode1" presStyleIdx="0" presStyleCnt="3" custScaleX="128609" custScaleY="111854">
        <dgm:presLayoutVars>
          <dgm:bulletEnabled val="1"/>
        </dgm:presLayoutVars>
      </dgm:prSet>
      <dgm:spPr/>
    </dgm:pt>
    <dgm:pt modelId="{24825822-C463-43A4-A9CA-4DBD81F61FAD}" type="pres">
      <dgm:prSet presAssocID="{9BF3E496-692F-412C-845E-7E324301D9C1}" presName="sp" presStyleCnt="0"/>
      <dgm:spPr/>
    </dgm:pt>
    <dgm:pt modelId="{B540C845-662B-41C5-AE3A-F7BC75E456AF}" type="pres">
      <dgm:prSet presAssocID="{28D7F6C9-0008-48EA-BC78-068A24F0C7FF}" presName="linNode" presStyleCnt="0"/>
      <dgm:spPr/>
    </dgm:pt>
    <dgm:pt modelId="{5F5EC7C1-A439-43C0-8B0B-13FEB9A9E8F3}" type="pres">
      <dgm:prSet presAssocID="{28D7F6C9-0008-48EA-BC78-068A24F0C7FF}" presName="parentText" presStyleLbl="node1" presStyleIdx="1" presStyleCnt="3" custScaleX="41315">
        <dgm:presLayoutVars>
          <dgm:chMax val="1"/>
          <dgm:bulletEnabled val="1"/>
        </dgm:presLayoutVars>
      </dgm:prSet>
      <dgm:spPr/>
    </dgm:pt>
    <dgm:pt modelId="{C15C6A52-575C-449E-A310-21651DF55305}" type="pres">
      <dgm:prSet presAssocID="{28D7F6C9-0008-48EA-BC78-068A24F0C7FF}" presName="descendantText" presStyleLbl="alignAccFollowNode1" presStyleIdx="1" presStyleCnt="3" custScaleX="128609">
        <dgm:presLayoutVars>
          <dgm:bulletEnabled val="1"/>
        </dgm:presLayoutVars>
      </dgm:prSet>
      <dgm:spPr/>
    </dgm:pt>
    <dgm:pt modelId="{2123AAB6-E5D6-42B4-95E1-DE06CEB32AF7}" type="pres">
      <dgm:prSet presAssocID="{2EDAC28C-5F4C-422E-8384-1FB93B38E349}" presName="sp" presStyleCnt="0"/>
      <dgm:spPr/>
    </dgm:pt>
    <dgm:pt modelId="{9F03FC09-6C35-4ADC-A2F0-C401956805CC}" type="pres">
      <dgm:prSet presAssocID="{1D10FFCC-807B-4177-AD19-42F9334DE3D5}" presName="linNode" presStyleCnt="0"/>
      <dgm:spPr/>
    </dgm:pt>
    <dgm:pt modelId="{E18E63F4-9E2A-4BC3-A76A-2982557DE4F5}" type="pres">
      <dgm:prSet presAssocID="{1D10FFCC-807B-4177-AD19-42F9334DE3D5}" presName="parentText" presStyleLbl="node1" presStyleIdx="2" presStyleCnt="3" custScaleX="41315">
        <dgm:presLayoutVars>
          <dgm:chMax val="1"/>
          <dgm:bulletEnabled val="1"/>
        </dgm:presLayoutVars>
      </dgm:prSet>
      <dgm:spPr/>
    </dgm:pt>
    <dgm:pt modelId="{36E23760-59A6-44AA-A16F-783DD4AA33FB}" type="pres">
      <dgm:prSet presAssocID="{1D10FFCC-807B-4177-AD19-42F9334DE3D5}" presName="descendantText" presStyleLbl="alignAccFollowNode1" presStyleIdx="2" presStyleCnt="3" custScaleX="128609">
        <dgm:presLayoutVars>
          <dgm:bulletEnabled val="1"/>
        </dgm:presLayoutVars>
      </dgm:prSet>
      <dgm:spPr/>
    </dgm:pt>
  </dgm:ptLst>
  <dgm:cxnLst>
    <dgm:cxn modelId="{A1B07C12-A4BD-4D2B-A428-F28F114DC7C9}" srcId="{925466B8-032C-4C86-8C9F-B392C70EF21C}" destId="{1D10FFCC-807B-4177-AD19-42F9334DE3D5}" srcOrd="2" destOrd="0" parTransId="{364A2AB3-E1B1-451D-95AC-8F2D190F04F6}" sibTransId="{39BF1155-3E7A-40AD-986B-69DEBD289617}"/>
    <dgm:cxn modelId="{5ED4AA38-3FAC-4455-BF14-F14D7D81BA12}" srcId="{28D7F6C9-0008-48EA-BC78-068A24F0C7FF}" destId="{E8FE8382-68C4-4F5C-8C16-20A82CCC9C6C}" srcOrd="0" destOrd="0" parTransId="{6B63BC61-14A6-4527-8579-41E405B49BA6}" sibTransId="{0495EA1E-EFEA-4C4B-A757-AAAE3E2B3095}"/>
    <dgm:cxn modelId="{3D1D983F-DA27-4DEB-8F33-F6C90762F5DC}" type="presOf" srcId="{28D7F6C9-0008-48EA-BC78-068A24F0C7FF}" destId="{5F5EC7C1-A439-43C0-8B0B-13FEB9A9E8F3}" srcOrd="0" destOrd="0" presId="urn:microsoft.com/office/officeart/2005/8/layout/vList5"/>
    <dgm:cxn modelId="{87110268-21C0-4A46-A970-9BF53323291B}" type="presOf" srcId="{E8FE8382-68C4-4F5C-8C16-20A82CCC9C6C}" destId="{C15C6A52-575C-449E-A310-21651DF55305}" srcOrd="0" destOrd="0" presId="urn:microsoft.com/office/officeart/2005/8/layout/vList5"/>
    <dgm:cxn modelId="{5B769D75-6BE0-429E-9EB3-173E97D9A9E6}" type="presOf" srcId="{8E3CA51D-3EFF-48F6-BFF0-296FC1E50824}" destId="{36E23760-59A6-44AA-A16F-783DD4AA33FB}" srcOrd="0" destOrd="0" presId="urn:microsoft.com/office/officeart/2005/8/layout/vList5"/>
    <dgm:cxn modelId="{BD0E2557-02EF-4C3A-B895-0466392FEF1E}" type="presOf" srcId="{5A65E5B9-2D56-48FE-A64C-8F2CE4E95AF5}" destId="{51AFA1E6-1187-4438-B253-6100E460EF70}" srcOrd="0" destOrd="0" presId="urn:microsoft.com/office/officeart/2005/8/layout/vList5"/>
    <dgm:cxn modelId="{D31B8E57-B6F3-4582-94CD-350DCE13CF37}" srcId="{925466B8-032C-4C86-8C9F-B392C70EF21C}" destId="{28D7F6C9-0008-48EA-BC78-068A24F0C7FF}" srcOrd="1" destOrd="0" parTransId="{82D1C1AC-265A-41A0-B4B3-5B8304ECFEA7}" sibTransId="{2EDAC28C-5F4C-422E-8384-1FB93B38E349}"/>
    <dgm:cxn modelId="{170CD3BD-A694-4C09-8F37-F2BD037FB416}" type="presOf" srcId="{1D10FFCC-807B-4177-AD19-42F9334DE3D5}" destId="{E18E63F4-9E2A-4BC3-A76A-2982557DE4F5}" srcOrd="0" destOrd="0" presId="urn:microsoft.com/office/officeart/2005/8/layout/vList5"/>
    <dgm:cxn modelId="{16567DBF-7922-49AD-9C0C-FE473D84DBD5}" type="presOf" srcId="{925466B8-032C-4C86-8C9F-B392C70EF21C}" destId="{79493A12-FB70-4D7A-B945-151CE5B20C77}" srcOrd="0" destOrd="0" presId="urn:microsoft.com/office/officeart/2005/8/layout/vList5"/>
    <dgm:cxn modelId="{35826FC5-CA81-4F94-93D3-CAD8DF630BF8}" type="presOf" srcId="{F5ABB813-9A74-4114-97EE-FC6025126171}" destId="{DA19B250-C910-4555-B3F3-52F2CD2F296E}" srcOrd="0" destOrd="0" presId="urn:microsoft.com/office/officeart/2005/8/layout/vList5"/>
    <dgm:cxn modelId="{E6422DD4-8590-443E-AC81-CC1C669CAAF8}" srcId="{925466B8-032C-4C86-8C9F-B392C70EF21C}" destId="{F5ABB813-9A74-4114-97EE-FC6025126171}" srcOrd="0" destOrd="0" parTransId="{143692F8-0F89-4293-9AE0-D375EABE9584}" sibTransId="{9BF3E496-692F-412C-845E-7E324301D9C1}"/>
    <dgm:cxn modelId="{091E93D5-1767-4872-B7C1-31164B6BBE42}" srcId="{F5ABB813-9A74-4114-97EE-FC6025126171}" destId="{5A65E5B9-2D56-48FE-A64C-8F2CE4E95AF5}" srcOrd="0" destOrd="0" parTransId="{34C64697-869C-4389-9A70-245658378B08}" sibTransId="{C3489388-3F49-4D42-88AE-8582C05429F0}"/>
    <dgm:cxn modelId="{EABB5DD6-3B56-40D5-AD1D-8D2901C39574}" srcId="{1D10FFCC-807B-4177-AD19-42F9334DE3D5}" destId="{8E3CA51D-3EFF-48F6-BFF0-296FC1E50824}" srcOrd="0" destOrd="0" parTransId="{D336FFB6-334C-405F-B52B-96342AE22742}" sibTransId="{2CF114EB-B473-4C43-8FA1-3CEDDFA81B17}"/>
    <dgm:cxn modelId="{42E04C22-4C56-48C3-B2CE-87109C801A3C}" type="presParOf" srcId="{79493A12-FB70-4D7A-B945-151CE5B20C77}" destId="{FCCC48BE-3A44-4196-81FD-BE58418D3E3B}" srcOrd="0" destOrd="0" presId="urn:microsoft.com/office/officeart/2005/8/layout/vList5"/>
    <dgm:cxn modelId="{BD65B218-4C07-42FB-9FD6-0DC99E8E1C3F}" type="presParOf" srcId="{FCCC48BE-3A44-4196-81FD-BE58418D3E3B}" destId="{DA19B250-C910-4555-B3F3-52F2CD2F296E}" srcOrd="0" destOrd="0" presId="urn:microsoft.com/office/officeart/2005/8/layout/vList5"/>
    <dgm:cxn modelId="{E4797DEC-7D71-45DE-B966-D8D32A0BA7A3}" type="presParOf" srcId="{FCCC48BE-3A44-4196-81FD-BE58418D3E3B}" destId="{51AFA1E6-1187-4438-B253-6100E460EF70}" srcOrd="1" destOrd="0" presId="urn:microsoft.com/office/officeart/2005/8/layout/vList5"/>
    <dgm:cxn modelId="{9EFEE134-D66F-49C4-AC7D-16B2C104C5CA}" type="presParOf" srcId="{79493A12-FB70-4D7A-B945-151CE5B20C77}" destId="{24825822-C463-43A4-A9CA-4DBD81F61FAD}" srcOrd="1" destOrd="0" presId="urn:microsoft.com/office/officeart/2005/8/layout/vList5"/>
    <dgm:cxn modelId="{18CF1D93-CAFB-48EF-B60F-DF469433550C}" type="presParOf" srcId="{79493A12-FB70-4D7A-B945-151CE5B20C77}" destId="{B540C845-662B-41C5-AE3A-F7BC75E456AF}" srcOrd="2" destOrd="0" presId="urn:microsoft.com/office/officeart/2005/8/layout/vList5"/>
    <dgm:cxn modelId="{514E0979-216A-4FE1-A0EA-4D10D7BD60F3}" type="presParOf" srcId="{B540C845-662B-41C5-AE3A-F7BC75E456AF}" destId="{5F5EC7C1-A439-43C0-8B0B-13FEB9A9E8F3}" srcOrd="0" destOrd="0" presId="urn:microsoft.com/office/officeart/2005/8/layout/vList5"/>
    <dgm:cxn modelId="{F8D17DF3-12A9-4BCD-B353-BD1EBA50C226}" type="presParOf" srcId="{B540C845-662B-41C5-AE3A-F7BC75E456AF}" destId="{C15C6A52-575C-449E-A310-21651DF55305}" srcOrd="1" destOrd="0" presId="urn:microsoft.com/office/officeart/2005/8/layout/vList5"/>
    <dgm:cxn modelId="{1FE89CCB-313C-4317-AFD6-BAEDCE8D12E5}" type="presParOf" srcId="{79493A12-FB70-4D7A-B945-151CE5B20C77}" destId="{2123AAB6-E5D6-42B4-95E1-DE06CEB32AF7}" srcOrd="3" destOrd="0" presId="urn:microsoft.com/office/officeart/2005/8/layout/vList5"/>
    <dgm:cxn modelId="{545A34CC-1AB3-4EFD-88E1-918A0A8AF92B}" type="presParOf" srcId="{79493A12-FB70-4D7A-B945-151CE5B20C77}" destId="{9F03FC09-6C35-4ADC-A2F0-C401956805CC}" srcOrd="4" destOrd="0" presId="urn:microsoft.com/office/officeart/2005/8/layout/vList5"/>
    <dgm:cxn modelId="{D00B91A2-0680-46E5-963F-B891FD8B808F}" type="presParOf" srcId="{9F03FC09-6C35-4ADC-A2F0-C401956805CC}" destId="{E18E63F4-9E2A-4BC3-A76A-2982557DE4F5}" srcOrd="0" destOrd="0" presId="urn:microsoft.com/office/officeart/2005/8/layout/vList5"/>
    <dgm:cxn modelId="{16489E38-AE74-4F90-B08E-3396DE1ECC99}" type="presParOf" srcId="{9F03FC09-6C35-4ADC-A2F0-C401956805CC}" destId="{36E23760-59A6-44AA-A16F-783DD4AA33F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F867A-4957-4387-B48F-74193766F474}">
      <dsp:nvSpPr>
        <dsp:cNvPr id="0" name=""/>
        <dsp:cNvSpPr/>
      </dsp:nvSpPr>
      <dsp:spPr>
        <a:xfrm>
          <a:off x="976390" y="3851"/>
          <a:ext cx="2351241" cy="1755152"/>
        </a:xfrm>
        <a:prstGeom prst="round2SameRect">
          <a:avLst>
            <a:gd name="adj1" fmla="val 8000"/>
            <a:gd name="adj2" fmla="val 0"/>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ctr" anchorCtr="0">
          <a:noAutofit/>
        </a:bodyPr>
        <a:lstStyle/>
        <a:p>
          <a:pPr marL="114300" lvl="1" indent="-114300" algn="just" defTabSz="577850">
            <a:lnSpc>
              <a:spcPct val="90000"/>
            </a:lnSpc>
            <a:spcBef>
              <a:spcPct val="0"/>
            </a:spcBef>
            <a:spcAft>
              <a:spcPct val="15000"/>
            </a:spcAft>
            <a:buChar char="•"/>
          </a:pPr>
          <a:r>
            <a:rPr lang="es-MX" sz="1300" kern="1200" dirty="0">
              <a:latin typeface="Arial" panose="020B0604020202020204" pitchFamily="34" charset="0"/>
              <a:cs typeface="Arial" panose="020B0604020202020204" pitchFamily="34" charset="0"/>
            </a:rPr>
            <a:t>Considera los </a:t>
          </a:r>
          <a:r>
            <a:rPr lang="es-MX" sz="1300" b="1" kern="1200" dirty="0">
              <a:latin typeface="Arial" panose="020B0604020202020204" pitchFamily="34" charset="0"/>
              <a:cs typeface="Arial" panose="020B0604020202020204" pitchFamily="34" charset="0"/>
            </a:rPr>
            <a:t>medios de acceso al empleo </a:t>
          </a:r>
          <a:r>
            <a:rPr lang="es-MX" sz="1300" kern="1200" dirty="0">
              <a:latin typeface="Arial" panose="020B0604020202020204" pitchFamily="34" charset="0"/>
              <a:cs typeface="Arial" panose="020B0604020202020204" pitchFamily="34" charset="0"/>
            </a:rPr>
            <a:t>y el alcance de los servicios públicos de empleo. </a:t>
          </a:r>
        </a:p>
      </dsp:txBody>
      <dsp:txXfrm>
        <a:off x="1017515" y="44976"/>
        <a:ext cx="2268991" cy="1714027"/>
      </dsp:txXfrm>
    </dsp:sp>
    <dsp:sp modelId="{A59A9F48-BA02-4615-9668-53A256CA94DC}">
      <dsp:nvSpPr>
        <dsp:cNvPr id="0" name=""/>
        <dsp:cNvSpPr/>
      </dsp:nvSpPr>
      <dsp:spPr>
        <a:xfrm>
          <a:off x="976390" y="1759003"/>
          <a:ext cx="2351241" cy="754715"/>
        </a:xfrm>
        <a:prstGeom prst="rect">
          <a:avLst/>
        </a:prstGeom>
        <a:solidFill>
          <a:srgbClr val="C12D77"/>
        </a:solidFill>
        <a:ln w="12700" cap="flat" cmpd="sng" algn="ctr">
          <a:solidFill>
            <a:srgbClr val="AF158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just"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Empleo</a:t>
          </a:r>
        </a:p>
      </dsp:txBody>
      <dsp:txXfrm>
        <a:off x="976390" y="1759003"/>
        <a:ext cx="1655803" cy="754715"/>
      </dsp:txXfrm>
    </dsp:sp>
    <dsp:sp modelId="{4CE09237-77DF-4323-BC14-2337ACC820B3}">
      <dsp:nvSpPr>
        <dsp:cNvPr id="0" name=""/>
        <dsp:cNvSpPr/>
      </dsp:nvSpPr>
      <dsp:spPr>
        <a:xfrm>
          <a:off x="2698707" y="1878882"/>
          <a:ext cx="822934" cy="822934"/>
        </a:xfrm>
        <a:prstGeom prst="ellipse">
          <a:avLst/>
        </a:prstGeom>
        <a:solidFill>
          <a:srgbClr val="C12D77"/>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74392A13-3322-4FCF-A0FC-5DF3C3BA3F2C}">
      <dsp:nvSpPr>
        <dsp:cNvPr id="0" name=""/>
        <dsp:cNvSpPr/>
      </dsp:nvSpPr>
      <dsp:spPr>
        <a:xfrm>
          <a:off x="3725518" y="3851"/>
          <a:ext cx="2351241" cy="1755152"/>
        </a:xfrm>
        <a:prstGeom prst="round2SameRect">
          <a:avLst>
            <a:gd name="adj1" fmla="val 8000"/>
            <a:gd name="adj2" fmla="val 0"/>
          </a:avLst>
        </a:prstGeom>
        <a:solidFill>
          <a:schemeClr val="lt1">
            <a:alpha val="90000"/>
            <a:hueOff val="0"/>
            <a:satOff val="0"/>
            <a:lumOff val="0"/>
            <a:alphaOff val="0"/>
          </a:schemeClr>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ctr" anchorCtr="0">
          <a:noAutofit/>
        </a:bodyPr>
        <a:lstStyle/>
        <a:p>
          <a:pPr marL="114300" lvl="1" indent="-114300" algn="just" defTabSz="577850">
            <a:lnSpc>
              <a:spcPct val="90000"/>
            </a:lnSpc>
            <a:spcBef>
              <a:spcPct val="0"/>
            </a:spcBef>
            <a:spcAft>
              <a:spcPct val="15000"/>
            </a:spcAft>
            <a:buChar char="•"/>
          </a:pPr>
          <a:r>
            <a:rPr lang="es-MX" sz="1300" kern="1200" dirty="0">
              <a:latin typeface="Arial" panose="020B0604020202020204" pitchFamily="34" charset="0"/>
              <a:cs typeface="Arial" panose="020B0604020202020204" pitchFamily="34" charset="0"/>
            </a:rPr>
            <a:t>Implica </a:t>
          </a:r>
          <a:r>
            <a:rPr lang="es-MX" sz="1300" b="1" kern="1200" dirty="0">
              <a:latin typeface="Arial" panose="020B0604020202020204" pitchFamily="34" charset="0"/>
              <a:cs typeface="Arial" panose="020B0604020202020204" pitchFamily="34" charset="0"/>
            </a:rPr>
            <a:t>garantizar  un salario mínimo</a:t>
          </a:r>
          <a:r>
            <a:rPr lang="es-MX" sz="1300" kern="1200" dirty="0">
              <a:latin typeface="Arial" panose="020B0604020202020204" pitchFamily="34" charset="0"/>
              <a:cs typeface="Arial" panose="020B0604020202020204" pitchFamily="34" charset="0"/>
            </a:rPr>
            <a:t> para los trabajadores, como instrumento para satisfacer sus necesidades básicas y las de su familia.</a:t>
          </a:r>
        </a:p>
      </dsp:txBody>
      <dsp:txXfrm>
        <a:off x="3766643" y="44976"/>
        <a:ext cx="2268991" cy="1714027"/>
      </dsp:txXfrm>
    </dsp:sp>
    <dsp:sp modelId="{14618189-4FCE-4F18-8417-5D9ED3FB48EB}">
      <dsp:nvSpPr>
        <dsp:cNvPr id="0" name=""/>
        <dsp:cNvSpPr/>
      </dsp:nvSpPr>
      <dsp:spPr>
        <a:xfrm>
          <a:off x="3725518" y="1759003"/>
          <a:ext cx="2351241" cy="754715"/>
        </a:xfrm>
        <a:prstGeom prst="rect">
          <a:avLst/>
        </a:prstGeom>
        <a:solidFill>
          <a:srgbClr val="469999"/>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just"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Ingresos</a:t>
          </a:r>
        </a:p>
      </dsp:txBody>
      <dsp:txXfrm>
        <a:off x="3725518" y="1759003"/>
        <a:ext cx="1655803" cy="754715"/>
      </dsp:txXfrm>
    </dsp:sp>
    <dsp:sp modelId="{A6DD6BA9-E58F-41F2-A24F-7747A5E9E9E0}">
      <dsp:nvSpPr>
        <dsp:cNvPr id="0" name=""/>
        <dsp:cNvSpPr/>
      </dsp:nvSpPr>
      <dsp:spPr>
        <a:xfrm>
          <a:off x="5447835" y="1878882"/>
          <a:ext cx="822934" cy="822934"/>
        </a:xfrm>
        <a:prstGeom prst="ellipse">
          <a:avLst/>
        </a:prstGeom>
        <a:solidFill>
          <a:srgbClr val="7EC6C4">
            <a:alpha val="90000"/>
          </a:srgbClr>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DDCEF877-1125-4016-9FE8-B0B2F9B9D16F}">
      <dsp:nvSpPr>
        <dsp:cNvPr id="0" name=""/>
        <dsp:cNvSpPr/>
      </dsp:nvSpPr>
      <dsp:spPr>
        <a:xfrm>
          <a:off x="6474646" y="3851"/>
          <a:ext cx="2351241" cy="1755152"/>
        </a:xfrm>
        <a:prstGeom prst="round2SameRect">
          <a:avLst>
            <a:gd name="adj1" fmla="val 8000"/>
            <a:gd name="adj2" fmla="val 0"/>
          </a:avLst>
        </a:prstGeom>
        <a:solidFill>
          <a:schemeClr val="lt1">
            <a:alpha val="90000"/>
            <a:hueOff val="0"/>
            <a:satOff val="0"/>
            <a:lumOff val="0"/>
            <a:alphaOff val="0"/>
          </a:schemeClr>
        </a:solidFill>
        <a:ln w="12700" cap="flat" cmpd="sng" algn="ctr">
          <a:solidFill>
            <a:srgbClr val="AFABAB"/>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ctr" anchorCtr="0">
          <a:noAutofit/>
        </a:bodyPr>
        <a:lstStyle/>
        <a:p>
          <a:pPr marL="114300" lvl="1" indent="-114300" algn="just" defTabSz="577850">
            <a:lnSpc>
              <a:spcPct val="90000"/>
            </a:lnSpc>
            <a:spcBef>
              <a:spcPct val="0"/>
            </a:spcBef>
            <a:spcAft>
              <a:spcPct val="15000"/>
            </a:spcAft>
            <a:buChar char="•"/>
          </a:pPr>
          <a:r>
            <a:rPr lang="es-MX" sz="1300" b="0" kern="1200" dirty="0">
              <a:latin typeface="Arial" panose="020B0604020202020204" pitchFamily="34" charset="0"/>
              <a:cs typeface="Arial" panose="020B0604020202020204" pitchFamily="34" charset="0"/>
            </a:rPr>
            <a:t>Se refiere a una </a:t>
          </a:r>
          <a:r>
            <a:rPr lang="es-MX" sz="1300" b="1" kern="1200" dirty="0">
              <a:latin typeface="Arial" panose="020B0604020202020204" pitchFamily="34" charset="0"/>
              <a:cs typeface="Arial" panose="020B0604020202020204" pitchFamily="34" charset="0"/>
            </a:rPr>
            <a:t>jornada laboral ordinaria</a:t>
          </a:r>
          <a:r>
            <a:rPr lang="es-MX" sz="1300" b="0" kern="1200" dirty="0">
              <a:latin typeface="Arial" panose="020B0604020202020204" pitchFamily="34" charset="0"/>
              <a:cs typeface="Arial" panose="020B0604020202020204" pitchFamily="34" charset="0"/>
            </a:rPr>
            <a:t>, un día de descanso a la semana y vacaciones pagadas. </a:t>
          </a:r>
        </a:p>
      </dsp:txBody>
      <dsp:txXfrm>
        <a:off x="6515771" y="44976"/>
        <a:ext cx="2268991" cy="1714027"/>
      </dsp:txXfrm>
    </dsp:sp>
    <dsp:sp modelId="{99080C6A-9153-4F47-ABF1-C3B0A1474871}">
      <dsp:nvSpPr>
        <dsp:cNvPr id="0" name=""/>
        <dsp:cNvSpPr/>
      </dsp:nvSpPr>
      <dsp:spPr>
        <a:xfrm>
          <a:off x="6474646" y="1759003"/>
          <a:ext cx="2351241" cy="754715"/>
        </a:xfrm>
        <a:prstGeom prst="rect">
          <a:avLst/>
        </a:prstGeom>
        <a:solidFill>
          <a:srgbClr val="AFABAB"/>
        </a:solidFill>
        <a:ln w="12700" cap="flat" cmpd="sng" algn="ctr">
          <a:solidFill>
            <a:srgbClr val="AFABA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just" defTabSz="889000">
            <a:lnSpc>
              <a:spcPct val="90000"/>
            </a:lnSpc>
            <a:spcBef>
              <a:spcPct val="0"/>
            </a:spcBef>
            <a:spcAft>
              <a:spcPct val="35000"/>
            </a:spcAft>
            <a:buNone/>
          </a:pPr>
          <a:r>
            <a:rPr lang="es-MX" sz="2000" b="1" kern="1200" dirty="0">
              <a:solidFill>
                <a:schemeClr val="bg1"/>
              </a:solidFill>
              <a:latin typeface="Arial" panose="020B0604020202020204" pitchFamily="34" charset="0"/>
              <a:cs typeface="Arial" panose="020B0604020202020204" pitchFamily="34" charset="0"/>
            </a:rPr>
            <a:t>Horas de trabajo</a:t>
          </a:r>
        </a:p>
      </dsp:txBody>
      <dsp:txXfrm>
        <a:off x="6474646" y="1759003"/>
        <a:ext cx="1655803" cy="754715"/>
      </dsp:txXfrm>
    </dsp:sp>
    <dsp:sp modelId="{2F20D009-C5DA-470F-A2D4-086791E064F8}">
      <dsp:nvSpPr>
        <dsp:cNvPr id="0" name=""/>
        <dsp:cNvSpPr/>
      </dsp:nvSpPr>
      <dsp:spPr>
        <a:xfrm>
          <a:off x="8196963" y="1878882"/>
          <a:ext cx="822934" cy="822934"/>
        </a:xfrm>
        <a:prstGeom prst="ellipse">
          <a:avLst/>
        </a:prstGeom>
        <a:solidFill>
          <a:schemeClr val="bg1">
            <a:lumMod val="75000"/>
            <a:alpha val="90000"/>
          </a:schemeClr>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BDEA8096-936B-4335-AE02-86D6228B921E}">
      <dsp:nvSpPr>
        <dsp:cNvPr id="0" name=""/>
        <dsp:cNvSpPr/>
      </dsp:nvSpPr>
      <dsp:spPr>
        <a:xfrm>
          <a:off x="9223774" y="3851"/>
          <a:ext cx="2351241" cy="1755152"/>
        </a:xfrm>
        <a:prstGeom prst="round2SameRect">
          <a:avLst>
            <a:gd name="adj1" fmla="val 8000"/>
            <a:gd name="adj2" fmla="val 0"/>
          </a:avLst>
        </a:prstGeom>
        <a:solidFill>
          <a:schemeClr val="lt1">
            <a:alpha val="90000"/>
            <a:hueOff val="0"/>
            <a:satOff val="0"/>
            <a:lumOff val="0"/>
            <a:alphaOff val="0"/>
          </a:schemeClr>
        </a:solidFill>
        <a:ln w="12700" cap="flat" cmpd="sng" algn="ctr">
          <a:solidFill>
            <a:srgbClr val="7EC6C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ctr" anchorCtr="0">
          <a:noAutofit/>
        </a:bodyPr>
        <a:lstStyle/>
        <a:p>
          <a:pPr marL="114300" lvl="1" indent="-114300" algn="just" defTabSz="577850">
            <a:lnSpc>
              <a:spcPct val="90000"/>
            </a:lnSpc>
            <a:spcBef>
              <a:spcPct val="0"/>
            </a:spcBef>
            <a:spcAft>
              <a:spcPct val="15000"/>
            </a:spcAft>
            <a:buChar char="•"/>
          </a:pPr>
          <a:r>
            <a:rPr lang="es-MX" sz="1300" kern="1200" dirty="0">
              <a:latin typeface="Arial" panose="020B0604020202020204" pitchFamily="34" charset="0"/>
              <a:cs typeface="Arial" panose="020B0604020202020204" pitchFamily="34" charset="0"/>
            </a:rPr>
            <a:t>Adopción de </a:t>
          </a:r>
          <a:r>
            <a:rPr lang="es-MX" sz="1300" b="1" kern="1200" dirty="0">
              <a:latin typeface="Arial" panose="020B0604020202020204" pitchFamily="34" charset="0"/>
              <a:cs typeface="Arial" panose="020B0604020202020204" pitchFamily="34" charset="0"/>
            </a:rPr>
            <a:t>medidas preventivas </a:t>
          </a:r>
          <a:r>
            <a:rPr lang="es-MX" sz="1300" kern="1200" dirty="0">
              <a:latin typeface="Arial" panose="020B0604020202020204" pitchFamily="34" charset="0"/>
              <a:cs typeface="Arial" panose="020B0604020202020204" pitchFamily="34" charset="0"/>
            </a:rPr>
            <a:t>con respecto a los accidentes laborales y enfermedades profesionales.</a:t>
          </a:r>
        </a:p>
      </dsp:txBody>
      <dsp:txXfrm>
        <a:off x="9264899" y="44976"/>
        <a:ext cx="2268991" cy="1714027"/>
      </dsp:txXfrm>
    </dsp:sp>
    <dsp:sp modelId="{6EDC5983-AB73-4269-A3DB-519F218DAF65}">
      <dsp:nvSpPr>
        <dsp:cNvPr id="0" name=""/>
        <dsp:cNvSpPr/>
      </dsp:nvSpPr>
      <dsp:spPr>
        <a:xfrm>
          <a:off x="9223774" y="1759003"/>
          <a:ext cx="2351241" cy="754715"/>
        </a:xfrm>
        <a:prstGeom prst="rect">
          <a:avLst/>
        </a:prstGeom>
        <a:solidFill>
          <a:srgbClr val="7EC6C4"/>
        </a:solidFill>
        <a:ln w="12700" cap="flat" cmpd="sng" algn="ctr">
          <a:solidFill>
            <a:srgbClr val="7EC6C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just" defTabSz="889000">
            <a:lnSpc>
              <a:spcPct val="90000"/>
            </a:lnSpc>
            <a:spcBef>
              <a:spcPct val="0"/>
            </a:spcBef>
            <a:spcAft>
              <a:spcPct val="35000"/>
            </a:spcAft>
            <a:buNone/>
          </a:pPr>
          <a:r>
            <a:rPr lang="es-MX" sz="2000" b="1" kern="1200" dirty="0">
              <a:solidFill>
                <a:schemeClr val="bg1"/>
              </a:solidFill>
              <a:latin typeface="Arial" panose="020B0604020202020204" pitchFamily="34" charset="0"/>
              <a:cs typeface="Arial" panose="020B0604020202020204" pitchFamily="34" charset="0"/>
            </a:rPr>
            <a:t>Seguridad y salud ocupacional</a:t>
          </a:r>
        </a:p>
      </dsp:txBody>
      <dsp:txXfrm>
        <a:off x="9223774" y="1759003"/>
        <a:ext cx="1655803" cy="754715"/>
      </dsp:txXfrm>
    </dsp:sp>
    <dsp:sp modelId="{4F59C4AB-3078-403B-8B9E-F1866AD47EBC}">
      <dsp:nvSpPr>
        <dsp:cNvPr id="0" name=""/>
        <dsp:cNvSpPr/>
      </dsp:nvSpPr>
      <dsp:spPr>
        <a:xfrm>
          <a:off x="10946091" y="1878882"/>
          <a:ext cx="822934" cy="822934"/>
        </a:xfrm>
        <a:prstGeom prst="ellipse">
          <a:avLst/>
        </a:prstGeom>
        <a:solidFill>
          <a:srgbClr val="B4DEDD">
            <a:alpha val="89804"/>
          </a:srgbClr>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FBF61C53-5D24-4674-B907-81C04C17C887}">
      <dsp:nvSpPr>
        <dsp:cNvPr id="0" name=""/>
        <dsp:cNvSpPr/>
      </dsp:nvSpPr>
      <dsp:spPr>
        <a:xfrm>
          <a:off x="2014669" y="2784608"/>
          <a:ext cx="2794497" cy="1755152"/>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ctr" anchorCtr="0">
          <a:noAutofit/>
        </a:bodyPr>
        <a:lstStyle/>
        <a:p>
          <a:pPr marL="114300" lvl="1" indent="-114300" algn="just" defTabSz="577850">
            <a:lnSpc>
              <a:spcPct val="90000"/>
            </a:lnSpc>
            <a:spcBef>
              <a:spcPct val="0"/>
            </a:spcBef>
            <a:spcAft>
              <a:spcPct val="15000"/>
            </a:spcAft>
            <a:buChar char="•"/>
          </a:pPr>
          <a:r>
            <a:rPr lang="es-MX" sz="1300" kern="1200" dirty="0">
              <a:latin typeface="Arial" panose="020B0604020202020204" pitchFamily="34" charset="0"/>
              <a:cs typeface="Arial" panose="020B0604020202020204" pitchFamily="34" charset="0"/>
            </a:rPr>
            <a:t>Acceso a servicios médicos, pensiones, cotización a seguridad social, riesgos de trabajo, atención por maternidad, cuidado de niños y niñas y adultos mayores. El acceso a estos derechos se asocia a la </a:t>
          </a:r>
          <a:r>
            <a:rPr lang="es-MX" sz="1300" b="1" kern="1200" dirty="0">
              <a:latin typeface="Arial" panose="020B0604020202020204" pitchFamily="34" charset="0"/>
              <a:cs typeface="Arial" panose="020B0604020202020204" pitchFamily="34" charset="0"/>
            </a:rPr>
            <a:t>formalización del empleo</a:t>
          </a:r>
          <a:r>
            <a:rPr lang="es-MX" sz="1300" kern="1200" dirty="0">
              <a:latin typeface="Arial" panose="020B0604020202020204" pitchFamily="34" charset="0"/>
              <a:cs typeface="Arial" panose="020B0604020202020204" pitchFamily="34" charset="0"/>
            </a:rPr>
            <a:t>.</a:t>
          </a:r>
        </a:p>
      </dsp:txBody>
      <dsp:txXfrm>
        <a:off x="2055794" y="2825733"/>
        <a:ext cx="2712247" cy="1714027"/>
      </dsp:txXfrm>
    </dsp:sp>
    <dsp:sp modelId="{D57B93A8-2052-4236-8E8A-7C7A465712A3}">
      <dsp:nvSpPr>
        <dsp:cNvPr id="0" name=""/>
        <dsp:cNvSpPr/>
      </dsp:nvSpPr>
      <dsp:spPr>
        <a:xfrm>
          <a:off x="2014669" y="4539744"/>
          <a:ext cx="2794497" cy="754715"/>
        </a:xfrm>
        <a:prstGeom prst="rect">
          <a:avLst/>
        </a:prstGeom>
        <a:solidFill>
          <a:srgbClr val="DC66A1"/>
        </a:solidFill>
        <a:ln w="12700" cap="flat" cmpd="sng" algn="ctr">
          <a:solidFill>
            <a:srgbClr val="DC66A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just"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Seguridad social</a:t>
          </a:r>
        </a:p>
      </dsp:txBody>
      <dsp:txXfrm>
        <a:off x="2014669" y="4539744"/>
        <a:ext cx="1967955" cy="754715"/>
      </dsp:txXfrm>
    </dsp:sp>
    <dsp:sp modelId="{ED9A4316-30A3-42AA-A25D-E2053003669F}">
      <dsp:nvSpPr>
        <dsp:cNvPr id="0" name=""/>
        <dsp:cNvSpPr/>
      </dsp:nvSpPr>
      <dsp:spPr>
        <a:xfrm>
          <a:off x="3958614" y="4659627"/>
          <a:ext cx="822934" cy="822934"/>
        </a:xfrm>
        <a:prstGeom prst="ellipse">
          <a:avLst/>
        </a:prstGeom>
        <a:solidFill>
          <a:srgbClr val="E27EB0">
            <a:alpha val="90000"/>
          </a:srgbClr>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353E87BE-30AE-4D65-922A-B74C1AF2688A}">
      <dsp:nvSpPr>
        <dsp:cNvPr id="0" name=""/>
        <dsp:cNvSpPr/>
      </dsp:nvSpPr>
      <dsp:spPr>
        <a:xfrm>
          <a:off x="5013043" y="2784608"/>
          <a:ext cx="2750858" cy="1755152"/>
        </a:xfrm>
        <a:prstGeom prst="round2SameRect">
          <a:avLst>
            <a:gd name="adj1" fmla="val 8000"/>
            <a:gd name="adj2" fmla="val 0"/>
          </a:avLst>
        </a:prstGeom>
        <a:solidFill>
          <a:schemeClr val="lt1">
            <a:alpha val="90000"/>
            <a:hueOff val="0"/>
            <a:satOff val="0"/>
            <a:lumOff val="0"/>
            <a:alphaOff val="0"/>
          </a:schemeClr>
        </a:solidFill>
        <a:ln w="12700" cap="flat" cmpd="sng" algn="ctr">
          <a:solidFill>
            <a:srgbClr val="7EC6C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ctr" anchorCtr="0">
          <a:noAutofit/>
        </a:bodyPr>
        <a:lstStyle/>
        <a:p>
          <a:pPr marL="114300" lvl="1" indent="-114300" algn="just" defTabSz="577850">
            <a:lnSpc>
              <a:spcPct val="90000"/>
            </a:lnSpc>
            <a:spcBef>
              <a:spcPct val="0"/>
            </a:spcBef>
            <a:spcAft>
              <a:spcPct val="15000"/>
            </a:spcAft>
            <a:buFont typeface="Arial" panose="020B0604020202020204" pitchFamily="34" charset="0"/>
            <a:buChar char="•"/>
          </a:pPr>
          <a:r>
            <a:rPr lang="es-MX" sz="1300" kern="1200" dirty="0">
              <a:latin typeface="Arial" panose="020B0604020202020204" pitchFamily="34" charset="0"/>
              <a:cs typeface="Arial" panose="020B0604020202020204" pitchFamily="34" charset="0"/>
            </a:rPr>
            <a:t>Considera la aprobación y registro de </a:t>
          </a:r>
          <a:r>
            <a:rPr lang="es-MX" sz="1300" b="1" kern="1200" dirty="0">
              <a:latin typeface="Arial" panose="020B0604020202020204" pitchFamily="34" charset="0"/>
              <a:cs typeface="Arial" panose="020B0604020202020204" pitchFamily="34" charset="0"/>
            </a:rPr>
            <a:t>programas de capacitación y adiestramiento de empresas</a:t>
          </a:r>
          <a:r>
            <a:rPr lang="es-MX" sz="1300" kern="1200" dirty="0">
              <a:latin typeface="Arial" panose="020B0604020202020204" pitchFamily="34" charset="0"/>
              <a:cs typeface="Arial" panose="020B0604020202020204" pitchFamily="34" charset="0"/>
            </a:rPr>
            <a:t>, por la STPS; vigilancia del cumplimiento de obligaciones patronales; y competencias en impartición  de capacitación y formación profesional. </a:t>
          </a:r>
        </a:p>
      </dsp:txBody>
      <dsp:txXfrm>
        <a:off x="5054168" y="2825733"/>
        <a:ext cx="2668608" cy="1714027"/>
      </dsp:txXfrm>
    </dsp:sp>
    <dsp:sp modelId="{4AFAF992-8FC2-4C18-8374-EC4FB68A3AE0}">
      <dsp:nvSpPr>
        <dsp:cNvPr id="0" name=""/>
        <dsp:cNvSpPr/>
      </dsp:nvSpPr>
      <dsp:spPr>
        <a:xfrm>
          <a:off x="5013043" y="4539744"/>
          <a:ext cx="2750858" cy="754715"/>
        </a:xfrm>
        <a:prstGeom prst="rect">
          <a:avLst/>
        </a:prstGeom>
        <a:solidFill>
          <a:srgbClr val="7EC6C4"/>
        </a:solidFill>
        <a:ln w="12700" cap="flat" cmpd="sng" algn="ctr">
          <a:solidFill>
            <a:srgbClr val="7EC6C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0" rIns="22860" bIns="0" numCol="1" spcCol="1270" anchor="ctr" anchorCtr="0">
          <a:noAutofit/>
        </a:bodyPr>
        <a:lstStyle/>
        <a:p>
          <a:pPr marL="0" lvl="0" indent="0" algn="just" defTabSz="800100">
            <a:lnSpc>
              <a:spcPct val="90000"/>
            </a:lnSpc>
            <a:spcBef>
              <a:spcPct val="0"/>
            </a:spcBef>
            <a:spcAft>
              <a:spcPct val="35000"/>
            </a:spcAft>
            <a:buNone/>
          </a:pPr>
          <a:r>
            <a:rPr lang="es-MX" sz="1800" b="1" kern="1200" dirty="0">
              <a:solidFill>
                <a:schemeClr val="bg1"/>
              </a:solidFill>
              <a:latin typeface="Arial" panose="020B0604020202020204" pitchFamily="34" charset="0"/>
              <a:cs typeface="Arial" panose="020B0604020202020204" pitchFamily="34" charset="0"/>
            </a:rPr>
            <a:t>Formación y desarrollo profesional</a:t>
          </a:r>
        </a:p>
      </dsp:txBody>
      <dsp:txXfrm>
        <a:off x="5013043" y="4539744"/>
        <a:ext cx="1937224" cy="754715"/>
      </dsp:txXfrm>
    </dsp:sp>
    <dsp:sp modelId="{91F35592-81B8-470E-BDD8-B560B3D45E2B}">
      <dsp:nvSpPr>
        <dsp:cNvPr id="0" name=""/>
        <dsp:cNvSpPr/>
      </dsp:nvSpPr>
      <dsp:spPr>
        <a:xfrm>
          <a:off x="6935169" y="4659627"/>
          <a:ext cx="822934" cy="822934"/>
        </a:xfrm>
        <a:prstGeom prst="ellipse">
          <a:avLst/>
        </a:prstGeom>
        <a:solidFill>
          <a:srgbClr val="B4DEDD">
            <a:alpha val="90000"/>
          </a:srgbClr>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 modelId="{24E8C190-E422-441F-9141-FB13CF1A3127}">
      <dsp:nvSpPr>
        <dsp:cNvPr id="0" name=""/>
        <dsp:cNvSpPr/>
      </dsp:nvSpPr>
      <dsp:spPr>
        <a:xfrm>
          <a:off x="7992796" y="2784608"/>
          <a:ext cx="2712932" cy="1755152"/>
        </a:xfrm>
        <a:prstGeom prst="round2SameRect">
          <a:avLst>
            <a:gd name="adj1" fmla="val 8000"/>
            <a:gd name="adj2" fmla="val 0"/>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ctr" anchorCtr="0">
          <a:noAutofit/>
        </a:bodyPr>
        <a:lstStyle/>
        <a:p>
          <a:pPr marL="114300" lvl="1" indent="-114300" algn="just" defTabSz="577850">
            <a:lnSpc>
              <a:spcPct val="90000"/>
            </a:lnSpc>
            <a:spcBef>
              <a:spcPct val="0"/>
            </a:spcBef>
            <a:spcAft>
              <a:spcPct val="15000"/>
            </a:spcAft>
            <a:buChar char="•"/>
          </a:pPr>
          <a:r>
            <a:rPr lang="es-MX" sz="1300" kern="1200" dirty="0">
              <a:latin typeface="Arial" panose="020B0604020202020204" pitchFamily="34" charset="0"/>
              <a:cs typeface="Arial" panose="020B0604020202020204" pitchFamily="34" charset="0"/>
            </a:rPr>
            <a:t>Se refiere a la </a:t>
          </a:r>
          <a:r>
            <a:rPr lang="es-MX" sz="1300" b="1" kern="1200" dirty="0">
              <a:latin typeface="Arial" panose="020B0604020202020204" pitchFamily="34" charset="0"/>
              <a:cs typeface="Arial" panose="020B0604020202020204" pitchFamily="34" charset="0"/>
            </a:rPr>
            <a:t>fiscalización estatal y el acceso a la justicia laboral</a:t>
          </a:r>
          <a:r>
            <a:rPr lang="es-MX" sz="1300" kern="1200" dirty="0">
              <a:latin typeface="Arial" panose="020B0604020202020204" pitchFamily="34" charset="0"/>
              <a:cs typeface="Arial" panose="020B0604020202020204" pitchFamily="34" charset="0"/>
            </a:rPr>
            <a:t>, como condiciones necesarias que posibilitan en los hechos el disfrute del derecho al trabajo digno.</a:t>
          </a:r>
        </a:p>
      </dsp:txBody>
      <dsp:txXfrm>
        <a:off x="8033921" y="2825733"/>
        <a:ext cx="2630682" cy="1714027"/>
      </dsp:txXfrm>
    </dsp:sp>
    <dsp:sp modelId="{BFC7834E-8B77-4CD0-B34B-38637B4CA931}">
      <dsp:nvSpPr>
        <dsp:cNvPr id="0" name=""/>
        <dsp:cNvSpPr/>
      </dsp:nvSpPr>
      <dsp:spPr>
        <a:xfrm>
          <a:off x="7968296" y="4536212"/>
          <a:ext cx="2762967" cy="754715"/>
        </a:xfrm>
        <a:prstGeom prst="rect">
          <a:avLst/>
        </a:prstGeom>
        <a:solidFill>
          <a:srgbClr val="C12D77"/>
        </a:solidFill>
        <a:ln w="12700" cap="flat" cmpd="sng" algn="ctr">
          <a:solidFill>
            <a:srgbClr val="AF158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0" rIns="22860" bIns="0" numCol="1" spcCol="1270" anchor="ctr" anchorCtr="0">
          <a:noAutofit/>
        </a:bodyPr>
        <a:lstStyle/>
        <a:p>
          <a:pPr marL="0" lvl="0" indent="0" algn="just" defTabSz="800100">
            <a:lnSpc>
              <a:spcPct val="90000"/>
            </a:lnSpc>
            <a:spcBef>
              <a:spcPct val="0"/>
            </a:spcBef>
            <a:spcAft>
              <a:spcPct val="35000"/>
            </a:spcAft>
            <a:buNone/>
          </a:pPr>
          <a:r>
            <a:rPr lang="es-MX" sz="1800" b="1" kern="1200" dirty="0">
              <a:latin typeface="Arial" panose="020B0604020202020204" pitchFamily="34" charset="0"/>
              <a:cs typeface="Arial" panose="020B0604020202020204" pitchFamily="34" charset="0"/>
            </a:rPr>
            <a:t>Representación y voz colectiva </a:t>
          </a:r>
        </a:p>
      </dsp:txBody>
      <dsp:txXfrm>
        <a:off x="7968296" y="4536212"/>
        <a:ext cx="1945751" cy="754715"/>
      </dsp:txXfrm>
    </dsp:sp>
    <dsp:sp modelId="{26A2FBB0-D927-482A-9133-049E45D422A6}">
      <dsp:nvSpPr>
        <dsp:cNvPr id="0" name=""/>
        <dsp:cNvSpPr/>
      </dsp:nvSpPr>
      <dsp:spPr>
        <a:xfrm>
          <a:off x="10128528" y="4680225"/>
          <a:ext cx="822934" cy="822934"/>
        </a:xfrm>
        <a:prstGeom prst="ellipse">
          <a:avLst/>
        </a:prstGeom>
        <a:solidFill>
          <a:srgbClr val="C12D77"/>
        </a:solidFill>
        <a:ln w="12700" cap="flat" cmpd="sng" algn="ctr">
          <a:solidFill>
            <a:schemeClr val="bg1">
              <a:alpha val="9000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0AF84E-9E25-4CC3-9B57-9307BD6F767E}">
      <dsp:nvSpPr>
        <dsp:cNvPr id="0" name=""/>
        <dsp:cNvSpPr/>
      </dsp:nvSpPr>
      <dsp:spPr>
        <a:xfrm>
          <a:off x="0" y="202409"/>
          <a:ext cx="11640616" cy="1256850"/>
        </a:xfrm>
        <a:prstGeom prst="rect">
          <a:avLst/>
        </a:prstGeom>
        <a:noFill/>
        <a:ln w="12700" cap="flat" cmpd="sng" algn="ctr">
          <a:solidFill>
            <a:srgbClr val="AF158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3441" tIns="874776" rIns="903441" bIns="128016" numCol="1" spcCol="1270" anchor="t" anchorCtr="0">
          <a:noAutofit/>
        </a:bodyPr>
        <a:lstStyle/>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Implica favorecer el acceso al trabajo remunerado.</a:t>
          </a:r>
          <a:endParaRPr lang="es-MX" sz="1800" b="1" kern="1200" dirty="0">
            <a:latin typeface="Arial" panose="020B0604020202020204" pitchFamily="34" charset="0"/>
            <a:cs typeface="Arial" panose="020B0604020202020204" pitchFamily="34" charset="0"/>
          </a:endParaRPr>
        </a:p>
      </dsp:txBody>
      <dsp:txXfrm>
        <a:off x="0" y="202409"/>
        <a:ext cx="11640616" cy="1256850"/>
      </dsp:txXfrm>
    </dsp:sp>
    <dsp:sp modelId="{87D88909-7FEB-4A77-8F02-B8C5C494BDA1}">
      <dsp:nvSpPr>
        <dsp:cNvPr id="0" name=""/>
        <dsp:cNvSpPr/>
      </dsp:nvSpPr>
      <dsp:spPr>
        <a:xfrm>
          <a:off x="582030" y="1332"/>
          <a:ext cx="8148431" cy="820997"/>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991" tIns="0" rIns="307991" bIns="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Trabajo remunerado</a:t>
          </a:r>
        </a:p>
      </dsp:txBody>
      <dsp:txXfrm>
        <a:off x="622108" y="41410"/>
        <a:ext cx="8068275" cy="740841"/>
      </dsp:txXfrm>
    </dsp:sp>
    <dsp:sp modelId="{46193E3C-EEBA-496A-ACBF-36B0D33E7960}">
      <dsp:nvSpPr>
        <dsp:cNvPr id="0" name=""/>
        <dsp:cNvSpPr/>
      </dsp:nvSpPr>
      <dsp:spPr>
        <a:xfrm>
          <a:off x="0" y="1887137"/>
          <a:ext cx="11640616" cy="2249100"/>
        </a:xfrm>
        <a:prstGeom prst="rect">
          <a:avLst/>
        </a:prstGeom>
        <a:solidFill>
          <a:schemeClr val="lt1">
            <a:alpha val="90000"/>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3441" tIns="874776" rIns="903441" bIns="128016" numCol="1" spcCol="1270" anchor="t" anchorCtr="0">
          <a:noAutofit/>
        </a:bodyPr>
        <a:lstStyle/>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Esta </a:t>
          </a:r>
          <a:r>
            <a:rPr lang="es-MX" sz="1800" kern="1200" dirty="0" err="1">
              <a:latin typeface="Arial" panose="020B0604020202020204" pitchFamily="34" charset="0"/>
              <a:cs typeface="Arial" panose="020B0604020202020204" pitchFamily="34" charset="0"/>
            </a:rPr>
            <a:t>subdimensión</a:t>
          </a:r>
          <a:r>
            <a:rPr lang="es-MX" sz="1800" kern="1200" dirty="0">
              <a:latin typeface="Arial" panose="020B0604020202020204" pitchFamily="34" charset="0"/>
              <a:cs typeface="Arial" panose="020B0604020202020204" pitchFamily="34" charset="0"/>
            </a:rPr>
            <a:t> tiene impacto en otras </a:t>
          </a:r>
          <a:r>
            <a:rPr lang="es-MX" sz="1800" kern="1200" dirty="0" err="1">
              <a:latin typeface="Arial" panose="020B0604020202020204" pitchFamily="34" charset="0"/>
              <a:cs typeface="Arial" panose="020B0604020202020204" pitchFamily="34" charset="0"/>
            </a:rPr>
            <a:t>subdimensiones</a:t>
          </a:r>
          <a:r>
            <a:rPr lang="es-MX" sz="1800" kern="1200" dirty="0">
              <a:latin typeface="Arial" panose="020B0604020202020204" pitchFamily="34" charset="0"/>
              <a:cs typeface="Arial" panose="020B0604020202020204" pitchFamily="34" charset="0"/>
            </a:rPr>
            <a:t> como</a:t>
          </a:r>
          <a:r>
            <a:rPr lang="es-MX" sz="1800" b="1" kern="1200" dirty="0">
              <a:latin typeface="Arial" panose="020B0604020202020204" pitchFamily="34" charset="0"/>
              <a:cs typeface="Arial" panose="020B0604020202020204" pitchFamily="34" charset="0"/>
            </a:rPr>
            <a:t> </a:t>
          </a:r>
          <a:r>
            <a:rPr lang="es-MX" sz="1800" kern="1200" dirty="0">
              <a:latin typeface="Arial" panose="020B0604020202020204" pitchFamily="34" charset="0"/>
              <a:cs typeface="Arial" panose="020B0604020202020204" pitchFamily="34" charset="0"/>
            </a:rPr>
            <a:t>salario, la productividad y la probabilidad del despido, se consideran las competencias estatales como las obligaciones de la Secretaría del Trabajo y Previsión Social (STPS) con los programas de capacitación y adiestramiento de las empresas, así como las competencias de la STPS para impartir capacitación y formación profesional.</a:t>
          </a:r>
        </a:p>
      </dsp:txBody>
      <dsp:txXfrm>
        <a:off x="0" y="1887137"/>
        <a:ext cx="11640616" cy="2249100"/>
      </dsp:txXfrm>
    </dsp:sp>
    <dsp:sp modelId="{2A8F8D5F-6482-4CE4-AD6D-9FCD6FE21DE1}">
      <dsp:nvSpPr>
        <dsp:cNvPr id="0" name=""/>
        <dsp:cNvSpPr/>
      </dsp:nvSpPr>
      <dsp:spPr>
        <a:xfrm>
          <a:off x="582030" y="1686059"/>
          <a:ext cx="8148431" cy="820997"/>
        </a:xfrm>
        <a:prstGeom prst="roundRect">
          <a:avLst/>
        </a:prstGeom>
        <a:solidFill>
          <a:srgbClr val="C12D77"/>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991" tIns="0" rIns="307991" bIns="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Capacitación y formación profesional y técnica</a:t>
          </a:r>
          <a:endParaRPr lang="es-MX" sz="2000" kern="1200" dirty="0">
            <a:latin typeface="Arial" panose="020B0604020202020204" pitchFamily="34" charset="0"/>
            <a:cs typeface="Arial" panose="020B0604020202020204" pitchFamily="34" charset="0"/>
          </a:endParaRPr>
        </a:p>
      </dsp:txBody>
      <dsp:txXfrm>
        <a:off x="622108" y="1726137"/>
        <a:ext cx="8068275" cy="740841"/>
      </dsp:txXfrm>
    </dsp:sp>
    <dsp:sp modelId="{9A0D138B-A300-486E-B7DF-8703243CA02E}">
      <dsp:nvSpPr>
        <dsp:cNvPr id="0" name=""/>
        <dsp:cNvSpPr/>
      </dsp:nvSpPr>
      <dsp:spPr>
        <a:xfrm>
          <a:off x="0" y="4564114"/>
          <a:ext cx="11640616" cy="1488374"/>
        </a:xfrm>
        <a:prstGeom prst="rect">
          <a:avLst/>
        </a:prstGeom>
        <a:solidFill>
          <a:schemeClr val="lt1">
            <a:alpha val="90000"/>
            <a:hueOff val="0"/>
            <a:satOff val="0"/>
            <a:lumOff val="0"/>
            <a:alphaOff val="0"/>
          </a:schemeClr>
        </a:solidFill>
        <a:ln w="12700" cap="flat" cmpd="sng" algn="ctr">
          <a:solidFill>
            <a:srgbClr val="AF158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3441" tIns="874776" rIns="903441" bIns="128016" numCol="1" spcCol="1270" anchor="t" anchorCtr="0">
          <a:noAutofit/>
        </a:bodyPr>
        <a:lstStyle/>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Implica servicios de vinculación de la oferta y la demanda de trabajo, facilitando el acceso a empleos de calidad.</a:t>
          </a:r>
        </a:p>
      </dsp:txBody>
      <dsp:txXfrm>
        <a:off x="0" y="4564114"/>
        <a:ext cx="11640616" cy="1488374"/>
      </dsp:txXfrm>
    </dsp:sp>
    <dsp:sp modelId="{2F5B5665-0D13-498E-A09C-41CB946CD066}">
      <dsp:nvSpPr>
        <dsp:cNvPr id="0" name=""/>
        <dsp:cNvSpPr/>
      </dsp:nvSpPr>
      <dsp:spPr>
        <a:xfrm>
          <a:off x="582030" y="4363037"/>
          <a:ext cx="8148431" cy="820997"/>
        </a:xfrm>
        <a:prstGeom prst="round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7991" tIns="0" rIns="307991" bIns="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Identificación de empleo disponible y elegible</a:t>
          </a:r>
          <a:endParaRPr lang="es-MX" sz="2000" kern="1200" dirty="0">
            <a:latin typeface="Arial" panose="020B0604020202020204" pitchFamily="34" charset="0"/>
            <a:cs typeface="Arial" panose="020B0604020202020204" pitchFamily="34" charset="0"/>
          </a:endParaRPr>
        </a:p>
      </dsp:txBody>
      <dsp:txXfrm>
        <a:off x="622108" y="4403115"/>
        <a:ext cx="8068275" cy="7408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70ADB-AC5D-4AAB-AE35-804FBB220638}">
      <dsp:nvSpPr>
        <dsp:cNvPr id="0" name=""/>
        <dsp:cNvSpPr/>
      </dsp:nvSpPr>
      <dsp:spPr>
        <a:xfrm>
          <a:off x="0" y="309313"/>
          <a:ext cx="10848528" cy="1485225"/>
        </a:xfrm>
        <a:prstGeom prst="rect">
          <a:avLst/>
        </a:prstGeom>
        <a:no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1966" tIns="853948" rIns="841966" bIns="128016" numCol="1" spcCol="1270" anchor="t" anchorCtr="0">
          <a:noAutofit/>
        </a:bodyPr>
        <a:lstStyle/>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Implica la entrega de información sobre oferta laboral a través de los servicios de vinculación.</a:t>
          </a:r>
        </a:p>
      </dsp:txBody>
      <dsp:txXfrm>
        <a:off x="0" y="309313"/>
        <a:ext cx="10848528" cy="1485225"/>
      </dsp:txXfrm>
    </dsp:sp>
    <dsp:sp modelId="{9E7A4937-6DAD-4705-8F11-4FDFE2992FB4}">
      <dsp:nvSpPr>
        <dsp:cNvPr id="0" name=""/>
        <dsp:cNvSpPr/>
      </dsp:nvSpPr>
      <dsp:spPr>
        <a:xfrm>
          <a:off x="542426" y="23690"/>
          <a:ext cx="7593969" cy="890783"/>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034" tIns="0" rIns="287034" bIns="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Acceso a la información sobre oferta laboral</a:t>
          </a:r>
        </a:p>
      </dsp:txBody>
      <dsp:txXfrm>
        <a:off x="585910" y="67174"/>
        <a:ext cx="7507001" cy="803815"/>
      </dsp:txXfrm>
    </dsp:sp>
    <dsp:sp modelId="{BAE960B4-F495-4A31-8497-1E0AEC52CFC7}">
      <dsp:nvSpPr>
        <dsp:cNvPr id="0" name=""/>
        <dsp:cNvSpPr/>
      </dsp:nvSpPr>
      <dsp:spPr>
        <a:xfrm>
          <a:off x="0" y="2301561"/>
          <a:ext cx="10848528" cy="1226925"/>
        </a:xfrm>
        <a:prstGeom prst="rect">
          <a:avLst/>
        </a:prstGeom>
        <a:solidFill>
          <a:schemeClr val="lt1">
            <a:alpha val="90000"/>
            <a:hueOff val="0"/>
            <a:satOff val="0"/>
            <a:lumOff val="0"/>
            <a:alphaOff val="0"/>
          </a:schemeClr>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1966" tIns="853948" rIns="841966" bIns="128016" numCol="1" spcCol="1270" anchor="t" anchorCtr="0">
          <a:noAutofit/>
        </a:bodyPr>
        <a:lstStyle/>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Conocer los derechos laborales para exigir su cumplimiento. </a:t>
          </a:r>
        </a:p>
      </dsp:txBody>
      <dsp:txXfrm>
        <a:off x="0" y="2301561"/>
        <a:ext cx="10848528" cy="1226925"/>
      </dsp:txXfrm>
    </dsp:sp>
    <dsp:sp modelId="{2F362D83-77BB-449E-A510-A587C8C134A7}">
      <dsp:nvSpPr>
        <dsp:cNvPr id="0" name=""/>
        <dsp:cNvSpPr/>
      </dsp:nvSpPr>
      <dsp:spPr>
        <a:xfrm>
          <a:off x="542426" y="2015938"/>
          <a:ext cx="7593969" cy="890783"/>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034" tIns="0" rIns="287034" bIns="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Derechos laborales</a:t>
          </a:r>
        </a:p>
      </dsp:txBody>
      <dsp:txXfrm>
        <a:off x="585910" y="2059422"/>
        <a:ext cx="7507001" cy="803815"/>
      </dsp:txXfrm>
    </dsp:sp>
    <dsp:sp modelId="{4ACDDB62-173F-4FCE-ABAA-7558B84AA18B}">
      <dsp:nvSpPr>
        <dsp:cNvPr id="0" name=""/>
        <dsp:cNvSpPr/>
      </dsp:nvSpPr>
      <dsp:spPr>
        <a:xfrm>
          <a:off x="0" y="4035510"/>
          <a:ext cx="10848528" cy="1711237"/>
        </a:xfrm>
        <a:prstGeom prst="rect">
          <a:avLst/>
        </a:prstGeom>
        <a:solidFill>
          <a:schemeClr val="lt1">
            <a:alpha val="90000"/>
            <a:hueOff val="0"/>
            <a:satOff val="0"/>
            <a:lumOff val="0"/>
            <a:alphaOff val="0"/>
          </a:schemeClr>
        </a:solidFill>
        <a:ln w="12700" cap="flat" cmpd="sng" algn="ctr">
          <a:solidFill>
            <a:srgbClr val="46999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1966" tIns="853948" rIns="841966" bIns="128016" numCol="1" spcCol="1270" anchor="t" anchorCtr="0">
          <a:noAutofit/>
        </a:bodyPr>
        <a:lstStyle/>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Se consideran las condiciones de seguridad para el acceso y desarrollo de actividades de trabajadores con discapacidad en los centros de trabajo, así como el tiempo de traslados hogar-trabajo-hogar.</a:t>
          </a:r>
        </a:p>
      </dsp:txBody>
      <dsp:txXfrm>
        <a:off x="0" y="4035510"/>
        <a:ext cx="10848528" cy="1711237"/>
      </dsp:txXfrm>
    </dsp:sp>
    <dsp:sp modelId="{4EA17D74-C1FE-44B0-9D08-0482057956DA}">
      <dsp:nvSpPr>
        <dsp:cNvPr id="0" name=""/>
        <dsp:cNvSpPr/>
      </dsp:nvSpPr>
      <dsp:spPr>
        <a:xfrm>
          <a:off x="542426" y="3749886"/>
          <a:ext cx="7593969" cy="890783"/>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034" tIns="0" rIns="287034" bIns="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Accesibilidad física</a:t>
          </a:r>
        </a:p>
      </dsp:txBody>
      <dsp:txXfrm>
        <a:off x="585910" y="3793370"/>
        <a:ext cx="7507001" cy="8038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95FEC-25AD-4E74-811A-BFF05698D3AC}">
      <dsp:nvSpPr>
        <dsp:cNvPr id="0" name=""/>
        <dsp:cNvSpPr/>
      </dsp:nvSpPr>
      <dsp:spPr>
        <a:xfrm>
          <a:off x="0" y="43544"/>
          <a:ext cx="11521280" cy="356536"/>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Seguridad social</a:t>
          </a:r>
          <a:endParaRPr lang="es-MX" sz="1400" kern="1200" dirty="0"/>
        </a:p>
      </dsp:txBody>
      <dsp:txXfrm>
        <a:off x="17405" y="60949"/>
        <a:ext cx="11486470" cy="321726"/>
      </dsp:txXfrm>
    </dsp:sp>
    <dsp:sp modelId="{E663C221-F2C6-4899-8BB6-21BBD61E5A58}">
      <dsp:nvSpPr>
        <dsp:cNvPr id="0" name=""/>
        <dsp:cNvSpPr/>
      </dsp:nvSpPr>
      <dsp:spPr>
        <a:xfrm>
          <a:off x="0" y="400081"/>
          <a:ext cx="1152128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801"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a:latin typeface="Arial" panose="020B0604020202020204" pitchFamily="34" charset="0"/>
              <a:cs typeface="Arial" panose="020B0604020202020204" pitchFamily="34" charset="0"/>
            </a:rPr>
            <a:t>Implica el acceso a servicios médicos, pensiones, cotización a seguridad social, riesgos de trabajo, atención por maternidad, cuidado de niños y niñas y adultos mayores. </a:t>
          </a:r>
        </a:p>
      </dsp:txBody>
      <dsp:txXfrm>
        <a:off x="0" y="400081"/>
        <a:ext cx="11521280" cy="529920"/>
      </dsp:txXfrm>
    </dsp:sp>
    <dsp:sp modelId="{AA812960-83FD-473B-B4E1-9AC8C86675A1}">
      <dsp:nvSpPr>
        <dsp:cNvPr id="0" name=""/>
        <dsp:cNvSpPr/>
      </dsp:nvSpPr>
      <dsp:spPr>
        <a:xfrm>
          <a:off x="0" y="930001"/>
          <a:ext cx="11521280" cy="356536"/>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Ingreso</a:t>
          </a:r>
          <a:endParaRPr lang="es-MX" sz="1400" kern="1200" dirty="0">
            <a:latin typeface="Arial" panose="020B0604020202020204" pitchFamily="34" charset="0"/>
            <a:cs typeface="Arial" panose="020B0604020202020204" pitchFamily="34" charset="0"/>
          </a:endParaRPr>
        </a:p>
      </dsp:txBody>
      <dsp:txXfrm>
        <a:off x="17405" y="947406"/>
        <a:ext cx="11486470" cy="321726"/>
      </dsp:txXfrm>
    </dsp:sp>
    <dsp:sp modelId="{3F1AF97A-E937-40F3-BF15-00FFBB360A9A}">
      <dsp:nvSpPr>
        <dsp:cNvPr id="0" name=""/>
        <dsp:cNvSpPr/>
      </dsp:nvSpPr>
      <dsp:spPr>
        <a:xfrm>
          <a:off x="0" y="1286538"/>
          <a:ext cx="11521280"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801"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a:latin typeface="Arial" panose="020B0604020202020204" pitchFamily="34" charset="0"/>
              <a:cs typeface="Arial" panose="020B0604020202020204" pitchFamily="34" charset="0"/>
            </a:rPr>
            <a:t>Considera la obligación del Estado mexicano de garantizar</a:t>
          </a:r>
          <a:r>
            <a:rPr lang="es-MX" sz="1400" b="1" kern="1200" dirty="0">
              <a:latin typeface="Arial" panose="020B0604020202020204" pitchFamily="34" charset="0"/>
              <a:cs typeface="Arial" panose="020B0604020202020204" pitchFamily="34" charset="0"/>
            </a:rPr>
            <a:t> </a:t>
          </a:r>
          <a:r>
            <a:rPr lang="es-MX" sz="1400" kern="1200" dirty="0">
              <a:latin typeface="Arial" panose="020B0604020202020204" pitchFamily="34" charset="0"/>
              <a:cs typeface="Arial" panose="020B0604020202020204" pitchFamily="34" charset="0"/>
            </a:rPr>
            <a:t>un salario mínimo fijado de acuerdo con los criterios establecidos en el artículo 123 de la CPEM “(…) ser suficientes para satisfacer las necesidades normales de un jefe de familia, en el orden material, social y cultural, y para proveer a la educación obligatoria de los hijos. Los salarios mínimos profesionales se fijarán considerando, además, las condiciones de las distintas actividades económicas”</a:t>
          </a:r>
          <a:r>
            <a:rPr lang="es-MX" sz="1400" b="1" kern="1200" dirty="0">
              <a:latin typeface="Arial" panose="020B0604020202020204" pitchFamily="34" charset="0"/>
              <a:cs typeface="Arial" panose="020B0604020202020204" pitchFamily="34" charset="0"/>
            </a:rPr>
            <a:t>. </a:t>
          </a:r>
          <a:endParaRPr lang="es-MX" sz="1400" kern="1200" dirty="0">
            <a:latin typeface="Arial" panose="020B0604020202020204" pitchFamily="34" charset="0"/>
            <a:cs typeface="Arial" panose="020B0604020202020204" pitchFamily="34" charset="0"/>
          </a:endParaRPr>
        </a:p>
      </dsp:txBody>
      <dsp:txXfrm>
        <a:off x="0" y="1286538"/>
        <a:ext cx="11521280" cy="778320"/>
      </dsp:txXfrm>
    </dsp:sp>
    <dsp:sp modelId="{E4474D91-0A89-43F7-867B-454EB78B8BB3}">
      <dsp:nvSpPr>
        <dsp:cNvPr id="0" name=""/>
        <dsp:cNvSpPr/>
      </dsp:nvSpPr>
      <dsp:spPr>
        <a:xfrm>
          <a:off x="0" y="2064858"/>
          <a:ext cx="11521280" cy="356536"/>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Jornada laboral, descanso y vacaciones:</a:t>
          </a:r>
          <a:endParaRPr lang="es-MX" sz="1400" kern="1200" dirty="0">
            <a:latin typeface="Arial" panose="020B0604020202020204" pitchFamily="34" charset="0"/>
            <a:cs typeface="Arial" panose="020B0604020202020204" pitchFamily="34" charset="0"/>
          </a:endParaRPr>
        </a:p>
      </dsp:txBody>
      <dsp:txXfrm>
        <a:off x="17405" y="2082263"/>
        <a:ext cx="11486470" cy="321726"/>
      </dsp:txXfrm>
    </dsp:sp>
    <dsp:sp modelId="{6C161430-7A05-4694-ACD8-5F6A8D57398B}">
      <dsp:nvSpPr>
        <dsp:cNvPr id="0" name=""/>
        <dsp:cNvSpPr/>
      </dsp:nvSpPr>
      <dsp:spPr>
        <a:xfrm>
          <a:off x="0" y="2421394"/>
          <a:ext cx="1152128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801"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b="0" kern="1200" dirty="0">
              <a:latin typeface="Arial" panose="020B0604020202020204" pitchFamily="34" charset="0"/>
              <a:cs typeface="Arial" panose="020B0604020202020204" pitchFamily="34" charset="0"/>
            </a:rPr>
            <a:t>Supone una jornada ordinaria semanal de 48 horas, un día de descanso por cada 6 de trabajo y vacaciones con goce de sueldo después de un año de servicio.</a:t>
          </a:r>
        </a:p>
      </dsp:txBody>
      <dsp:txXfrm>
        <a:off x="0" y="2421394"/>
        <a:ext cx="11521280" cy="529920"/>
      </dsp:txXfrm>
    </dsp:sp>
    <dsp:sp modelId="{F9A72385-A01C-4E09-993C-4FD9D578C753}">
      <dsp:nvSpPr>
        <dsp:cNvPr id="0" name=""/>
        <dsp:cNvSpPr/>
      </dsp:nvSpPr>
      <dsp:spPr>
        <a:xfrm>
          <a:off x="0" y="2951314"/>
          <a:ext cx="11521280" cy="356536"/>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Ascenso y promoción</a:t>
          </a:r>
          <a:endParaRPr lang="es-MX" sz="1400" kern="1200" dirty="0">
            <a:latin typeface="Arial" panose="020B0604020202020204" pitchFamily="34" charset="0"/>
            <a:cs typeface="Arial" panose="020B0604020202020204" pitchFamily="34" charset="0"/>
          </a:endParaRPr>
        </a:p>
      </dsp:txBody>
      <dsp:txXfrm>
        <a:off x="17405" y="2968719"/>
        <a:ext cx="11486470" cy="321726"/>
      </dsp:txXfrm>
    </dsp:sp>
    <dsp:sp modelId="{18271EE9-0EB9-4B3C-A601-CE00EB34148D}">
      <dsp:nvSpPr>
        <dsp:cNvPr id="0" name=""/>
        <dsp:cNvSpPr/>
      </dsp:nvSpPr>
      <dsp:spPr>
        <a:xfrm>
          <a:off x="0" y="3307851"/>
          <a:ext cx="1152128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801"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a:latin typeface="Arial" panose="020B0604020202020204" pitchFamily="34" charset="0"/>
              <a:cs typeface="Arial" panose="020B0604020202020204" pitchFamily="34" charset="0"/>
            </a:rPr>
            <a:t>Considera el derecho a la preferencia y antigüedad de los trabajadores asalariados que laboran en un centro de trabajo para el ascenso. Al respecto, el Estado tiene la capacidad de control, a través de sus competencias en materia de capacitación y adiestramiento.</a:t>
          </a:r>
        </a:p>
      </dsp:txBody>
      <dsp:txXfrm>
        <a:off x="0" y="3307851"/>
        <a:ext cx="11521280" cy="529920"/>
      </dsp:txXfrm>
    </dsp:sp>
    <dsp:sp modelId="{0D263502-2063-4EC1-8219-5FDE6C780B73}">
      <dsp:nvSpPr>
        <dsp:cNvPr id="0" name=""/>
        <dsp:cNvSpPr/>
      </dsp:nvSpPr>
      <dsp:spPr>
        <a:xfrm>
          <a:off x="0" y="3837771"/>
          <a:ext cx="11521280" cy="356536"/>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Estabilidad laboral</a:t>
          </a:r>
          <a:endParaRPr lang="es-MX" sz="1400" kern="1200" dirty="0">
            <a:latin typeface="Arial" panose="020B0604020202020204" pitchFamily="34" charset="0"/>
            <a:cs typeface="Arial" panose="020B0604020202020204" pitchFamily="34" charset="0"/>
          </a:endParaRPr>
        </a:p>
      </dsp:txBody>
      <dsp:txXfrm>
        <a:off x="17405" y="3855176"/>
        <a:ext cx="11486470" cy="321726"/>
      </dsp:txXfrm>
    </dsp:sp>
    <dsp:sp modelId="{72AAE8F2-6F00-46CE-BAAC-52E25A7C7DA6}">
      <dsp:nvSpPr>
        <dsp:cNvPr id="0" name=""/>
        <dsp:cNvSpPr/>
      </dsp:nvSpPr>
      <dsp:spPr>
        <a:xfrm>
          <a:off x="0" y="4194307"/>
          <a:ext cx="11521280"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801"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a:latin typeface="Arial" panose="020B0604020202020204" pitchFamily="34" charset="0"/>
              <a:cs typeface="Arial" panose="020B0604020202020204" pitchFamily="34" charset="0"/>
            </a:rPr>
            <a:t>Se asocia a</a:t>
          </a:r>
          <a:r>
            <a:rPr lang="es-MX" sz="1400" b="1" kern="1200" dirty="0">
              <a:latin typeface="Arial" panose="020B0604020202020204" pitchFamily="34" charset="0"/>
              <a:cs typeface="Arial" panose="020B0604020202020204" pitchFamily="34" charset="0"/>
            </a:rPr>
            <a:t> </a:t>
          </a:r>
          <a:r>
            <a:rPr lang="es-MX" sz="1400" kern="1200" dirty="0">
              <a:latin typeface="Arial" panose="020B0604020202020204" pitchFamily="34" charset="0"/>
              <a:cs typeface="Arial" panose="020B0604020202020204" pitchFamily="34" charset="0"/>
            </a:rPr>
            <a:t>relaciones laborales por tiempo indeterminado y es de suma importancia por sus diferentes implicaciones, como la certidumbre que genera en el acceso a ingresos, la mejora de prestaciones vinculadas a la antigüedad y, además, porque una trayectoria estable favorece una mayor capacidad de acceso a la vivienda, a la formación de una familia y al ahorro para las pensiones.</a:t>
          </a:r>
        </a:p>
      </dsp:txBody>
      <dsp:txXfrm>
        <a:off x="0" y="4194307"/>
        <a:ext cx="11521280" cy="596160"/>
      </dsp:txXfrm>
    </dsp:sp>
    <dsp:sp modelId="{E5C1953D-7551-4A79-8BB6-048C325F9396}">
      <dsp:nvSpPr>
        <dsp:cNvPr id="0" name=""/>
        <dsp:cNvSpPr/>
      </dsp:nvSpPr>
      <dsp:spPr>
        <a:xfrm>
          <a:off x="0" y="4790467"/>
          <a:ext cx="11521280" cy="356536"/>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Igualdad laboral, igualdad salarial y en los ingresos, entre los diversos grupos</a:t>
          </a:r>
        </a:p>
      </dsp:txBody>
      <dsp:txXfrm>
        <a:off x="17405" y="4807872"/>
        <a:ext cx="11486470" cy="321726"/>
      </dsp:txXfrm>
    </dsp:sp>
    <dsp:sp modelId="{9E1AC002-1C26-480F-866A-E166849EDE05}">
      <dsp:nvSpPr>
        <dsp:cNvPr id="0" name=""/>
        <dsp:cNvSpPr/>
      </dsp:nvSpPr>
      <dsp:spPr>
        <a:xfrm>
          <a:off x="0" y="5147004"/>
          <a:ext cx="1152128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801"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a:latin typeface="Arial" panose="020B0604020202020204" pitchFamily="34" charset="0"/>
              <a:cs typeface="Arial" panose="020B0604020202020204" pitchFamily="34" charset="0"/>
            </a:rPr>
            <a:t>Se requiere que no haya discriminación y proteger a los que tienen una mayor vulnerabilidad, como es el caso de las mujeres, los menores, los migrantes o las personas con discapacidad.</a:t>
          </a:r>
        </a:p>
      </dsp:txBody>
      <dsp:txXfrm>
        <a:off x="0" y="5147004"/>
        <a:ext cx="11521280" cy="529920"/>
      </dsp:txXfrm>
    </dsp:sp>
    <dsp:sp modelId="{26199E13-A1BD-4D44-BB9F-2613859FD145}">
      <dsp:nvSpPr>
        <dsp:cNvPr id="0" name=""/>
        <dsp:cNvSpPr/>
      </dsp:nvSpPr>
      <dsp:spPr>
        <a:xfrm>
          <a:off x="0" y="5676924"/>
          <a:ext cx="11521280" cy="356536"/>
        </a:xfrm>
        <a:prstGeom prst="round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latin typeface="Arial" panose="020B0604020202020204" pitchFamily="34" charset="0"/>
              <a:cs typeface="Arial" panose="020B0604020202020204" pitchFamily="34" charset="0"/>
            </a:rPr>
            <a:t>Seguridad e higiene</a:t>
          </a:r>
          <a:endParaRPr lang="es-MX" sz="1400" kern="1200" dirty="0">
            <a:latin typeface="Arial" panose="020B0604020202020204" pitchFamily="34" charset="0"/>
            <a:cs typeface="Arial" panose="020B0604020202020204" pitchFamily="34" charset="0"/>
          </a:endParaRPr>
        </a:p>
      </dsp:txBody>
      <dsp:txXfrm>
        <a:off x="17405" y="5694329"/>
        <a:ext cx="11486470" cy="321726"/>
      </dsp:txXfrm>
    </dsp:sp>
    <dsp:sp modelId="{2EE2A962-AA27-415A-981B-F795BC778ECD}">
      <dsp:nvSpPr>
        <dsp:cNvPr id="0" name=""/>
        <dsp:cNvSpPr/>
      </dsp:nvSpPr>
      <dsp:spPr>
        <a:xfrm>
          <a:off x="0" y="6033461"/>
          <a:ext cx="1152128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5801"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b="0" kern="1200" dirty="0">
              <a:latin typeface="Arial" panose="020B0604020202020204" pitchFamily="34" charset="0"/>
              <a:cs typeface="Arial" panose="020B0604020202020204" pitchFamily="34" charset="0"/>
            </a:rPr>
            <a:t>Requiere adoptar medidas preventivas con respecto a los accidentes laborales y enfermedades profesionales. </a:t>
          </a:r>
        </a:p>
      </dsp:txBody>
      <dsp:txXfrm>
        <a:off x="0" y="6033461"/>
        <a:ext cx="11521280" cy="5299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33DD1-7CEF-4A9E-A168-C2C99D7AE218}">
      <dsp:nvSpPr>
        <dsp:cNvPr id="0" name=""/>
        <dsp:cNvSpPr/>
      </dsp:nvSpPr>
      <dsp:spPr>
        <a:xfrm>
          <a:off x="0" y="288028"/>
          <a:ext cx="11820847" cy="650148"/>
        </a:xfrm>
        <a:prstGeom prst="round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Acceso a la justicia laboral</a:t>
          </a:r>
        </a:p>
      </dsp:txBody>
      <dsp:txXfrm>
        <a:off x="31738" y="319766"/>
        <a:ext cx="11757371" cy="586672"/>
      </dsp:txXfrm>
    </dsp:sp>
    <dsp:sp modelId="{83BA5605-3E2C-4464-B458-BFE2B21C00BE}">
      <dsp:nvSpPr>
        <dsp:cNvPr id="0" name=""/>
        <dsp:cNvSpPr/>
      </dsp:nvSpPr>
      <dsp:spPr>
        <a:xfrm>
          <a:off x="0" y="1027345"/>
          <a:ext cx="11820847" cy="1037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5312"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s-MX" sz="1800" kern="1200" dirty="0">
              <a:latin typeface="Arial" panose="020B0604020202020204" pitchFamily="34" charset="0"/>
              <a:cs typeface="Arial" panose="020B0604020202020204" pitchFamily="34" charset="0"/>
            </a:rPr>
            <a:t>Incluye la existencia de instancias destinadas a buscar el equilibrio entre los factores de la producción, prevenir y resolver conflictos individuales y colectivos capital-trabajo, de acuerdo con la Constitución Política de los Estados Unidos Mexicanos.</a:t>
          </a:r>
        </a:p>
      </dsp:txBody>
      <dsp:txXfrm>
        <a:off x="0" y="1027345"/>
        <a:ext cx="11820847" cy="1037208"/>
      </dsp:txXfrm>
    </dsp:sp>
    <dsp:sp modelId="{32390205-FA80-40D8-910C-FAA578E7BC06}">
      <dsp:nvSpPr>
        <dsp:cNvPr id="0" name=""/>
        <dsp:cNvSpPr/>
      </dsp:nvSpPr>
      <dsp:spPr>
        <a:xfrm>
          <a:off x="0" y="1975385"/>
          <a:ext cx="11820847" cy="747480"/>
        </a:xfrm>
        <a:prstGeom prst="round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Inspección del trabajo</a:t>
          </a:r>
        </a:p>
      </dsp:txBody>
      <dsp:txXfrm>
        <a:off x="36489" y="2011874"/>
        <a:ext cx="11747869" cy="674502"/>
      </dsp:txXfrm>
    </dsp:sp>
    <dsp:sp modelId="{3D274C43-48C0-43AB-B365-76EAD681DCDF}">
      <dsp:nvSpPr>
        <dsp:cNvPr id="0" name=""/>
        <dsp:cNvSpPr/>
      </dsp:nvSpPr>
      <dsp:spPr>
        <a:xfrm>
          <a:off x="0" y="2812034"/>
          <a:ext cx="11820847"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5312"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s-MX" sz="1800" kern="1200" dirty="0">
              <a:latin typeface="Arial" panose="020B0604020202020204" pitchFamily="34" charset="0"/>
              <a:cs typeface="Arial" panose="020B0604020202020204" pitchFamily="34" charset="0"/>
            </a:rPr>
            <a:t>Encargada de</a:t>
          </a:r>
          <a:r>
            <a:rPr lang="es-MX" sz="1800" b="1" kern="1200" dirty="0">
              <a:latin typeface="Arial" panose="020B0604020202020204" pitchFamily="34" charset="0"/>
              <a:cs typeface="Arial" panose="020B0604020202020204" pitchFamily="34" charset="0"/>
            </a:rPr>
            <a:t> </a:t>
          </a:r>
          <a:r>
            <a:rPr lang="es-MX" sz="1800" kern="1200" dirty="0">
              <a:latin typeface="Arial" panose="020B0604020202020204" pitchFamily="34" charset="0"/>
              <a:cs typeface="Arial" panose="020B0604020202020204" pitchFamily="34" charset="0"/>
            </a:rPr>
            <a:t>vigilar el cumplimiento de los derechos de los trabajadores en sus diversas aristas o sub dimensiones, con el propósito de asegurar condiciones justas de empleo, así como detectar y reducir la informalidad.</a:t>
          </a:r>
        </a:p>
      </dsp:txBody>
      <dsp:txXfrm>
        <a:off x="0" y="2812034"/>
        <a:ext cx="11820847" cy="1076400"/>
      </dsp:txXfrm>
    </dsp:sp>
    <dsp:sp modelId="{277416DC-CB4E-4918-9B8B-3BAED6F4A4CA}">
      <dsp:nvSpPr>
        <dsp:cNvPr id="0" name=""/>
        <dsp:cNvSpPr/>
      </dsp:nvSpPr>
      <dsp:spPr>
        <a:xfrm>
          <a:off x="0" y="3799265"/>
          <a:ext cx="11820847" cy="796882"/>
        </a:xfrm>
        <a:prstGeom prst="round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Derechos colectivos</a:t>
          </a:r>
        </a:p>
      </dsp:txBody>
      <dsp:txXfrm>
        <a:off x="38901" y="3838166"/>
        <a:ext cx="11743045" cy="719080"/>
      </dsp:txXfrm>
    </dsp:sp>
    <dsp:sp modelId="{3CC85ACE-9FD5-4C44-8D83-4572F6771A4E}">
      <dsp:nvSpPr>
        <dsp:cNvPr id="0" name=""/>
        <dsp:cNvSpPr/>
      </dsp:nvSpPr>
      <dsp:spPr>
        <a:xfrm>
          <a:off x="0" y="4685316"/>
          <a:ext cx="11820847"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5312"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s-MX" sz="1800" kern="1200" dirty="0">
              <a:latin typeface="Arial" panose="020B0604020202020204" pitchFamily="34" charset="0"/>
              <a:cs typeface="Arial" panose="020B0604020202020204" pitchFamily="34" charset="0"/>
            </a:rPr>
            <a:t>Considera la existencia de</a:t>
          </a:r>
          <a:r>
            <a:rPr lang="es-MX" sz="1800" b="1" kern="1200" dirty="0">
              <a:latin typeface="Arial" panose="020B0604020202020204" pitchFamily="34" charset="0"/>
              <a:cs typeface="Arial" panose="020B0604020202020204" pitchFamily="34" charset="0"/>
            </a:rPr>
            <a:t> </a:t>
          </a:r>
          <a:r>
            <a:rPr lang="es-MX" sz="1800" kern="1200" dirty="0">
              <a:latin typeface="Arial" panose="020B0604020202020204" pitchFamily="34" charset="0"/>
              <a:cs typeface="Arial" panose="020B0604020202020204" pitchFamily="34" charset="0"/>
            </a:rPr>
            <a:t>interlocutores que representen a los trabajadores en la negociación colectiva y en el diseño, monitoreo y evaluación de la política laboral.</a:t>
          </a:r>
        </a:p>
      </dsp:txBody>
      <dsp:txXfrm>
        <a:off x="0" y="4685316"/>
        <a:ext cx="11820847" cy="10764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D3726-EA2E-48DA-940E-5EADD5362574}">
      <dsp:nvSpPr>
        <dsp:cNvPr id="0" name=""/>
        <dsp:cNvSpPr/>
      </dsp:nvSpPr>
      <dsp:spPr>
        <a:xfrm rot="5400000">
          <a:off x="4735377" y="-2774833"/>
          <a:ext cx="4329998" cy="9888359"/>
        </a:xfrm>
        <a:prstGeom prst="round2Same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MX" altLang="es-MX" sz="1800" kern="1200" dirty="0">
              <a:latin typeface="Arial" panose="020B0604020202020204" pitchFamily="34" charset="0"/>
              <a:cs typeface="Arial" panose="020B0604020202020204" pitchFamily="34" charset="0"/>
            </a:rPr>
            <a:t>Poco más de una </a:t>
          </a:r>
          <a:r>
            <a:rPr lang="es-MX" altLang="es-MX" sz="1800" b="1" kern="1200" dirty="0">
              <a:latin typeface="Arial" panose="020B0604020202020204" pitchFamily="34" charset="0"/>
              <a:cs typeface="Arial" panose="020B0604020202020204" pitchFamily="34" charset="0"/>
            </a:rPr>
            <a:t>quinta parte </a:t>
          </a:r>
          <a:r>
            <a:rPr lang="es-MX" altLang="es-MX" sz="1800" kern="1200" dirty="0">
              <a:latin typeface="Arial" panose="020B0604020202020204" pitchFamily="34" charset="0"/>
              <a:cs typeface="Arial" panose="020B0604020202020204" pitchFamily="34" charset="0"/>
            </a:rPr>
            <a:t>de los </a:t>
          </a:r>
          <a:r>
            <a:rPr lang="es-MX" altLang="es-MX" sz="1800" b="1" kern="1200" dirty="0">
              <a:latin typeface="Arial" panose="020B0604020202020204" pitchFamily="34" charset="0"/>
              <a:cs typeface="Arial" panose="020B0604020202020204" pitchFamily="34" charset="0"/>
            </a:rPr>
            <a:t>ocupados</a:t>
          </a:r>
          <a:r>
            <a:rPr lang="es-MX" altLang="es-MX" sz="1800" kern="1200" dirty="0">
              <a:latin typeface="Arial" panose="020B0604020202020204" pitchFamily="34" charset="0"/>
              <a:cs typeface="Arial" panose="020B0604020202020204" pitchFamily="34" charset="0"/>
            </a:rPr>
            <a:t> (23.9% en 2009 vs 22.3% en 2017</a:t>
          </a:r>
          <a:r>
            <a:rPr lang="es-MX" altLang="es-MX" sz="1800" b="1" kern="1200" dirty="0">
              <a:latin typeface="Arial" panose="020B0604020202020204" pitchFamily="34" charset="0"/>
              <a:cs typeface="Arial" panose="020B0604020202020204" pitchFamily="34" charset="0"/>
            </a:rPr>
            <a:t>) trabaja menos de 35 horas semanales</a:t>
          </a:r>
          <a:r>
            <a:rPr lang="es-MX" altLang="es-MX" sz="1800" kern="1200" dirty="0">
              <a:latin typeface="Arial" panose="020B0604020202020204" pitchFamily="34" charset="0"/>
              <a:cs typeface="Arial" panose="020B0604020202020204" pitchFamily="34" charset="0"/>
            </a:rPr>
            <a:t>; siendo el porcentaje de </a:t>
          </a:r>
          <a:r>
            <a:rPr lang="es-MX" altLang="es-MX" sz="1800" b="1" kern="1200" dirty="0">
              <a:latin typeface="Arial" panose="020B0604020202020204" pitchFamily="34" charset="0"/>
              <a:cs typeface="Arial" panose="020B0604020202020204" pitchFamily="34" charset="0"/>
            </a:rPr>
            <a:t>mujeres el doble </a:t>
          </a:r>
          <a:r>
            <a:rPr lang="es-MX" altLang="es-MX" sz="1800" kern="1200" dirty="0">
              <a:latin typeface="Arial" panose="020B0604020202020204" pitchFamily="34" charset="0"/>
              <a:cs typeface="Arial" panose="020B0604020202020204" pitchFamily="34" charset="0"/>
            </a:rPr>
            <a:t>que el de los </a:t>
          </a:r>
          <a:r>
            <a:rPr lang="es-MX" altLang="es-MX" sz="1800" b="1" kern="1200" dirty="0">
              <a:latin typeface="Arial" panose="020B0604020202020204" pitchFamily="34" charset="0"/>
              <a:cs typeface="Arial" panose="020B0604020202020204" pitchFamily="34" charset="0"/>
            </a:rPr>
            <a:t>hombres</a:t>
          </a:r>
          <a:r>
            <a:rPr lang="es-MX" altLang="es-MX" sz="1800" kern="1200" dirty="0">
              <a:latin typeface="Arial" panose="020B0604020202020204" pitchFamily="34" charset="0"/>
              <a:cs typeface="Arial" panose="020B0604020202020204" pitchFamily="34" charset="0"/>
            </a:rPr>
            <a:t> (33.1% vs 15.6%). Aún cuando, el porcentaje de la población ocupada por tiempo parcial con disponibilidad para trabajar más horas es muy bajo (3.7%), la brecha es marcada entre hombres y mujeres. Así, mientras en 2017 este porcentaje fue de 5.3% en el caso de los primeros, fue de menos de la mitad (2.5%) en el caso de las mujeres (ENOE-INEGI, I trimestre 2009-2017).</a:t>
          </a:r>
          <a:endParaRPr lang="es-MX" sz="1800" kern="1200" dirty="0">
            <a:latin typeface="Arial" panose="020B0604020202020204" pitchFamily="34" charset="0"/>
            <a:cs typeface="Arial" panose="020B0604020202020204" pitchFamily="34" charset="0"/>
          </a:endParaRPr>
        </a:p>
        <a:p>
          <a:pPr marL="171450" lvl="1" indent="-171450" algn="just" defTabSz="800100">
            <a:lnSpc>
              <a:spcPct val="90000"/>
            </a:lnSpc>
            <a:spcBef>
              <a:spcPct val="0"/>
            </a:spcBef>
            <a:spcAft>
              <a:spcPct val="15000"/>
            </a:spcAft>
            <a:buChar char="•"/>
          </a:pPr>
          <a:endParaRPr lang="es-MX" sz="1800" kern="1200" dirty="0">
            <a:latin typeface="Arial" panose="020B0604020202020204" pitchFamily="34" charset="0"/>
            <a:cs typeface="Arial" panose="020B0604020202020204" pitchFamily="34" charset="0"/>
          </a:endParaRPr>
        </a:p>
        <a:p>
          <a:pPr marL="171450" lvl="1" indent="-171450" algn="just" defTabSz="800100">
            <a:lnSpc>
              <a:spcPct val="90000"/>
            </a:lnSpc>
            <a:spcBef>
              <a:spcPct val="0"/>
            </a:spcBef>
            <a:spcAft>
              <a:spcPct val="15000"/>
            </a:spcAft>
            <a:buChar char="•"/>
          </a:pPr>
          <a:r>
            <a:rPr lang="es-MX" altLang="es-MX" sz="1800" kern="1200" dirty="0">
              <a:latin typeface="Arial" panose="020B0604020202020204" pitchFamily="34" charset="0"/>
              <a:cs typeface="Arial" panose="020B0604020202020204" pitchFamily="34" charset="0"/>
            </a:rPr>
            <a:t>Durante el primer trimestre de </a:t>
          </a:r>
          <a:r>
            <a:rPr lang="es-MX" altLang="es-MX" sz="1800" b="1" kern="1200" dirty="0">
              <a:latin typeface="Arial" panose="020B0604020202020204" pitchFamily="34" charset="0"/>
              <a:cs typeface="Arial" panose="020B0604020202020204" pitchFamily="34" charset="0"/>
            </a:rPr>
            <a:t>2017</a:t>
          </a:r>
          <a:r>
            <a:rPr lang="es-MX" altLang="es-MX" sz="1800" kern="1200" dirty="0">
              <a:latin typeface="Arial" panose="020B0604020202020204" pitchFamily="34" charset="0"/>
              <a:cs typeface="Arial" panose="020B0604020202020204" pitchFamily="34" charset="0"/>
            </a:rPr>
            <a:t>, la </a:t>
          </a:r>
          <a:r>
            <a:rPr lang="es-MX" altLang="es-MX" sz="1800" b="1" kern="1200" dirty="0">
              <a:latin typeface="Arial" panose="020B0604020202020204" pitchFamily="34" charset="0"/>
              <a:cs typeface="Arial" panose="020B0604020202020204" pitchFamily="34" charset="0"/>
            </a:rPr>
            <a:t>tasa</a:t>
          </a:r>
          <a:r>
            <a:rPr lang="es-MX" altLang="es-MX" sz="1800" kern="1200" dirty="0">
              <a:latin typeface="Arial" panose="020B0604020202020204" pitchFamily="34" charset="0"/>
              <a:cs typeface="Arial" panose="020B0604020202020204" pitchFamily="34" charset="0"/>
            </a:rPr>
            <a:t> </a:t>
          </a:r>
          <a:r>
            <a:rPr lang="es-MX" altLang="es-MX" sz="1800" b="1" kern="1200" dirty="0">
              <a:latin typeface="Arial" panose="020B0604020202020204" pitchFamily="34" charset="0"/>
              <a:cs typeface="Arial" panose="020B0604020202020204" pitchFamily="34" charset="0"/>
            </a:rPr>
            <a:t>de población económicamente activa </a:t>
          </a:r>
          <a:r>
            <a:rPr lang="es-MX" altLang="es-MX" sz="1800" kern="1200" dirty="0">
              <a:latin typeface="Arial" panose="020B0604020202020204" pitchFamily="34" charset="0"/>
              <a:cs typeface="Arial" panose="020B0604020202020204" pitchFamily="34" charset="0"/>
            </a:rPr>
            <a:t>de las </a:t>
          </a:r>
          <a:r>
            <a:rPr lang="es-MX" altLang="es-MX" sz="1800" b="1" kern="1200" dirty="0">
              <a:latin typeface="Arial" panose="020B0604020202020204" pitchFamily="34" charset="0"/>
              <a:cs typeface="Arial" panose="020B0604020202020204" pitchFamily="34" charset="0"/>
            </a:rPr>
            <a:t>mujeres </a:t>
          </a:r>
          <a:r>
            <a:rPr lang="es-MX" altLang="es-MX" sz="1800" kern="1200" dirty="0">
              <a:latin typeface="Arial" panose="020B0604020202020204" pitchFamily="34" charset="0"/>
              <a:cs typeface="Arial" panose="020B0604020202020204" pitchFamily="34" charset="0"/>
            </a:rPr>
            <a:t>fue de </a:t>
          </a:r>
          <a:r>
            <a:rPr lang="es-MX" altLang="es-MX" sz="1800" b="1" kern="1200" dirty="0">
              <a:latin typeface="Arial" panose="020B0604020202020204" pitchFamily="34" charset="0"/>
              <a:cs typeface="Arial" panose="020B0604020202020204" pitchFamily="34" charset="0"/>
            </a:rPr>
            <a:t>42.8%</a:t>
          </a:r>
          <a:r>
            <a:rPr lang="es-MX" altLang="es-MX" sz="1800" kern="1200" dirty="0">
              <a:latin typeface="Arial" panose="020B0604020202020204" pitchFamily="34" charset="0"/>
              <a:cs typeface="Arial" panose="020B0604020202020204" pitchFamily="34" charset="0"/>
            </a:rPr>
            <a:t>, mientras que la de los </a:t>
          </a:r>
          <a:r>
            <a:rPr lang="es-MX" altLang="es-MX" sz="1800" b="1" kern="1200" dirty="0">
              <a:latin typeface="Arial" panose="020B0604020202020204" pitchFamily="34" charset="0"/>
              <a:cs typeface="Arial" panose="020B0604020202020204" pitchFamily="34" charset="0"/>
            </a:rPr>
            <a:t>hombres</a:t>
          </a:r>
          <a:r>
            <a:rPr lang="es-MX" altLang="es-MX" sz="1800" kern="1200" dirty="0">
              <a:latin typeface="Arial" panose="020B0604020202020204" pitchFamily="34" charset="0"/>
              <a:cs typeface="Arial" panose="020B0604020202020204" pitchFamily="34" charset="0"/>
            </a:rPr>
            <a:t> fue de </a:t>
          </a:r>
          <a:r>
            <a:rPr lang="es-MX" altLang="es-MX" sz="1800" b="1" kern="1200" dirty="0">
              <a:latin typeface="Arial" panose="020B0604020202020204" pitchFamily="34" charset="0"/>
              <a:cs typeface="Arial" panose="020B0604020202020204" pitchFamily="34" charset="0"/>
            </a:rPr>
            <a:t>77.4%</a:t>
          </a:r>
          <a:r>
            <a:rPr lang="es-MX" altLang="es-MX" sz="1800" kern="1200" dirty="0">
              <a:latin typeface="Arial" panose="020B0604020202020204" pitchFamily="34" charset="0"/>
              <a:cs typeface="Arial" panose="020B0604020202020204" pitchFamily="34" charset="0"/>
            </a:rPr>
            <a:t> (ENOE-INEGI, 2017, I trimestre).</a:t>
          </a:r>
        </a:p>
        <a:p>
          <a:pPr marL="171450" lvl="1" indent="-171450" algn="just" defTabSz="800100">
            <a:lnSpc>
              <a:spcPct val="90000"/>
            </a:lnSpc>
            <a:spcBef>
              <a:spcPct val="0"/>
            </a:spcBef>
            <a:spcAft>
              <a:spcPct val="15000"/>
            </a:spcAft>
            <a:buChar char="•"/>
          </a:pPr>
          <a:endParaRPr lang="es-MX" altLang="es-MX" sz="1800" kern="1200" dirty="0">
            <a:latin typeface="Arial" panose="020B0604020202020204" pitchFamily="34" charset="0"/>
            <a:cs typeface="Arial" panose="020B0604020202020204" pitchFamily="34" charset="0"/>
          </a:endParaRPr>
        </a:p>
        <a:p>
          <a:pPr marL="171450" lvl="1" indent="-171450" algn="just" defTabSz="800100">
            <a:lnSpc>
              <a:spcPct val="90000"/>
            </a:lnSpc>
            <a:spcBef>
              <a:spcPct val="0"/>
            </a:spcBef>
            <a:spcAft>
              <a:spcPct val="15000"/>
            </a:spcAft>
            <a:buChar char="•"/>
          </a:pPr>
          <a:r>
            <a:rPr lang="es-MX" altLang="es-MX" sz="1800" kern="1200" dirty="0">
              <a:latin typeface="Arial" panose="020B0604020202020204" pitchFamily="34" charset="0"/>
              <a:cs typeface="Arial" panose="020B0604020202020204" pitchFamily="34" charset="0"/>
            </a:rPr>
            <a:t>Estimaciones indican que, en </a:t>
          </a:r>
          <a:r>
            <a:rPr lang="es-MX" altLang="es-MX" sz="1800" b="1" kern="1200" dirty="0">
              <a:latin typeface="Arial" panose="020B0604020202020204" pitchFamily="34" charset="0"/>
              <a:cs typeface="Arial" panose="020B0604020202020204" pitchFamily="34" charset="0"/>
            </a:rPr>
            <a:t>2014</a:t>
          </a:r>
          <a:r>
            <a:rPr lang="es-MX" altLang="es-MX" sz="1800" kern="1200" dirty="0">
              <a:latin typeface="Arial" panose="020B0604020202020204" pitchFamily="34" charset="0"/>
              <a:cs typeface="Arial" panose="020B0604020202020204" pitchFamily="34" charset="0"/>
            </a:rPr>
            <a:t>, el </a:t>
          </a:r>
          <a:r>
            <a:rPr lang="es-MX" altLang="es-MX" sz="1800" b="1" kern="1200" dirty="0">
              <a:latin typeface="Arial" panose="020B0604020202020204" pitchFamily="34" charset="0"/>
              <a:cs typeface="Arial" panose="020B0604020202020204" pitchFamily="34" charset="0"/>
            </a:rPr>
            <a:t>trabajo no remunerado </a:t>
          </a:r>
          <a:r>
            <a:rPr lang="es-MX" altLang="es-MX" sz="1800" kern="1200" dirty="0">
              <a:latin typeface="Arial" panose="020B0604020202020204" pitchFamily="34" charset="0"/>
              <a:cs typeface="Arial" panose="020B0604020202020204" pitchFamily="34" charset="0"/>
            </a:rPr>
            <a:t>(trabajo doméstico y cuidados no remunerados), representó el </a:t>
          </a:r>
          <a:r>
            <a:rPr lang="es-MX" altLang="es-MX" sz="1800" b="1" kern="1200" dirty="0">
              <a:latin typeface="Arial" panose="020B0604020202020204" pitchFamily="34" charset="0"/>
              <a:cs typeface="Arial" panose="020B0604020202020204" pitchFamily="34" charset="0"/>
            </a:rPr>
            <a:t>24.2%</a:t>
          </a:r>
          <a:r>
            <a:rPr lang="es-MX" altLang="es-MX" sz="1800" kern="1200" dirty="0">
              <a:latin typeface="Arial" panose="020B0604020202020204" pitchFamily="34" charset="0"/>
              <a:cs typeface="Arial" panose="020B0604020202020204" pitchFamily="34" charset="0"/>
            </a:rPr>
            <a:t> del </a:t>
          </a:r>
          <a:r>
            <a:rPr lang="es-MX" altLang="es-MX" sz="1800" b="1" kern="1200" dirty="0">
              <a:latin typeface="Arial" panose="020B0604020202020204" pitchFamily="34" charset="0"/>
              <a:cs typeface="Arial" panose="020B0604020202020204" pitchFamily="34" charset="0"/>
            </a:rPr>
            <a:t>PIB</a:t>
          </a:r>
          <a:r>
            <a:rPr lang="es-MX" altLang="es-MX" sz="1800" kern="1200" dirty="0">
              <a:latin typeface="Arial" panose="020B0604020202020204" pitchFamily="34" charset="0"/>
              <a:cs typeface="Arial" panose="020B0604020202020204" pitchFamily="34" charset="0"/>
            </a:rPr>
            <a:t> nacional (Bárcena, 2017).</a:t>
          </a:r>
        </a:p>
      </dsp:txBody>
      <dsp:txXfrm rot="-5400000">
        <a:off x="1956197" y="215720"/>
        <a:ext cx="9676986" cy="3907252"/>
      </dsp:txXfrm>
    </dsp:sp>
    <dsp:sp modelId="{35AD174C-2BD1-4166-9D33-48E5EABC82BB}">
      <dsp:nvSpPr>
        <dsp:cNvPr id="0" name=""/>
        <dsp:cNvSpPr/>
      </dsp:nvSpPr>
      <dsp:spPr>
        <a:xfrm>
          <a:off x="169367" y="1"/>
          <a:ext cx="1786829" cy="4338690"/>
        </a:xfrm>
        <a:prstGeom prst="roundRect">
          <a:avLst/>
        </a:prstGeom>
        <a:solidFill>
          <a:srgbClr val="DC66A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Mujeres</a:t>
          </a:r>
        </a:p>
      </dsp:txBody>
      <dsp:txXfrm>
        <a:off x="256593" y="87227"/>
        <a:ext cx="1612377" cy="4164238"/>
      </dsp:txXfrm>
    </dsp:sp>
    <dsp:sp modelId="{1F911703-C3AD-466C-9F70-51F4F96FCBD9}">
      <dsp:nvSpPr>
        <dsp:cNvPr id="0" name=""/>
        <dsp:cNvSpPr/>
      </dsp:nvSpPr>
      <dsp:spPr>
        <a:xfrm rot="5400000">
          <a:off x="6058193" y="436256"/>
          <a:ext cx="1697525" cy="9898025"/>
        </a:xfrm>
        <a:prstGeom prst="round2Same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Las personas </a:t>
          </a:r>
          <a:r>
            <a:rPr lang="es-MX" sz="1800" b="1" kern="1200" dirty="0">
              <a:latin typeface="Arial" panose="020B0604020202020204" pitchFamily="34" charset="0"/>
              <a:cs typeface="Arial" panose="020B0604020202020204" pitchFamily="34" charset="0"/>
            </a:rPr>
            <a:t>jóvenes</a:t>
          </a:r>
          <a:r>
            <a:rPr lang="es-MX" sz="1800" b="0" kern="1200" dirty="0">
              <a:latin typeface="Arial" panose="020B0604020202020204" pitchFamily="34" charset="0"/>
              <a:cs typeface="Arial" panose="020B0604020202020204" pitchFamily="34" charset="0"/>
            </a:rPr>
            <a:t>*</a:t>
          </a:r>
          <a:r>
            <a:rPr lang="es-MX" sz="1800" kern="1200" dirty="0">
              <a:latin typeface="Arial" panose="020B0604020202020204" pitchFamily="34" charset="0"/>
              <a:cs typeface="Arial" panose="020B0604020202020204" pitchFamily="34" charset="0"/>
            </a:rPr>
            <a:t> presentan </a:t>
          </a:r>
          <a:r>
            <a:rPr lang="es-MX" sz="1800" b="1" kern="1200" dirty="0">
              <a:latin typeface="Arial" panose="020B0604020202020204" pitchFamily="34" charset="0"/>
              <a:cs typeface="Arial" panose="020B0604020202020204" pitchFamily="34" charset="0"/>
            </a:rPr>
            <a:t>tasas de desempleo </a:t>
          </a:r>
          <a:r>
            <a:rPr lang="es-MX" sz="1800" kern="1200" dirty="0">
              <a:latin typeface="Arial" panose="020B0604020202020204" pitchFamily="34" charset="0"/>
              <a:cs typeface="Arial" panose="020B0604020202020204" pitchFamily="34" charset="0"/>
            </a:rPr>
            <a:t>de más del </a:t>
          </a:r>
          <a:r>
            <a:rPr lang="es-MX" sz="1800" b="1" kern="1200" dirty="0">
              <a:latin typeface="Arial" panose="020B0604020202020204" pitchFamily="34" charset="0"/>
              <a:cs typeface="Arial" panose="020B0604020202020204" pitchFamily="34" charset="0"/>
            </a:rPr>
            <a:t>doble</a:t>
          </a:r>
          <a:r>
            <a:rPr lang="es-MX" sz="1800" kern="1200" dirty="0">
              <a:latin typeface="Arial" panose="020B0604020202020204" pitchFamily="34" charset="0"/>
              <a:cs typeface="Arial" panose="020B0604020202020204" pitchFamily="34" charset="0"/>
            </a:rPr>
            <a:t> que los </a:t>
          </a:r>
          <a:r>
            <a:rPr lang="es-MX" sz="1800" b="1" kern="1200" dirty="0">
              <a:latin typeface="Arial" panose="020B0604020202020204" pitchFamily="34" charset="0"/>
              <a:cs typeface="Arial" panose="020B0604020202020204" pitchFamily="34" charset="0"/>
            </a:rPr>
            <a:t>adultos</a:t>
          </a:r>
          <a:r>
            <a:rPr lang="es-MX" sz="1800" kern="1200" dirty="0">
              <a:latin typeface="Arial" panose="020B0604020202020204" pitchFamily="34" charset="0"/>
              <a:cs typeface="Arial" panose="020B0604020202020204" pitchFamily="34" charset="0"/>
            </a:rPr>
            <a:t>, especialmente las que tienen menor nivel de escolaridad. </a:t>
          </a:r>
        </a:p>
        <a:p>
          <a:pPr marL="171450" lvl="1" indent="-171450" algn="just" defTabSz="800100">
            <a:lnSpc>
              <a:spcPct val="90000"/>
            </a:lnSpc>
            <a:spcBef>
              <a:spcPct val="0"/>
            </a:spcBef>
            <a:spcAft>
              <a:spcPct val="15000"/>
            </a:spcAft>
            <a:buChar char="•"/>
          </a:pPr>
          <a:endParaRPr lang="es-MX" sz="1800" kern="1200" dirty="0">
            <a:latin typeface="Arial" panose="020B0604020202020204" pitchFamily="34" charset="0"/>
            <a:cs typeface="Arial" panose="020B0604020202020204" pitchFamily="34" charset="0"/>
          </a:endParaRPr>
        </a:p>
        <a:p>
          <a:pPr marL="171450" lvl="1" indent="-171450" algn="just" defTabSz="800100">
            <a:lnSpc>
              <a:spcPct val="90000"/>
            </a:lnSpc>
            <a:spcBef>
              <a:spcPct val="0"/>
            </a:spcBef>
            <a:spcAft>
              <a:spcPct val="15000"/>
            </a:spcAft>
            <a:buChar char="•"/>
          </a:pPr>
          <a:r>
            <a:rPr lang="es-MX" altLang="es-MX" sz="1800" kern="1200" dirty="0">
              <a:latin typeface="Arial" panose="020B0604020202020204" pitchFamily="34" charset="0"/>
              <a:cs typeface="Arial" panose="020B0604020202020204" pitchFamily="34" charset="0"/>
            </a:rPr>
            <a:t>La </a:t>
          </a:r>
          <a:r>
            <a:rPr lang="es-MX" altLang="es-MX" sz="1800" b="1" kern="1200" dirty="0">
              <a:latin typeface="Arial" panose="020B0604020202020204" pitchFamily="34" charset="0"/>
              <a:cs typeface="Arial" panose="020B0604020202020204" pitchFamily="34" charset="0"/>
            </a:rPr>
            <a:t>falta de oportunidades </a:t>
          </a:r>
          <a:r>
            <a:rPr lang="es-MX" altLang="es-MX" sz="1800" kern="1200" dirty="0">
              <a:latin typeface="Arial" panose="020B0604020202020204" pitchFamily="34" charset="0"/>
              <a:cs typeface="Arial" panose="020B0604020202020204" pitchFamily="34" charset="0"/>
            </a:rPr>
            <a:t>de empleo (35.8%), es mencionada como la </a:t>
          </a:r>
          <a:r>
            <a:rPr lang="es-MX" altLang="es-MX" sz="1800" b="1" kern="1200" dirty="0">
              <a:latin typeface="Arial" panose="020B0604020202020204" pitchFamily="34" charset="0"/>
              <a:cs typeface="Arial" panose="020B0604020202020204" pitchFamily="34" charset="0"/>
            </a:rPr>
            <a:t>causa de mayor </a:t>
          </a:r>
          <a:r>
            <a:rPr lang="es-MX" altLang="es-MX" sz="1800" kern="1200" dirty="0">
              <a:latin typeface="Arial" panose="020B0604020202020204" pitchFamily="34" charset="0"/>
              <a:cs typeface="Arial" panose="020B0604020202020204" pitchFamily="34" charset="0"/>
            </a:rPr>
            <a:t>peso a la preparación insuficiente (36.5%), la apariencia (32.7%) y la inexperiencia (30.7%).</a:t>
          </a:r>
          <a:endParaRPr lang="es-MX" sz="1800" kern="1200" dirty="0">
            <a:latin typeface="Arial" panose="020B0604020202020204" pitchFamily="34" charset="0"/>
            <a:cs typeface="Arial" panose="020B0604020202020204" pitchFamily="34" charset="0"/>
          </a:endParaRPr>
        </a:p>
      </dsp:txBody>
      <dsp:txXfrm rot="-5400000">
        <a:off x="1957943" y="4619372"/>
        <a:ext cx="9815159" cy="1531793"/>
      </dsp:txXfrm>
    </dsp:sp>
    <dsp:sp modelId="{C28C8344-BA2A-482B-9983-67747C6D179D}">
      <dsp:nvSpPr>
        <dsp:cNvPr id="0" name=""/>
        <dsp:cNvSpPr/>
      </dsp:nvSpPr>
      <dsp:spPr>
        <a:xfrm>
          <a:off x="169367" y="4433835"/>
          <a:ext cx="1788576" cy="1902867"/>
        </a:xfrm>
        <a:prstGeom prst="roundRect">
          <a:avLst/>
        </a:prstGeom>
        <a:solidFill>
          <a:srgbClr val="DC66A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s-MX" sz="2000" b="1" kern="1200" dirty="0">
              <a:latin typeface="Arial" panose="020B0604020202020204" pitchFamily="34" charset="0"/>
              <a:cs typeface="Arial" panose="020B0604020202020204" pitchFamily="34" charset="0"/>
            </a:rPr>
            <a:t>Jóvenes</a:t>
          </a:r>
        </a:p>
      </dsp:txBody>
      <dsp:txXfrm>
        <a:off x="256678" y="4521146"/>
        <a:ext cx="1613954" cy="17282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AFA1E6-1187-4438-B253-6100E460EF70}">
      <dsp:nvSpPr>
        <dsp:cNvPr id="0" name=""/>
        <dsp:cNvSpPr/>
      </dsp:nvSpPr>
      <dsp:spPr>
        <a:xfrm rot="5400000">
          <a:off x="6024220" y="-3959541"/>
          <a:ext cx="1765471" cy="9898025"/>
        </a:xfrm>
        <a:prstGeom prst="round2Same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MX" altLang="es-MX" sz="1800" kern="1200" dirty="0">
              <a:latin typeface="Arial" panose="020B0604020202020204" pitchFamily="34" charset="0"/>
              <a:cs typeface="Arial" panose="020B0604020202020204" pitchFamily="34" charset="0"/>
            </a:rPr>
            <a:t>Los trabajadores asalariados en el sector agropecuario equivalían en 2017 a </a:t>
          </a:r>
          <a:r>
            <a:rPr lang="es-MX" altLang="es-MX" sz="1800" b="1" kern="1200" dirty="0">
              <a:latin typeface="Arial" panose="020B0604020202020204" pitchFamily="34" charset="0"/>
              <a:cs typeface="Arial" panose="020B0604020202020204" pitchFamily="34" charset="0"/>
            </a:rPr>
            <a:t>8.5%</a:t>
          </a:r>
          <a:r>
            <a:rPr lang="es-MX" altLang="es-MX" sz="1800" kern="1200" dirty="0">
              <a:latin typeface="Arial" panose="020B0604020202020204" pitchFamily="34" charset="0"/>
              <a:cs typeface="Arial" panose="020B0604020202020204" pitchFamily="34" charset="0"/>
            </a:rPr>
            <a:t> del total de </a:t>
          </a:r>
          <a:r>
            <a:rPr lang="es-MX" altLang="es-MX" sz="1800" b="1" kern="1200" dirty="0">
              <a:latin typeface="Arial" panose="020B0604020202020204" pitchFamily="34" charset="0"/>
              <a:cs typeface="Arial" panose="020B0604020202020204" pitchFamily="34" charset="0"/>
            </a:rPr>
            <a:t>asalariados</a:t>
          </a:r>
          <a:r>
            <a:rPr lang="es-MX" altLang="es-MX" sz="1800" kern="1200" dirty="0">
              <a:latin typeface="Arial" panose="020B0604020202020204" pitchFamily="34" charset="0"/>
              <a:cs typeface="Arial" panose="020B0604020202020204" pitchFamily="34" charset="0"/>
            </a:rPr>
            <a:t>. Al respecto, </a:t>
          </a:r>
          <a:r>
            <a:rPr lang="es-MX" altLang="es-MX" sz="1800" b="1" kern="1200" dirty="0">
              <a:latin typeface="Arial" panose="020B0604020202020204" pitchFamily="34" charset="0"/>
              <a:cs typeface="Arial" panose="020B0604020202020204" pitchFamily="34" charset="0"/>
            </a:rPr>
            <a:t>sólo</a:t>
          </a:r>
          <a:r>
            <a:rPr lang="es-MX" altLang="es-MX" sz="1800" kern="1200" dirty="0">
              <a:latin typeface="Arial" panose="020B0604020202020204" pitchFamily="34" charset="0"/>
              <a:cs typeface="Arial" panose="020B0604020202020204" pitchFamily="34" charset="0"/>
            </a:rPr>
            <a:t> el </a:t>
          </a:r>
          <a:r>
            <a:rPr lang="es-MX" altLang="es-MX" sz="1800" b="1" kern="1200" dirty="0">
              <a:latin typeface="Arial" panose="020B0604020202020204" pitchFamily="34" charset="0"/>
              <a:cs typeface="Arial" panose="020B0604020202020204" pitchFamily="34" charset="0"/>
            </a:rPr>
            <a:t>12.9%</a:t>
          </a:r>
          <a:r>
            <a:rPr lang="es-MX" altLang="es-MX" sz="1800" kern="1200" dirty="0">
              <a:latin typeface="Arial" panose="020B0604020202020204" pitchFamily="34" charset="0"/>
              <a:cs typeface="Arial" panose="020B0604020202020204" pitchFamily="34" charset="0"/>
            </a:rPr>
            <a:t> de estos trabajadores tenían acceso a </a:t>
          </a:r>
          <a:r>
            <a:rPr lang="es-MX" altLang="es-MX" sz="1800" b="1" kern="1200" dirty="0">
              <a:latin typeface="Arial" panose="020B0604020202020204" pitchFamily="34" charset="0"/>
              <a:cs typeface="Arial" panose="020B0604020202020204" pitchFamily="34" charset="0"/>
            </a:rPr>
            <a:t>seguridad social</a:t>
          </a:r>
          <a:r>
            <a:rPr lang="es-MX" altLang="es-MX" sz="1800" kern="1200" dirty="0">
              <a:latin typeface="Arial" panose="020B0604020202020204" pitchFamily="34" charset="0"/>
              <a:cs typeface="Arial" panose="020B0604020202020204" pitchFamily="34" charset="0"/>
            </a:rPr>
            <a:t>, mientras que 57.8% de los asalariados no agropecuarios sí tenían acceso a ésta.</a:t>
          </a:r>
          <a:endParaRPr lang="es-MX" sz="1800" kern="1200" dirty="0">
            <a:latin typeface="Arial" panose="020B0604020202020204" pitchFamily="34" charset="0"/>
            <a:cs typeface="Arial" panose="020B0604020202020204" pitchFamily="34" charset="0"/>
          </a:endParaRPr>
        </a:p>
      </dsp:txBody>
      <dsp:txXfrm rot="-5400000">
        <a:off x="1957944" y="192918"/>
        <a:ext cx="9811842" cy="1593105"/>
      </dsp:txXfrm>
    </dsp:sp>
    <dsp:sp modelId="{DA19B250-C910-4555-B3F3-52F2CD2F296E}">
      <dsp:nvSpPr>
        <dsp:cNvPr id="0" name=""/>
        <dsp:cNvSpPr/>
      </dsp:nvSpPr>
      <dsp:spPr>
        <a:xfrm>
          <a:off x="169367" y="2989"/>
          <a:ext cx="1788576" cy="1972964"/>
        </a:xfrm>
        <a:prstGeom prst="roundRect">
          <a:avLst/>
        </a:prstGeom>
        <a:solidFill>
          <a:srgbClr val="DC66A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MX" sz="1800" b="1" kern="1200" dirty="0">
              <a:latin typeface="Arial" panose="020B0604020202020204" pitchFamily="34" charset="0"/>
              <a:cs typeface="Arial" panose="020B0604020202020204" pitchFamily="34" charset="0"/>
            </a:rPr>
            <a:t>Jornaleros agrícolas</a:t>
          </a:r>
        </a:p>
      </dsp:txBody>
      <dsp:txXfrm>
        <a:off x="256678" y="90300"/>
        <a:ext cx="1613954" cy="1798342"/>
      </dsp:txXfrm>
    </dsp:sp>
    <dsp:sp modelId="{C15C6A52-575C-449E-A310-21651DF55305}">
      <dsp:nvSpPr>
        <dsp:cNvPr id="0" name=""/>
        <dsp:cNvSpPr/>
      </dsp:nvSpPr>
      <dsp:spPr>
        <a:xfrm rot="5400000">
          <a:off x="6117770" y="-1887928"/>
          <a:ext cx="1578371" cy="9898025"/>
        </a:xfrm>
        <a:prstGeom prst="round2Same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MX" altLang="es-MX" sz="1800" b="1" kern="1200" dirty="0">
              <a:latin typeface="Arial" panose="020B0604020202020204" pitchFamily="34" charset="0"/>
              <a:cs typeface="Arial" panose="020B0604020202020204" pitchFamily="34" charset="0"/>
            </a:rPr>
            <a:t>6.1%</a:t>
          </a:r>
          <a:r>
            <a:rPr lang="es-MX" altLang="es-MX" sz="1800" kern="1200" dirty="0">
              <a:latin typeface="Arial" panose="020B0604020202020204" pitchFamily="34" charset="0"/>
              <a:cs typeface="Arial" panose="020B0604020202020204" pitchFamily="34" charset="0"/>
            </a:rPr>
            <a:t> de la población hablante de alguna </a:t>
          </a:r>
          <a:r>
            <a:rPr lang="es-MX" altLang="es-MX" sz="1800" b="1" kern="1200" dirty="0">
              <a:latin typeface="Arial" panose="020B0604020202020204" pitchFamily="34" charset="0"/>
              <a:cs typeface="Arial" panose="020B0604020202020204" pitchFamily="34" charset="0"/>
            </a:rPr>
            <a:t>lengua indígena</a:t>
          </a:r>
          <a:r>
            <a:rPr lang="es-MX" altLang="es-MX" sz="1800" kern="1200" dirty="0">
              <a:latin typeface="Arial" panose="020B0604020202020204" pitchFamily="34" charset="0"/>
              <a:cs typeface="Arial" panose="020B0604020202020204" pitchFamily="34" charset="0"/>
            </a:rPr>
            <a:t> se</a:t>
          </a:r>
          <a:r>
            <a:rPr lang="es-MX" altLang="es-MX" sz="1800" b="1" kern="1200" dirty="0">
              <a:latin typeface="Arial" panose="020B0604020202020204" pitchFamily="34" charset="0"/>
              <a:cs typeface="Arial" panose="020B0604020202020204" pitchFamily="34" charset="0"/>
            </a:rPr>
            <a:t> inserta </a:t>
          </a:r>
          <a:r>
            <a:rPr lang="es-MX" altLang="es-MX" sz="1800" kern="1200" dirty="0">
              <a:latin typeface="Arial" panose="020B0604020202020204" pitchFamily="34" charset="0"/>
              <a:cs typeface="Arial" panose="020B0604020202020204" pitchFamily="34" charset="0"/>
            </a:rPr>
            <a:t>en el </a:t>
          </a:r>
          <a:r>
            <a:rPr lang="es-MX" altLang="es-MX" sz="1800" b="1" kern="1200" dirty="0">
              <a:latin typeface="Arial" panose="020B0604020202020204" pitchFamily="34" charset="0"/>
              <a:cs typeface="Arial" panose="020B0604020202020204" pitchFamily="34" charset="0"/>
            </a:rPr>
            <a:t>mercado laboral como trabajadores sin pago</a:t>
          </a:r>
          <a:r>
            <a:rPr lang="es-MX" altLang="es-MX" sz="1800" kern="1200" dirty="0">
              <a:latin typeface="Arial" panose="020B0604020202020204" pitchFamily="34" charset="0"/>
              <a:cs typeface="Arial" panose="020B0604020202020204" pitchFamily="34" charset="0"/>
            </a:rPr>
            <a:t>, mientras que el porcentaje de personas no hablantes de lengua indígena es de 1.8%.</a:t>
          </a:r>
          <a:endParaRPr lang="es-MX" sz="1800" kern="1200" dirty="0">
            <a:latin typeface="Arial" panose="020B0604020202020204" pitchFamily="34" charset="0"/>
            <a:cs typeface="Arial" panose="020B0604020202020204" pitchFamily="34" charset="0"/>
          </a:endParaRPr>
        </a:p>
      </dsp:txBody>
      <dsp:txXfrm rot="-5400000">
        <a:off x="1957943" y="2348949"/>
        <a:ext cx="9820975" cy="1424271"/>
      </dsp:txXfrm>
    </dsp:sp>
    <dsp:sp modelId="{5F5EC7C1-A439-43C0-8B0B-13FEB9A9E8F3}">
      <dsp:nvSpPr>
        <dsp:cNvPr id="0" name=""/>
        <dsp:cNvSpPr/>
      </dsp:nvSpPr>
      <dsp:spPr>
        <a:xfrm>
          <a:off x="169367" y="2074601"/>
          <a:ext cx="1788576" cy="1972964"/>
        </a:xfrm>
        <a:prstGeom prst="roundRect">
          <a:avLst/>
        </a:prstGeom>
        <a:solidFill>
          <a:srgbClr val="DC66A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MX" sz="1800" b="1" kern="1200" dirty="0">
              <a:latin typeface="Arial" panose="020B0604020202020204" pitchFamily="34" charset="0"/>
              <a:cs typeface="Arial" panose="020B0604020202020204" pitchFamily="34" charset="0"/>
            </a:rPr>
            <a:t>Población indígena</a:t>
          </a:r>
        </a:p>
      </dsp:txBody>
      <dsp:txXfrm>
        <a:off x="256678" y="2161912"/>
        <a:ext cx="1613954" cy="1798342"/>
      </dsp:txXfrm>
    </dsp:sp>
    <dsp:sp modelId="{36E23760-59A6-44AA-A16F-783DD4AA33FB}">
      <dsp:nvSpPr>
        <dsp:cNvPr id="0" name=""/>
        <dsp:cNvSpPr/>
      </dsp:nvSpPr>
      <dsp:spPr>
        <a:xfrm rot="5400000">
          <a:off x="6117770" y="183683"/>
          <a:ext cx="1578371" cy="9898025"/>
        </a:xfrm>
        <a:prstGeom prst="round2Same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s-MX" altLang="es-MX" sz="1800" kern="1200" dirty="0">
              <a:latin typeface="Arial" panose="020B0604020202020204" pitchFamily="34" charset="0"/>
              <a:cs typeface="Arial" panose="020B0604020202020204" pitchFamily="34" charset="0"/>
            </a:rPr>
            <a:t>Persiste un </a:t>
          </a:r>
          <a:r>
            <a:rPr lang="es-MX" altLang="es-MX" sz="1800" b="1" kern="1200" dirty="0">
              <a:latin typeface="Arial" panose="020B0604020202020204" pitchFamily="34" charset="0"/>
              <a:cs typeface="Arial" panose="020B0604020202020204" pitchFamily="34" charset="0"/>
            </a:rPr>
            <a:t>trato discriminatorio </a:t>
          </a:r>
          <a:r>
            <a:rPr lang="es-MX" altLang="es-MX" sz="1800" kern="1200" dirty="0">
              <a:latin typeface="Arial" panose="020B0604020202020204" pitchFamily="34" charset="0"/>
              <a:cs typeface="Arial" panose="020B0604020202020204" pitchFamily="34" charset="0"/>
            </a:rPr>
            <a:t>en el caso del trabajo doméstico remunerado, ya que su </a:t>
          </a:r>
          <a:r>
            <a:rPr lang="es-MX" altLang="es-MX" sz="1800" b="1" kern="1200" dirty="0">
              <a:latin typeface="Arial" panose="020B0604020202020204" pitchFamily="34" charset="0"/>
              <a:cs typeface="Arial" panose="020B0604020202020204" pitchFamily="34" charset="0"/>
            </a:rPr>
            <a:t>inscripción al IMSS es voluntaria </a:t>
          </a:r>
          <a:r>
            <a:rPr lang="es-MX" altLang="es-MX" sz="1800" kern="1200" dirty="0">
              <a:latin typeface="Arial" panose="020B0604020202020204" pitchFamily="34" charset="0"/>
              <a:cs typeface="Arial" panose="020B0604020202020204" pitchFamily="34" charset="0"/>
            </a:rPr>
            <a:t>y sólo incluye el seguro de salud, excluyendo los demás.</a:t>
          </a:r>
          <a:endParaRPr lang="es-MX" sz="1800" kern="1200" dirty="0">
            <a:latin typeface="Arial" panose="020B0604020202020204" pitchFamily="34" charset="0"/>
            <a:cs typeface="Arial" panose="020B0604020202020204" pitchFamily="34" charset="0"/>
          </a:endParaRPr>
        </a:p>
      </dsp:txBody>
      <dsp:txXfrm rot="-5400000">
        <a:off x="1957943" y="4420560"/>
        <a:ext cx="9820975" cy="1424271"/>
      </dsp:txXfrm>
    </dsp:sp>
    <dsp:sp modelId="{E18E63F4-9E2A-4BC3-A76A-2982557DE4F5}">
      <dsp:nvSpPr>
        <dsp:cNvPr id="0" name=""/>
        <dsp:cNvSpPr/>
      </dsp:nvSpPr>
      <dsp:spPr>
        <a:xfrm>
          <a:off x="169367" y="4146214"/>
          <a:ext cx="1788576" cy="1972964"/>
        </a:xfrm>
        <a:prstGeom prst="roundRect">
          <a:avLst/>
        </a:prstGeom>
        <a:solidFill>
          <a:srgbClr val="DC66A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MX" sz="1800" b="1" kern="1200" dirty="0">
              <a:latin typeface="Arial" panose="020B0604020202020204" pitchFamily="34" charset="0"/>
              <a:cs typeface="Arial" panose="020B0604020202020204" pitchFamily="34" charset="0"/>
            </a:rPr>
            <a:t>Trabajadoras domésticas</a:t>
          </a:r>
        </a:p>
      </dsp:txBody>
      <dsp:txXfrm>
        <a:off x="256678" y="4233525"/>
        <a:ext cx="1613954" cy="1798342"/>
      </dsp:txXfrm>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s-MX" dirty="0"/>
          </a:p>
        </p:txBody>
      </p:sp>
      <p:sp>
        <p:nvSpPr>
          <p:cNvPr id="3" name="Marcador de fecha 2"/>
          <p:cNvSpPr>
            <a:spLocks noGrp="1"/>
          </p:cNvSpPr>
          <p:nvPr>
            <p:ph type="dt" sz="quarter" idx="1"/>
          </p:nvPr>
        </p:nvSpPr>
        <p:spPr>
          <a:xfrm>
            <a:off x="4143587" y="0"/>
            <a:ext cx="3169920" cy="481727"/>
          </a:xfrm>
          <a:prstGeom prst="rect">
            <a:avLst/>
          </a:prstGeom>
        </p:spPr>
        <p:txBody>
          <a:bodyPr vert="horz" lIns="96653" tIns="48327" rIns="96653" bIns="48327" rtlCol="0"/>
          <a:lstStyle>
            <a:lvl1pPr algn="r">
              <a:defRPr sz="1200"/>
            </a:lvl1pPr>
          </a:lstStyle>
          <a:p>
            <a:fld id="{B62A9AC0-922F-485B-9EEC-3094E6390F8C}" type="datetimeFigureOut">
              <a:rPr lang="es-MX" smtClean="0"/>
              <a:t>11/02/2019</a:t>
            </a:fld>
            <a:endParaRPr lang="es-MX" dirty="0"/>
          </a:p>
        </p:txBody>
      </p:sp>
      <p:sp>
        <p:nvSpPr>
          <p:cNvPr id="4" name="Marcador de pie de página 3"/>
          <p:cNvSpPr>
            <a:spLocks noGrp="1"/>
          </p:cNvSpPr>
          <p:nvPr>
            <p:ph type="ftr" sz="quarter" idx="2"/>
          </p:nvPr>
        </p:nvSpPr>
        <p:spPr>
          <a:xfrm>
            <a:off x="0" y="9119476"/>
            <a:ext cx="3169920" cy="481726"/>
          </a:xfrm>
          <a:prstGeom prst="rect">
            <a:avLst/>
          </a:prstGeom>
        </p:spPr>
        <p:txBody>
          <a:bodyPr vert="horz" lIns="96653" tIns="48327" rIns="96653" bIns="48327" rtlCol="0" anchor="b"/>
          <a:lstStyle>
            <a:lvl1pPr algn="l">
              <a:defRPr sz="1200"/>
            </a:lvl1pPr>
          </a:lstStyle>
          <a:p>
            <a:endParaRPr lang="es-MX" dirty="0"/>
          </a:p>
        </p:txBody>
      </p:sp>
      <p:sp>
        <p:nvSpPr>
          <p:cNvPr id="5" name="Marcador de número de diapositiva 4"/>
          <p:cNvSpPr>
            <a:spLocks noGrp="1"/>
          </p:cNvSpPr>
          <p:nvPr>
            <p:ph type="sldNum" sz="quarter" idx="3"/>
          </p:nvPr>
        </p:nvSpPr>
        <p:spPr>
          <a:xfrm>
            <a:off x="4143587" y="9119476"/>
            <a:ext cx="3169920" cy="481726"/>
          </a:xfrm>
          <a:prstGeom prst="rect">
            <a:avLst/>
          </a:prstGeom>
        </p:spPr>
        <p:txBody>
          <a:bodyPr vert="horz" lIns="96653" tIns="48327" rIns="96653" bIns="48327" rtlCol="0" anchor="b"/>
          <a:lstStyle>
            <a:lvl1pPr algn="r">
              <a:defRPr sz="1200"/>
            </a:lvl1pPr>
          </a:lstStyle>
          <a:p>
            <a:fld id="{7C7A79FF-FFC6-4081-BA25-D5F77ECE2F61}" type="slidenum">
              <a:rPr lang="es-MX" smtClean="0"/>
              <a:t>‹Nº›</a:t>
            </a:fld>
            <a:endParaRPr lang="es-MX" dirty="0"/>
          </a:p>
        </p:txBody>
      </p:sp>
    </p:spTree>
    <p:extLst>
      <p:ext uri="{BB962C8B-B14F-4D97-AF65-F5344CB8AC3E}">
        <p14:creationId xmlns:p14="http://schemas.microsoft.com/office/powerpoint/2010/main" val="300509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p:cNvSpPr>
          <p:nvPr>
            <p:ph type="sldImg"/>
          </p:nvPr>
        </p:nvSpPr>
        <p:spPr bwMode="auto">
          <a:xfrm>
            <a:off x="1257300" y="719138"/>
            <a:ext cx="4800600" cy="360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p:cNvSpPr>
            <a:spLocks noGrp="1"/>
          </p:cNvSpPr>
          <p:nvPr>
            <p:ph type="body" sz="quarter" idx="1"/>
          </p:nvPr>
        </p:nvSpPr>
        <p:spPr bwMode="auto">
          <a:xfrm>
            <a:off x="975361" y="4560570"/>
            <a:ext cx="5364480" cy="4320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6653" tIns="48327" rIns="96653" bIns="48327" numCol="1" anchor="t" anchorCtr="0" compatLnSpc="1">
            <a:prstTxWarp prst="textNoShape">
              <a:avLst/>
            </a:prstTxWarp>
          </a:bodyPr>
          <a:lstStyle/>
          <a:p>
            <a:pPr lvl="0"/>
            <a:r>
              <a:rPr lang="es-MX" altLang="es-MX" noProof="0">
                <a:sym typeface="Helvetica Neue" charset="0"/>
              </a:rPr>
              <a:t>Click to edit Master text styles</a:t>
            </a:r>
          </a:p>
          <a:p>
            <a:pPr lvl="1"/>
            <a:r>
              <a:rPr lang="es-MX" altLang="es-MX" noProof="0">
                <a:sym typeface="Helvetica Neue" charset="0"/>
              </a:rPr>
              <a:t>Second level</a:t>
            </a:r>
          </a:p>
          <a:p>
            <a:pPr lvl="2"/>
            <a:r>
              <a:rPr lang="es-MX" altLang="es-MX" noProof="0">
                <a:sym typeface="Helvetica Neue" charset="0"/>
              </a:rPr>
              <a:t>Third level</a:t>
            </a:r>
          </a:p>
          <a:p>
            <a:pPr lvl="3"/>
            <a:r>
              <a:rPr lang="es-MX" altLang="es-MX" noProof="0">
                <a:sym typeface="Helvetica Neue" charset="0"/>
              </a:rPr>
              <a:t>Fourth level</a:t>
            </a:r>
          </a:p>
          <a:p>
            <a:pPr lvl="4"/>
            <a:r>
              <a:rPr lang="es-MX" altLang="es-MX" noProof="0">
                <a:sym typeface="Helvetica Neue" charset="0"/>
              </a:rPr>
              <a:t>Fifth level</a:t>
            </a:r>
          </a:p>
        </p:txBody>
      </p:sp>
    </p:spTree>
    <p:extLst>
      <p:ext uri="{BB962C8B-B14F-4D97-AF65-F5344CB8AC3E}">
        <p14:creationId xmlns:p14="http://schemas.microsoft.com/office/powerpoint/2010/main" val="630488522"/>
      </p:ext>
    </p:extLst>
  </p:cSld>
  <p:clrMap bg1="lt1" tx1="dk1" bg2="lt2" tx2="dk2" accent1="accent1" accent2="accent2" accent3="accent3" accent4="accent4" accent5="accent5" accent6="accent6" hlink="hlink" folHlink="folHlink"/>
  <p:notesStyle>
    <a:lvl1pPr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1pPr>
    <a:lvl2pPr indent="2286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2pPr>
    <a:lvl3pPr indent="4572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3pPr>
    <a:lvl4pPr indent="6858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4pPr>
    <a:lvl5pPr indent="9144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imagen de diapositiva 1"/>
          <p:cNvSpPr>
            <a:spLocks noGrp="1" noRot="1" noChangeAspect="1" noTextEdit="1"/>
          </p:cNvSpPr>
          <p:nvPr>
            <p:ph type="sldImg"/>
          </p:nvPr>
        </p:nvSpPr>
        <p:spPr/>
      </p:sp>
      <p:sp>
        <p:nvSpPr>
          <p:cNvPr id="5123"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807238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Marcador de imagen de diapositiva 1"/>
          <p:cNvSpPr>
            <a:spLocks noGrp="1" noRot="1" noChangeAspect="1" noTextEdit="1"/>
          </p:cNvSpPr>
          <p:nvPr>
            <p:ph type="sldImg"/>
          </p:nvPr>
        </p:nvSpPr>
        <p:spPr/>
      </p:sp>
      <p:sp>
        <p:nvSpPr>
          <p:cNvPr id="31747"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679526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Marcador de imagen de diapositiva 1"/>
          <p:cNvSpPr>
            <a:spLocks noGrp="1" noRot="1" noChangeAspect="1" noTextEdit="1"/>
          </p:cNvSpPr>
          <p:nvPr>
            <p:ph type="sldImg"/>
          </p:nvPr>
        </p:nvSpPr>
        <p:spPr/>
      </p:sp>
      <p:sp>
        <p:nvSpPr>
          <p:cNvPr id="33795"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3475645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Marcador de imagen de diapositiva 1"/>
          <p:cNvSpPr>
            <a:spLocks noGrp="1" noRot="1" noChangeAspect="1" noTextEdit="1"/>
          </p:cNvSpPr>
          <p:nvPr>
            <p:ph type="sldImg"/>
          </p:nvPr>
        </p:nvSpPr>
        <p:spPr/>
      </p:sp>
      <p:sp>
        <p:nvSpPr>
          <p:cNvPr id="37891"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367250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Marcador de imagen de diapositiva 1"/>
          <p:cNvSpPr>
            <a:spLocks noGrp="1" noRot="1" noChangeAspect="1" noTextEdit="1"/>
          </p:cNvSpPr>
          <p:nvPr>
            <p:ph type="sldImg"/>
          </p:nvPr>
        </p:nvSpPr>
        <p:spPr/>
      </p:sp>
      <p:sp>
        <p:nvSpPr>
          <p:cNvPr id="41987"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952181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Marcador de imagen de diapositiva 1"/>
          <p:cNvSpPr>
            <a:spLocks noGrp="1" noRot="1" noChangeAspect="1" noTextEdit="1"/>
          </p:cNvSpPr>
          <p:nvPr>
            <p:ph type="sldImg"/>
          </p:nvPr>
        </p:nvSpPr>
        <p:spPr/>
      </p:sp>
      <p:sp>
        <p:nvSpPr>
          <p:cNvPr id="45059"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905457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Marcador de imagen de diapositiva 1"/>
          <p:cNvSpPr>
            <a:spLocks noGrp="1" noRot="1" noChangeAspect="1" noTextEdit="1"/>
          </p:cNvSpPr>
          <p:nvPr>
            <p:ph type="sldImg"/>
          </p:nvPr>
        </p:nvSpPr>
        <p:spPr/>
      </p:sp>
      <p:sp>
        <p:nvSpPr>
          <p:cNvPr id="49155"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272619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Marcador de imagen de diapositiva 1"/>
          <p:cNvSpPr>
            <a:spLocks noGrp="1" noRot="1" noChangeAspect="1" noTextEdit="1"/>
          </p:cNvSpPr>
          <p:nvPr>
            <p:ph type="sldImg"/>
          </p:nvPr>
        </p:nvSpPr>
        <p:spPr/>
      </p:sp>
      <p:sp>
        <p:nvSpPr>
          <p:cNvPr id="53251"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3232170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Marcador de imagen de diapositiva 1"/>
          <p:cNvSpPr>
            <a:spLocks noGrp="1" noRot="1" noChangeAspect="1" noTextEdit="1"/>
          </p:cNvSpPr>
          <p:nvPr>
            <p:ph type="sldImg"/>
          </p:nvPr>
        </p:nvSpPr>
        <p:spPr/>
      </p:sp>
      <p:sp>
        <p:nvSpPr>
          <p:cNvPr id="57347"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67992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Marcador de imagen de diapositiva 1"/>
          <p:cNvSpPr>
            <a:spLocks noGrp="1" noRot="1" noChangeAspect="1" noTextEdit="1"/>
          </p:cNvSpPr>
          <p:nvPr>
            <p:ph type="sldImg"/>
          </p:nvPr>
        </p:nvSpPr>
        <p:spPr/>
      </p:sp>
      <p:sp>
        <p:nvSpPr>
          <p:cNvPr id="61443"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2972025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Marcador de imagen de diapositiva 1"/>
          <p:cNvSpPr>
            <a:spLocks noGrp="1" noRot="1" noChangeAspect="1" noTextEdit="1"/>
          </p:cNvSpPr>
          <p:nvPr>
            <p:ph type="sldImg"/>
          </p:nvPr>
        </p:nvSpPr>
        <p:spPr/>
      </p:sp>
      <p:sp>
        <p:nvSpPr>
          <p:cNvPr id="65539"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826646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Marcador de imagen de diapositiva 1"/>
          <p:cNvSpPr>
            <a:spLocks noGrp="1" noRot="1" noChangeAspect="1" noTextEdit="1"/>
          </p:cNvSpPr>
          <p:nvPr>
            <p:ph type="sldImg"/>
          </p:nvPr>
        </p:nvSpPr>
        <p:spPr/>
      </p:sp>
      <p:sp>
        <p:nvSpPr>
          <p:cNvPr id="13315"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208793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Marcador de imagen de diapositiva 1"/>
          <p:cNvSpPr>
            <a:spLocks noGrp="1" noRot="1" noChangeAspect="1" noTextEdit="1"/>
          </p:cNvSpPr>
          <p:nvPr>
            <p:ph type="sldImg"/>
          </p:nvPr>
        </p:nvSpPr>
        <p:spPr/>
      </p:sp>
      <p:sp>
        <p:nvSpPr>
          <p:cNvPr id="69635"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34613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Marcador de imagen de diapositiva 1"/>
          <p:cNvSpPr>
            <a:spLocks noGrp="1" noRot="1" noChangeAspect="1" noTextEdit="1"/>
          </p:cNvSpPr>
          <p:nvPr>
            <p:ph type="sldImg"/>
          </p:nvPr>
        </p:nvSpPr>
        <p:spPr/>
      </p:sp>
      <p:sp>
        <p:nvSpPr>
          <p:cNvPr id="69635"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051157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Marcador de imagen de diapositiva 1"/>
          <p:cNvSpPr>
            <a:spLocks noGrp="1" noRot="1" noChangeAspect="1" noTextEdit="1"/>
          </p:cNvSpPr>
          <p:nvPr>
            <p:ph type="sldImg"/>
          </p:nvPr>
        </p:nvSpPr>
        <p:spPr/>
      </p:sp>
      <p:sp>
        <p:nvSpPr>
          <p:cNvPr id="88067"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41749545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Marcador de imagen de diapositiva 1"/>
          <p:cNvSpPr>
            <a:spLocks noGrp="1" noRot="1" noChangeAspect="1" noTextEdit="1"/>
          </p:cNvSpPr>
          <p:nvPr>
            <p:ph type="sldImg"/>
          </p:nvPr>
        </p:nvSpPr>
        <p:spPr/>
      </p:sp>
      <p:sp>
        <p:nvSpPr>
          <p:cNvPr id="90115"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820987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Marcador de imagen de diapositiva 1"/>
          <p:cNvSpPr>
            <a:spLocks noGrp="1" noRot="1" noChangeAspect="1" noTextEdit="1"/>
          </p:cNvSpPr>
          <p:nvPr>
            <p:ph type="sldImg"/>
          </p:nvPr>
        </p:nvSpPr>
        <p:spPr/>
      </p:sp>
      <p:sp>
        <p:nvSpPr>
          <p:cNvPr id="15363"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883102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Marcador de imagen de diapositiva 1"/>
          <p:cNvSpPr>
            <a:spLocks noGrp="1" noRot="1" noChangeAspect="1" noTextEdit="1"/>
          </p:cNvSpPr>
          <p:nvPr>
            <p:ph type="sldImg"/>
          </p:nvPr>
        </p:nvSpPr>
        <p:spPr/>
      </p:sp>
      <p:sp>
        <p:nvSpPr>
          <p:cNvPr id="17411"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437571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p:cNvSpPr>
            <a:spLocks noGrp="1" noRot="1" noChangeAspect="1" noTextEdit="1"/>
          </p:cNvSpPr>
          <p:nvPr>
            <p:ph type="sldImg"/>
          </p:nvPr>
        </p:nvSpPr>
        <p:spPr/>
      </p:sp>
      <p:sp>
        <p:nvSpPr>
          <p:cNvPr id="21507"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789021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71732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p:cNvSpPr>
            <a:spLocks noGrp="1" noRot="1" noChangeAspect="1" noTextEdit="1"/>
          </p:cNvSpPr>
          <p:nvPr>
            <p:ph type="sldImg"/>
          </p:nvPr>
        </p:nvSpPr>
        <p:spPr/>
      </p:sp>
      <p:sp>
        <p:nvSpPr>
          <p:cNvPr id="25603"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3481915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Marcador de imagen de diapositiva 1"/>
          <p:cNvSpPr>
            <a:spLocks noGrp="1" noRot="1" noChangeAspect="1" noTextEdit="1"/>
          </p:cNvSpPr>
          <p:nvPr>
            <p:ph type="sldImg"/>
          </p:nvPr>
        </p:nvSpPr>
        <p:spPr/>
      </p:sp>
      <p:sp>
        <p:nvSpPr>
          <p:cNvPr id="27651"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3154591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Marcador de imagen de diapositiva 1"/>
          <p:cNvSpPr>
            <a:spLocks noGrp="1" noRot="1" noChangeAspect="1" noTextEdit="1"/>
          </p:cNvSpPr>
          <p:nvPr>
            <p:ph type="sldImg"/>
          </p:nvPr>
        </p:nvSpPr>
        <p:spPr/>
      </p:sp>
      <p:sp>
        <p:nvSpPr>
          <p:cNvPr id="29699"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11513398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49467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21698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306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07513" y="519113"/>
            <a:ext cx="2803525" cy="8266112"/>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93763" y="519113"/>
            <a:ext cx="8261350" cy="8266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8694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3668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625600" y="1597025"/>
            <a:ext cx="9753600" cy="3395663"/>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79567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9659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87413" y="2432050"/>
            <a:ext cx="11217275" cy="4056063"/>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873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93763" y="2597150"/>
            <a:ext cx="5532437"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578600" y="2597150"/>
            <a:ext cx="5532438"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98077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95350" y="519113"/>
            <a:ext cx="11217275" cy="1885950"/>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95350" y="3562350"/>
            <a:ext cx="5502275"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583363" y="3562350"/>
            <a:ext cx="5529262"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8" name="Marcador de pie de página 7"/>
          <p:cNvSpPr>
            <a:spLocks noGrp="1"/>
          </p:cNvSpPr>
          <p:nvPr>
            <p:ph type="ftr" sz="quarter" idx="11"/>
          </p:nvPr>
        </p:nvSpPr>
        <p:spPr/>
        <p:txBody>
          <a:bodyPr/>
          <a:lstStyle/>
          <a:p>
            <a:endParaRPr lang="es-MX" dirty="0"/>
          </a:p>
        </p:txBody>
      </p:sp>
      <p:sp>
        <p:nvSpPr>
          <p:cNvPr id="9" name="Marcador de número de diapositiva 8"/>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15252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550641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3" name="Marcador de pie de página 2"/>
          <p:cNvSpPr>
            <a:spLocks noGrp="1"/>
          </p:cNvSpPr>
          <p:nvPr>
            <p:ph type="ftr" sz="quarter" idx="1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53808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3531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93763" y="519113"/>
            <a:ext cx="11217275" cy="188595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93763" y="2597150"/>
            <a:ext cx="11217275" cy="618807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75000"/>
                  </a:schemeClr>
                </a:solidFill>
              </a:defRPr>
            </a:lvl1p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Marcador de número de diapositiva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75000"/>
                  </a:schemeClr>
                </a:solidFill>
              </a:defRPr>
            </a:lvl1p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617843891"/>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coneval.org.mx/Medicion/Paginas/ITLP-IS_resultados_a_nivel_nacional.asp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www.beta.inegi.org.mx/proyectos/enchogares/regulares/eno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edlac.econo.unlp.edu.ar/esp/estadisticas-detalle.php?idE=2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elpais.com/economia/2017/07/13/actualidad/1499956007_989333.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pasted-imag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004800" cy="975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2"/>
          <p:cNvSpPr>
            <a:spLocks noGrp="1"/>
          </p:cNvSpPr>
          <p:nvPr>
            <p:ph type="ctrTitle"/>
          </p:nvPr>
        </p:nvSpPr>
        <p:spPr>
          <a:xfrm>
            <a:off x="1270000" y="3868738"/>
            <a:ext cx="10464800" cy="1252537"/>
          </a:xfrm>
        </p:spPr>
        <p:txBody>
          <a:bodyPr>
            <a:normAutofit fontScale="90000"/>
          </a:bodyPr>
          <a:lstStyle/>
          <a:p>
            <a:pPr eaLnBrk="1"/>
            <a:r>
              <a:rPr lang="es-MX" altLang="es-MX" sz="500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Estudio Diagnóstico del Derecho al Trabajo </a:t>
            </a:r>
          </a:p>
        </p:txBody>
      </p:sp>
      <p:sp>
        <p:nvSpPr>
          <p:cNvPr id="3077" name="Rectangle 5"/>
          <p:cNvSpPr>
            <a:spLocks/>
          </p:cNvSpPr>
          <p:nvPr/>
        </p:nvSpPr>
        <p:spPr bwMode="auto">
          <a:xfrm>
            <a:off x="5364163" y="8950325"/>
            <a:ext cx="26304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914400" eaLnBrk="1"/>
            <a:r>
              <a:rPr lang="es-MX" altLang="es-MX" sz="2000" b="1">
                <a:solidFill>
                  <a:srgbClr val="FFFFFF"/>
                </a:solidFill>
                <a:latin typeface="Arial" panose="020B0604020202020204" pitchFamily="34" charset="0"/>
                <a:cs typeface="Arial" panose="020B0604020202020204" pitchFamily="34" charset="0"/>
                <a:sym typeface="Arial" panose="020B0604020202020204" pitchFamily="34" charset="0"/>
              </a:rPr>
              <a:t>www.coneval.org.mx</a:t>
            </a:r>
          </a:p>
        </p:txBody>
      </p:sp>
      <p:sp>
        <p:nvSpPr>
          <p:cNvPr id="3" name="Subtítulo 2">
            <a:extLst>
              <a:ext uri="{FF2B5EF4-FFF2-40B4-BE49-F238E27FC236}">
                <a16:creationId xmlns:a16="http://schemas.microsoft.com/office/drawing/2014/main" id="{CAF88310-6F72-4BD3-846D-7B1AB0DC84EF}"/>
              </a:ext>
            </a:extLst>
          </p:cNvPr>
          <p:cNvSpPr>
            <a:spLocks noGrp="1"/>
          </p:cNvSpPr>
          <p:nvPr>
            <p:ph type="subTitle" idx="1"/>
          </p:nvPr>
        </p:nvSpPr>
        <p:spPr/>
        <p:txBody>
          <a:bodyPr/>
          <a:lstStyle/>
          <a:p>
            <a:endParaRPr lang="es-MX"/>
          </a:p>
        </p:txBody>
      </p:sp>
    </p:spTree>
    <p:extLst>
      <p:ext uri="{BB962C8B-B14F-4D97-AF65-F5344CB8AC3E}">
        <p14:creationId xmlns:p14="http://schemas.microsoft.com/office/powerpoint/2010/main" val="408574544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p:cNvSpPr>
          <p:nvPr/>
        </p:nvSpPr>
        <p:spPr bwMode="auto">
          <a:xfrm>
            <a:off x="434975" y="1420813"/>
            <a:ext cx="52292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a:solidFill>
                  <a:srgbClr val="53585F"/>
                </a:solidFill>
                <a:latin typeface="Arial" panose="020B0604020202020204" pitchFamily="34" charset="0"/>
                <a:cs typeface="Arial" panose="020B0604020202020204" pitchFamily="34" charset="0"/>
                <a:sym typeface="Arial" panose="020B0604020202020204" pitchFamily="34" charset="0"/>
              </a:rPr>
              <a:t>Diagnóstico del Derecho al Trabajo</a:t>
            </a:r>
          </a:p>
        </p:txBody>
      </p:sp>
      <p:sp>
        <p:nvSpPr>
          <p:cNvPr id="28675" name="Rectángulo 18"/>
          <p:cNvSpPr>
            <a:spLocks noChangeArrowheads="1"/>
          </p:cNvSpPr>
          <p:nvPr/>
        </p:nvSpPr>
        <p:spPr bwMode="auto">
          <a:xfrm>
            <a:off x="849759" y="2060644"/>
            <a:ext cx="11017944"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El CPIDESC</a:t>
            </a:r>
            <a:r>
              <a:rPr lang="es-MX" altLang="es-MX" sz="1800" baseline="30000" dirty="0">
                <a:latin typeface="Arial" panose="020B0604020202020204" pitchFamily="34" charset="0"/>
                <a:cs typeface="Arial" panose="020B0604020202020204" pitchFamily="34" charset="0"/>
              </a:rPr>
              <a:t>1</a:t>
            </a:r>
            <a:r>
              <a:rPr lang="es-MX" altLang="es-MX" sz="1800" dirty="0">
                <a:latin typeface="Arial" panose="020B0604020202020204" pitchFamily="34" charset="0"/>
                <a:cs typeface="Arial" panose="020B0604020202020204" pitchFamily="34" charset="0"/>
              </a:rPr>
              <a:t>, reconoce entre las obligaciones de los Estados suscritos: diseñar políticas nacionales y planes detallados de aplicación con los objetivos específicos de: estimular el crecimiento y desarrollo; elevar el nivel de vida; satisfacer las necesidades de mano de obra y resolver el desempleo y el subempleo; por tanto, se exige que la estrategia y el plan nacional del empleo tomen en cuenta las preocupaciones del conjunto de los trabajadores, con indicadores, revisión periódica y la participación de las organizaciones sindicales y patronales. De acuerdo con los </a:t>
            </a:r>
            <a:r>
              <a:rPr lang="es-MX" altLang="es-MX" sz="1800" b="1" dirty="0">
                <a:latin typeface="Arial" panose="020B0604020202020204" pitchFamily="34" charset="0"/>
                <a:cs typeface="Arial" panose="020B0604020202020204" pitchFamily="34" charset="0"/>
              </a:rPr>
              <a:t>hallazgos</a:t>
            </a:r>
            <a:r>
              <a:rPr lang="es-MX" altLang="es-MX" sz="1800" dirty="0">
                <a:latin typeface="Arial" panose="020B0604020202020204" pitchFamily="34" charset="0"/>
                <a:cs typeface="Arial" panose="020B0604020202020204" pitchFamily="34" charset="0"/>
              </a:rPr>
              <a:t> reportados en el presente diagnóstico y desde un enfoque de derechos humanos, es este último aspecto de la política laboral nacional -</a:t>
            </a:r>
            <a:r>
              <a:rPr lang="es-MX" altLang="es-MX" sz="1800" b="1" dirty="0">
                <a:latin typeface="Arial" panose="020B0604020202020204" pitchFamily="34" charset="0"/>
                <a:cs typeface="Arial" panose="020B0604020202020204" pitchFamily="34" charset="0"/>
              </a:rPr>
              <a:t>el carácter participativo del diseño, monitoreo y evaluación de la misma</a:t>
            </a:r>
            <a:r>
              <a:rPr lang="es-MX" altLang="es-MX" sz="1800" dirty="0">
                <a:latin typeface="Arial" panose="020B0604020202020204" pitchFamily="34" charset="0"/>
                <a:cs typeface="Arial" panose="020B0604020202020204" pitchFamily="34" charset="0"/>
              </a:rPr>
              <a:t>- en donde </a:t>
            </a:r>
            <a:r>
              <a:rPr lang="es-MX" altLang="es-MX" sz="1800" b="1" dirty="0">
                <a:latin typeface="Arial" panose="020B0604020202020204" pitchFamily="34" charset="0"/>
                <a:cs typeface="Arial" panose="020B0604020202020204" pitchFamily="34" charset="0"/>
              </a:rPr>
              <a:t>el déficit es más evidente</a:t>
            </a:r>
            <a:r>
              <a:rPr lang="es-MX" altLang="es-MX" sz="1800" dirty="0">
                <a:latin typeface="Arial" panose="020B0604020202020204" pitchFamily="34" charset="0"/>
                <a:cs typeface="Arial" panose="020B0604020202020204" pitchFamily="34" charset="0"/>
              </a:rPr>
              <a:t>, ya que no existe tal participación. </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A la par, fue posible encontrar que, </a:t>
            </a:r>
            <a:r>
              <a:rPr lang="es-MX" altLang="es-MX" sz="1800" b="1" dirty="0">
                <a:latin typeface="Arial" panose="020B0604020202020204" pitchFamily="34" charset="0"/>
                <a:cs typeface="Arial" panose="020B0604020202020204" pitchFamily="34" charset="0"/>
              </a:rPr>
              <a:t>el derecho al trabajo digno, es uno de los menos conocidos de todos los derechos sociales</a:t>
            </a:r>
            <a:r>
              <a:rPr lang="es-MX" altLang="es-MX" sz="1800" dirty="0">
                <a:latin typeface="Arial" panose="020B0604020202020204" pitchFamily="34" charset="0"/>
                <a:cs typeface="Arial" panose="020B0604020202020204" pitchFamily="34" charset="0"/>
              </a:rPr>
              <a:t>. De acuerdo con resultados de la CESOP</a:t>
            </a:r>
            <a:r>
              <a:rPr lang="es-MX" altLang="es-MX" sz="1800" baseline="30000" dirty="0">
                <a:latin typeface="Arial" panose="020B0604020202020204" pitchFamily="34" charset="0"/>
                <a:cs typeface="Arial" panose="020B0604020202020204" pitchFamily="34" charset="0"/>
              </a:rPr>
              <a:t>2 </a:t>
            </a:r>
            <a:r>
              <a:rPr lang="es-MX" altLang="es-MX" sz="1800" dirty="0">
                <a:latin typeface="Arial" panose="020B0604020202020204" pitchFamily="34" charset="0"/>
                <a:cs typeface="Arial" panose="020B0604020202020204" pitchFamily="34" charset="0"/>
              </a:rPr>
              <a:t>(2016), más de </a:t>
            </a:r>
            <a:r>
              <a:rPr lang="es-MX" altLang="es-MX" sz="1800" b="1" dirty="0">
                <a:latin typeface="Arial" panose="020B0604020202020204" pitchFamily="34" charset="0"/>
                <a:cs typeface="Arial" panose="020B0604020202020204" pitchFamily="34" charset="0"/>
              </a:rPr>
              <a:t>la mitad de los entrevistados nunca habían escuchado hablar de los derechos sociales</a:t>
            </a:r>
            <a:r>
              <a:rPr lang="es-MX" altLang="es-MX" sz="1800" dirty="0">
                <a:latin typeface="Arial" panose="020B0604020202020204" pitchFamily="34" charset="0"/>
                <a:cs typeface="Arial" panose="020B0604020202020204" pitchFamily="34" charset="0"/>
              </a:rPr>
              <a:t>. Entre los que sí, sólo 5.4% escuchó hablar del derecho al trabajo.</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b="1" dirty="0">
                <a:latin typeface="Arial" panose="020B0604020202020204" pitchFamily="34" charset="0"/>
                <a:cs typeface="Arial" panose="020B0604020202020204" pitchFamily="34" charset="0"/>
              </a:rPr>
              <a:t>62.1% </a:t>
            </a:r>
            <a:r>
              <a:rPr lang="es-MX" altLang="es-MX" sz="1800" dirty="0">
                <a:latin typeface="Arial" panose="020B0604020202020204" pitchFamily="34" charset="0"/>
                <a:cs typeface="Arial" panose="020B0604020202020204" pitchFamily="34" charset="0"/>
              </a:rPr>
              <a:t>de los encuestados opinaba que </a:t>
            </a:r>
            <a:r>
              <a:rPr lang="es-MX" altLang="es-MX" sz="1800" b="1" dirty="0">
                <a:latin typeface="Arial" panose="020B0604020202020204" pitchFamily="34" charset="0"/>
                <a:cs typeface="Arial" panose="020B0604020202020204" pitchFamily="34" charset="0"/>
              </a:rPr>
              <a:t>se respetan poco o nada los derechos laborales</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80% consideró insuficiente el salario mínimo </a:t>
            </a:r>
            <a:r>
              <a:rPr lang="es-MX" altLang="es-MX" sz="1800" dirty="0">
                <a:latin typeface="Arial" panose="020B0604020202020204" pitchFamily="34" charset="0"/>
                <a:cs typeface="Arial" panose="020B0604020202020204" pitchFamily="34" charset="0"/>
              </a:rPr>
              <a:t>para cubrir sus necesidades básicas; tres de cada cuatro encuestados creyó que la informalidad se debe a decisiones ajenas al trabajador; </a:t>
            </a:r>
            <a:r>
              <a:rPr lang="es-MX" altLang="es-MX" sz="1800" b="1" dirty="0">
                <a:latin typeface="Arial" panose="020B0604020202020204" pitchFamily="34" charset="0"/>
                <a:cs typeface="Arial" panose="020B0604020202020204" pitchFamily="34" charset="0"/>
              </a:rPr>
              <a:t>casi nueve de cada diez dijo preferir un empleo formal </a:t>
            </a:r>
            <a:r>
              <a:rPr lang="es-MX" altLang="es-MX" sz="1800" dirty="0">
                <a:latin typeface="Arial" panose="020B0604020202020204" pitchFamily="34" charset="0"/>
                <a:cs typeface="Arial" panose="020B0604020202020204" pitchFamily="34" charset="0"/>
              </a:rPr>
              <a:t>a pesar de que esto suponga pagar una cuota para acceder a la seguridad social; y </a:t>
            </a:r>
            <a:r>
              <a:rPr lang="es-MX" altLang="es-MX" sz="1800" b="1" dirty="0">
                <a:latin typeface="Arial" panose="020B0604020202020204" pitchFamily="34" charset="0"/>
                <a:cs typeface="Arial" panose="020B0604020202020204" pitchFamily="34" charset="0"/>
              </a:rPr>
              <a:t>seis de cada diez </a:t>
            </a:r>
            <a:r>
              <a:rPr lang="es-MX" altLang="es-MX" sz="1800" dirty="0">
                <a:latin typeface="Arial" panose="020B0604020202020204" pitchFamily="34" charset="0"/>
                <a:cs typeface="Arial" panose="020B0604020202020204" pitchFamily="34" charset="0"/>
              </a:rPr>
              <a:t>personas cree que </a:t>
            </a:r>
            <a:r>
              <a:rPr lang="es-MX" altLang="es-MX" sz="1800" b="1" dirty="0">
                <a:latin typeface="Arial" panose="020B0604020202020204" pitchFamily="34" charset="0"/>
                <a:cs typeface="Arial" panose="020B0604020202020204" pitchFamily="34" charset="0"/>
              </a:rPr>
              <a:t>la formación en el empleo es importante </a:t>
            </a:r>
            <a:r>
              <a:rPr lang="es-MX" altLang="es-MX" sz="1800" dirty="0">
                <a:latin typeface="Arial" panose="020B0604020202020204" pitchFamily="34" charset="0"/>
                <a:cs typeface="Arial" panose="020B0604020202020204" pitchFamily="34" charset="0"/>
              </a:rPr>
              <a:t>pero </a:t>
            </a:r>
            <a:r>
              <a:rPr lang="es-MX" altLang="es-MX" sz="1800" b="1" dirty="0">
                <a:latin typeface="Arial" panose="020B0604020202020204" pitchFamily="34" charset="0"/>
                <a:cs typeface="Arial" panose="020B0604020202020204" pitchFamily="34" charset="0"/>
              </a:rPr>
              <a:t>solo una de cada diez la ha recibido </a:t>
            </a:r>
            <a:r>
              <a:rPr lang="es-MX" altLang="es-MX" sz="1800" dirty="0">
                <a:latin typeface="Arial" panose="020B0604020202020204" pitchFamily="34" charset="0"/>
                <a:cs typeface="Arial" panose="020B0604020202020204" pitchFamily="34" charset="0"/>
              </a:rPr>
              <a:t>(Murayama y Gómez, 2015, p. 122)..</a:t>
            </a:r>
          </a:p>
        </p:txBody>
      </p:sp>
      <p:sp>
        <p:nvSpPr>
          <p:cNvPr id="28676" name="CuadroTexto 5"/>
          <p:cNvSpPr txBox="1">
            <a:spLocks noChangeArrowheads="1"/>
          </p:cNvSpPr>
          <p:nvPr/>
        </p:nvSpPr>
        <p:spPr bwMode="auto">
          <a:xfrm>
            <a:off x="238125" y="9107488"/>
            <a:ext cx="12241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1200" dirty="0">
                <a:solidFill>
                  <a:schemeClr val="bg1"/>
                </a:solidFill>
                <a:latin typeface="Arial" panose="020B0604020202020204" pitchFamily="34" charset="0"/>
                <a:cs typeface="Arial" panose="020B0604020202020204" pitchFamily="34" charset="0"/>
              </a:rPr>
              <a:t>1. CPIDESC – Comité del Pacto Internacional de Derechos Económicos Sociales y Culturales.</a:t>
            </a:r>
          </a:p>
          <a:p>
            <a:r>
              <a:rPr lang="es-MX" altLang="es-MX" sz="1200" dirty="0">
                <a:solidFill>
                  <a:schemeClr val="bg1"/>
                </a:solidFill>
                <a:latin typeface="Arial" panose="020B0604020202020204" pitchFamily="34" charset="0"/>
                <a:cs typeface="Arial" panose="020B0604020202020204" pitchFamily="34" charset="0"/>
              </a:rPr>
              <a:t>2. CESOP – Centro de Estudios Sociales y de Opinión Pública. Cámara de Diputados.</a:t>
            </a:r>
          </a:p>
          <a:p>
            <a:endParaRPr lang="es-MX" altLang="es-MX"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932596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p:cNvSpPr>
          <p:nvPr/>
        </p:nvSpPr>
        <p:spPr bwMode="auto">
          <a:xfrm>
            <a:off x="434975" y="1132384"/>
            <a:ext cx="6232525" cy="84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 del Derecho al Trabajo</a:t>
            </a:r>
          </a:p>
          <a:p>
            <a:pPr defTabSz="914400" eaLnBrk="1"/>
            <a:r>
              <a:rPr lang="es-MX" altLang="es-MX" sz="2400" dirty="0">
                <a:solidFill>
                  <a:srgbClr val="53585F"/>
                </a:solidFill>
                <a:latin typeface="Arial" panose="020B0604020202020204" pitchFamily="34" charset="0"/>
                <a:cs typeface="Arial" panose="020B0604020202020204" pitchFamily="34" charset="0"/>
                <a:sym typeface="Arial" panose="020B0604020202020204" pitchFamily="34" charset="0"/>
              </a:rPr>
              <a:t>Panorama general: Indicadores estratégicos </a:t>
            </a:r>
          </a:p>
        </p:txBody>
      </p:sp>
      <p:pic>
        <p:nvPicPr>
          <p:cNvPr id="30723" name="Imagen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 y="2116634"/>
            <a:ext cx="12188825" cy="626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a:extLst>
              <a:ext uri="{FF2B5EF4-FFF2-40B4-BE49-F238E27FC236}">
                <a16:creationId xmlns:a16="http://schemas.microsoft.com/office/drawing/2014/main" id="{0A504D51-78C8-4F4F-89E6-546FAA55AA6F}"/>
              </a:ext>
            </a:extLst>
          </p:cNvPr>
          <p:cNvSpPr/>
          <p:nvPr/>
        </p:nvSpPr>
        <p:spPr>
          <a:xfrm>
            <a:off x="102290" y="8621216"/>
            <a:ext cx="12736814"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MX" sz="1000" dirty="0">
                <a:solidFill>
                  <a:schemeClr val="tx1"/>
                </a:solidFill>
                <a:latin typeface="Arial" panose="020B0604020202020204" pitchFamily="34" charset="0"/>
                <a:cs typeface="Arial" panose="020B0604020202020204" pitchFamily="34" charset="0"/>
              </a:rPr>
              <a:t>Tasa de participación económica. Porcentaje que representa la población económicamente activa (PEA) respecto a la de 15 y más años de edad. Tasa de desocupación. Porcentaje de la población económicamente activa (PEA) que se encuentra sin trabajar, pero que está buscando trabajo (ver población desocupada). Tasa de trabajo asalariado. Porcentaje de la población ocupada que percibe de la unidad económica para la que trabaja un </a:t>
            </a:r>
            <a:r>
              <a:rPr lang="es-MX" sz="1000" dirty="0">
                <a:solidFill>
                  <a:schemeClr val="bg1"/>
                </a:solidFill>
                <a:latin typeface="Arial" panose="020B0604020202020204" pitchFamily="34" charset="0"/>
                <a:cs typeface="Arial" panose="020B0604020202020204" pitchFamily="34" charset="0"/>
              </a:rPr>
              <a:t>sueldo, salario o jornal, por las actividades realizadas. Tasa de subocupación. Porcentaje de la población ocupada que tiene la necesidad y disponibilidad de ofertar más tiempo de trabajo de lo que su ocupación actual le permite. Tasa de condiciones críticas de ocupación (TCCO). Porcentaje de la población ocupada que se encuentra trabajando menos de 35 horas a la semana por razones de mercado, más la que trabaja más de 35 horas semanales con ingresos mensuales inferiores al salario mínimo y la que labora más de 48 horas semanales ganando hasta dos salarios mínimos. Tasa de informalidad laboral 2 (TIL2). Proporción de la población ocupada no agropecuaria que comprende a la suma, sin duplicar, de los ocupados que son laboralmente vulnerables por la naturaleza de la unidad económica para la que trabajan, con aquellos otros ocupados no agropecuarios cuyo vínculo o dependencia laboral no es reconocido por su fuente de trabajo.</a:t>
            </a:r>
          </a:p>
        </p:txBody>
      </p:sp>
      <p:sp>
        <p:nvSpPr>
          <p:cNvPr id="3" name="Flecha: hacia abajo 2">
            <a:extLst>
              <a:ext uri="{FF2B5EF4-FFF2-40B4-BE49-F238E27FC236}">
                <a16:creationId xmlns:a16="http://schemas.microsoft.com/office/drawing/2014/main" id="{495E4432-04E4-4FBC-A8B0-01C81B6C90C6}"/>
              </a:ext>
            </a:extLst>
          </p:cNvPr>
          <p:cNvSpPr/>
          <p:nvPr/>
        </p:nvSpPr>
        <p:spPr>
          <a:xfrm>
            <a:off x="5297688" y="7037040"/>
            <a:ext cx="484632" cy="474352"/>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6" name="Flecha: hacia abajo 5">
            <a:extLst>
              <a:ext uri="{FF2B5EF4-FFF2-40B4-BE49-F238E27FC236}">
                <a16:creationId xmlns:a16="http://schemas.microsoft.com/office/drawing/2014/main" id="{2B1B37FC-8B6A-4AC2-A17E-90728DE0330C}"/>
              </a:ext>
            </a:extLst>
          </p:cNvPr>
          <p:cNvSpPr/>
          <p:nvPr/>
        </p:nvSpPr>
        <p:spPr>
          <a:xfrm>
            <a:off x="8230592" y="7016562"/>
            <a:ext cx="484632" cy="474352"/>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7" name="Flecha: hacia abajo 6">
            <a:extLst>
              <a:ext uri="{FF2B5EF4-FFF2-40B4-BE49-F238E27FC236}">
                <a16:creationId xmlns:a16="http://schemas.microsoft.com/office/drawing/2014/main" id="{EB80AB03-B537-4789-976A-3A58661E60DC}"/>
              </a:ext>
            </a:extLst>
          </p:cNvPr>
          <p:cNvSpPr/>
          <p:nvPr/>
        </p:nvSpPr>
        <p:spPr>
          <a:xfrm rot="10800000">
            <a:off x="9977537" y="7016562"/>
            <a:ext cx="484632" cy="47435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9" name="Flecha: hacia abajo 8">
            <a:extLst>
              <a:ext uri="{FF2B5EF4-FFF2-40B4-BE49-F238E27FC236}">
                <a16:creationId xmlns:a16="http://schemas.microsoft.com/office/drawing/2014/main" id="{E13DBCBE-2F1B-4335-AF5F-5B9C66498C72}"/>
              </a:ext>
            </a:extLst>
          </p:cNvPr>
          <p:cNvSpPr/>
          <p:nvPr/>
        </p:nvSpPr>
        <p:spPr>
          <a:xfrm rot="10800000">
            <a:off x="6646417" y="7016562"/>
            <a:ext cx="484632" cy="47435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9654806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p:cNvSpPr>
          <p:nvPr/>
        </p:nvSpPr>
        <p:spPr bwMode="auto">
          <a:xfrm>
            <a:off x="952500" y="1368425"/>
            <a:ext cx="5549900"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Disponibilidad</a:t>
            </a:r>
          </a:p>
        </p:txBody>
      </p:sp>
      <p:sp>
        <p:nvSpPr>
          <p:cNvPr id="26629" name="Rectángulo 18">
            <a:extLst/>
          </p:cNvPr>
          <p:cNvSpPr>
            <a:spLocks noChangeArrowheads="1"/>
          </p:cNvSpPr>
          <p:nvPr/>
        </p:nvSpPr>
        <p:spPr bwMode="auto">
          <a:xfrm>
            <a:off x="379994" y="1996480"/>
            <a:ext cx="8930718" cy="701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defRPr/>
            </a:pPr>
            <a:r>
              <a:rPr lang="es-MX" altLang="es-MX" sz="1800" dirty="0">
                <a:latin typeface="Arial" panose="020B0604020202020204" pitchFamily="34" charset="0"/>
                <a:cs typeface="Arial" panose="020B0604020202020204" pitchFamily="34" charset="0"/>
              </a:rPr>
              <a:t>En 20107, primer trimestre, el porcentaje de </a:t>
            </a:r>
            <a:r>
              <a:rPr lang="es-MX" altLang="es-MX" sz="1800" b="1" dirty="0">
                <a:latin typeface="Arial" panose="020B0604020202020204" pitchFamily="34" charset="0"/>
                <a:cs typeface="Arial" panose="020B0604020202020204" pitchFamily="34" charset="0"/>
              </a:rPr>
              <a:t>Población Desempleada </a:t>
            </a:r>
            <a:r>
              <a:rPr lang="es-MX" altLang="es-MX" sz="1800" dirty="0">
                <a:latin typeface="Arial" panose="020B0604020202020204" pitchFamily="34" charset="0"/>
                <a:cs typeface="Arial" panose="020B0604020202020204" pitchFamily="34" charset="0"/>
              </a:rPr>
              <a:t>(PD) fue del </a:t>
            </a:r>
            <a:r>
              <a:rPr lang="es-MX" altLang="es-MX" sz="1800" b="1" dirty="0">
                <a:latin typeface="Arial" panose="020B0604020202020204" pitchFamily="34" charset="0"/>
                <a:cs typeface="Arial" panose="020B0604020202020204" pitchFamily="34" charset="0"/>
              </a:rPr>
              <a:t>3.4</a:t>
            </a:r>
            <a:r>
              <a:rPr lang="es-MX" altLang="es-MX" sz="1800" dirty="0">
                <a:latin typeface="Arial" panose="020B0604020202020204" pitchFamily="34" charset="0"/>
                <a:cs typeface="Arial" panose="020B0604020202020204" pitchFamily="34" charset="0"/>
              </a:rPr>
              <a:t> del total de la Población Económicamente Activa </a:t>
            </a:r>
            <a:r>
              <a:rPr lang="es-MX" altLang="es-MX" sz="1800" b="1" dirty="0">
                <a:latin typeface="Arial" panose="020B0604020202020204" pitchFamily="34" charset="0"/>
                <a:cs typeface="Arial" panose="020B0604020202020204" pitchFamily="34" charset="0"/>
              </a:rPr>
              <a:t>(PEA)</a:t>
            </a:r>
            <a:r>
              <a:rPr lang="es-MX" altLang="es-MX" sz="1800" dirty="0">
                <a:latin typeface="Arial" panose="020B0604020202020204" pitchFamily="34" charset="0"/>
                <a:cs typeface="Arial" panose="020B0604020202020204" pitchFamily="34" charset="0"/>
              </a:rPr>
              <a:t>.</a:t>
            </a:r>
          </a:p>
          <a:p>
            <a:pPr algn="just">
              <a:buFont typeface="Wingdings" panose="05000000000000000000" pitchFamily="2" charset="2"/>
              <a:buChar char="v"/>
              <a:defRPr/>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altLang="es-MX" sz="1800" dirty="0">
                <a:latin typeface="Arial" panose="020B0604020202020204" pitchFamily="34" charset="0"/>
                <a:cs typeface="Arial" panose="020B0604020202020204" pitchFamily="34" charset="0"/>
              </a:rPr>
              <a:t>En 2016, se recibieron </a:t>
            </a:r>
            <a:r>
              <a:rPr lang="es-MX" altLang="es-MX" sz="1800" b="1" dirty="0">
                <a:latin typeface="Arial" panose="020B0604020202020204" pitchFamily="34" charset="0"/>
                <a:cs typeface="Arial" panose="020B0604020202020204" pitchFamily="34" charset="0"/>
              </a:rPr>
              <a:t>2 millones de solicitudes </a:t>
            </a:r>
            <a:r>
              <a:rPr lang="es-MX" altLang="es-MX" sz="1800" dirty="0">
                <a:latin typeface="Arial" panose="020B0604020202020204" pitchFamily="34" charset="0"/>
                <a:cs typeface="Arial" panose="020B0604020202020204" pitchFamily="34" charset="0"/>
              </a:rPr>
              <a:t>de vinculación laboral a través del Sistema Nacional de Empleo (SNE), de las cuales, solo lograron insertarse laboralmente 477 mil personas, es decir, </a:t>
            </a:r>
            <a:r>
              <a:rPr lang="es-MX" altLang="es-MX" sz="1800" b="1" dirty="0">
                <a:latin typeface="Arial" panose="020B0604020202020204" pitchFamily="34" charset="0"/>
                <a:cs typeface="Arial" panose="020B0604020202020204" pitchFamily="34" charset="0"/>
              </a:rPr>
              <a:t>8 de cada 10 </a:t>
            </a:r>
            <a:r>
              <a:rPr lang="es-MX" altLang="es-MX" sz="1800" dirty="0">
                <a:latin typeface="Arial" panose="020B0604020202020204" pitchFamily="34" charset="0"/>
                <a:cs typeface="Arial" panose="020B0604020202020204" pitchFamily="34" charset="0"/>
              </a:rPr>
              <a:t>personas </a:t>
            </a:r>
            <a:r>
              <a:rPr lang="es-MX" altLang="es-MX" sz="1800" b="1" dirty="0">
                <a:latin typeface="Arial" panose="020B0604020202020204" pitchFamily="34" charset="0"/>
                <a:cs typeface="Arial" panose="020B0604020202020204" pitchFamily="34" charset="0"/>
              </a:rPr>
              <a:t>no consiguió su trabajo a través del SNE </a:t>
            </a:r>
            <a:r>
              <a:rPr lang="es-MX" altLang="es-MX" sz="1800" dirty="0">
                <a:latin typeface="Arial" panose="020B0604020202020204" pitchFamily="34" charset="0"/>
                <a:cs typeface="Arial" panose="020B0604020202020204" pitchFamily="34" charset="0"/>
              </a:rPr>
              <a:t>(Servicio Nacional de Vinculación-STPS, 2001-2016).</a:t>
            </a:r>
          </a:p>
          <a:p>
            <a:pPr algn="just">
              <a:buFont typeface="Wingdings" panose="05000000000000000000" pitchFamily="2" charset="2"/>
              <a:buChar char="v"/>
              <a:defRPr/>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altLang="es-MX" sz="1800" dirty="0">
                <a:latin typeface="Arial" panose="020B0604020202020204" pitchFamily="34" charset="0"/>
                <a:cs typeface="Arial" panose="020B0604020202020204" pitchFamily="34" charset="0"/>
              </a:rPr>
              <a:t>En </a:t>
            </a:r>
            <a:r>
              <a:rPr lang="es-MX" altLang="es-MX" sz="1800" b="1" dirty="0">
                <a:latin typeface="Arial" panose="020B0604020202020204" pitchFamily="34" charset="0"/>
                <a:cs typeface="Arial" panose="020B0604020202020204" pitchFamily="34" charset="0"/>
              </a:rPr>
              <a:t>2017 </a:t>
            </a:r>
            <a:r>
              <a:rPr lang="es-MX" altLang="es-MX" sz="1800" dirty="0">
                <a:latin typeface="Arial" panose="020B0604020202020204" pitchFamily="34" charset="0"/>
                <a:cs typeface="Arial" panose="020B0604020202020204" pitchFamily="34" charset="0"/>
              </a:rPr>
              <a:t>el porcentaje de desempleados que acudió a </a:t>
            </a:r>
            <a:r>
              <a:rPr lang="es-MX" altLang="es-MX" sz="1800" b="1" dirty="0">
                <a:latin typeface="Arial" panose="020B0604020202020204" pitchFamily="34" charset="0"/>
                <a:cs typeface="Arial" panose="020B0604020202020204" pitchFamily="34" charset="0"/>
              </a:rPr>
              <a:t>medios privados para la búsqueda de empleo</a:t>
            </a:r>
            <a:r>
              <a:rPr lang="es-MX" altLang="es-MX" sz="1800" dirty="0">
                <a:latin typeface="Arial" panose="020B0604020202020204" pitchFamily="34" charset="0"/>
                <a:cs typeface="Arial" panose="020B0604020202020204" pitchFamily="34" charset="0"/>
              </a:rPr>
              <a:t> fue </a:t>
            </a:r>
            <a:r>
              <a:rPr lang="es-MX" altLang="es-MX" sz="1800" b="1" dirty="0">
                <a:latin typeface="Arial" panose="020B0604020202020204" pitchFamily="34" charset="0"/>
                <a:cs typeface="Arial" panose="020B0604020202020204" pitchFamily="34" charset="0"/>
              </a:rPr>
              <a:t>mayor en el caso de las mujeres </a:t>
            </a:r>
            <a:r>
              <a:rPr lang="es-MX" altLang="es-MX" sz="1800" dirty="0">
                <a:latin typeface="Arial" panose="020B0604020202020204" pitchFamily="34" charset="0"/>
                <a:cs typeface="Arial" panose="020B0604020202020204" pitchFamily="34" charset="0"/>
              </a:rPr>
              <a:t>(29.7%) que de hombres (22.4%). A las </a:t>
            </a:r>
            <a:r>
              <a:rPr lang="es-MX" altLang="es-MX" sz="1800" b="1" dirty="0">
                <a:latin typeface="Arial" panose="020B0604020202020204" pitchFamily="34" charset="0"/>
                <a:cs typeface="Arial" panose="020B0604020202020204" pitchFamily="34" charset="0"/>
              </a:rPr>
              <a:t>agencias privadas de colocación</a:t>
            </a:r>
            <a:r>
              <a:rPr lang="es-MX" altLang="es-MX" sz="1800" dirty="0">
                <a:latin typeface="Arial" panose="020B0604020202020204" pitchFamily="34" charset="0"/>
                <a:cs typeface="Arial" panose="020B0604020202020204" pitchFamily="34" charset="0"/>
              </a:rPr>
              <a:t>, que pueden considerarse medios formales, recurrió tan solo el </a:t>
            </a:r>
            <a:r>
              <a:rPr lang="es-MX" altLang="es-MX" sz="1800" b="1" dirty="0">
                <a:latin typeface="Arial" panose="020B0604020202020204" pitchFamily="34" charset="0"/>
                <a:cs typeface="Arial" panose="020B0604020202020204" pitchFamily="34" charset="0"/>
              </a:rPr>
              <a:t>1.4% </a:t>
            </a:r>
            <a:r>
              <a:rPr lang="es-MX" altLang="es-MX" sz="1800" dirty="0">
                <a:latin typeface="Arial" panose="020B0604020202020204" pitchFamily="34" charset="0"/>
                <a:cs typeface="Arial" panose="020B0604020202020204" pitchFamily="34" charset="0"/>
              </a:rPr>
              <a:t>en 2017. Por su parte, el porcentaje que acudió a </a:t>
            </a:r>
            <a:r>
              <a:rPr lang="es-MX" altLang="es-MX" sz="1800" b="1" dirty="0">
                <a:latin typeface="Arial" panose="020B0604020202020204" pitchFamily="34" charset="0"/>
                <a:cs typeface="Arial" panose="020B0604020202020204" pitchFamily="34" charset="0"/>
              </a:rPr>
              <a:t>servicios públicos </a:t>
            </a:r>
            <a:r>
              <a:rPr lang="es-MX" altLang="es-MX" sz="1800" dirty="0">
                <a:latin typeface="Arial" panose="020B0604020202020204" pitchFamily="34" charset="0"/>
                <a:cs typeface="Arial" panose="020B0604020202020204" pitchFamily="34" charset="0"/>
              </a:rPr>
              <a:t>(formales) apenas alcanzó al </a:t>
            </a:r>
            <a:r>
              <a:rPr lang="es-MX" altLang="es-MX" sz="1800" b="1" dirty="0">
                <a:latin typeface="Arial" panose="020B0604020202020204" pitchFamily="34" charset="0"/>
                <a:cs typeface="Arial" panose="020B0604020202020204" pitchFamily="34" charset="0"/>
              </a:rPr>
              <a:t>1.6%</a:t>
            </a:r>
            <a:r>
              <a:rPr lang="es-MX" altLang="es-MX" sz="1800" dirty="0">
                <a:latin typeface="Arial" panose="020B0604020202020204" pitchFamily="34" charset="0"/>
                <a:cs typeface="Arial" panose="020B0604020202020204" pitchFamily="34" charset="0"/>
              </a:rPr>
              <a:t> en 2017, </a:t>
            </a:r>
            <a:r>
              <a:rPr lang="es-MX" altLang="es-MX" sz="1800" b="1" dirty="0">
                <a:latin typeface="Arial" panose="020B0604020202020204" pitchFamily="34" charset="0"/>
                <a:cs typeface="Arial" panose="020B0604020202020204" pitchFamily="34" charset="0"/>
              </a:rPr>
              <a:t>y tendió a decrecer</a:t>
            </a:r>
            <a:r>
              <a:rPr lang="es-MX" altLang="es-MX" sz="1800" dirty="0">
                <a:latin typeface="Arial" panose="020B0604020202020204" pitchFamily="34" charset="0"/>
                <a:cs typeface="Arial" panose="020B0604020202020204" pitchFamily="34" charset="0"/>
              </a:rPr>
              <a:t>, ya que en 2009, el porcentaje que había acudido a los mismos fue de 2.3% (ENOE, IV Trimestre, 2009-2017).</a:t>
            </a:r>
          </a:p>
          <a:p>
            <a:pPr algn="just">
              <a:buFont typeface="Wingdings" panose="05000000000000000000" pitchFamily="2" charset="2"/>
              <a:buChar char="v"/>
              <a:defRPr/>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altLang="es-MX" sz="1800" dirty="0">
                <a:latin typeface="Arial" panose="020B0604020202020204" pitchFamily="34" charset="0"/>
                <a:cs typeface="Arial" panose="020B0604020202020204" pitchFamily="34" charset="0"/>
              </a:rPr>
              <a:t>En 2012 más del </a:t>
            </a:r>
            <a:r>
              <a:rPr lang="es-MX" altLang="es-MX" sz="1800" b="1" dirty="0">
                <a:latin typeface="Arial" panose="020B0604020202020204" pitchFamily="34" charset="0"/>
                <a:cs typeface="Arial" panose="020B0604020202020204" pitchFamily="34" charset="0"/>
              </a:rPr>
              <a:t>70%</a:t>
            </a:r>
            <a:r>
              <a:rPr lang="es-MX" altLang="es-MX" sz="1800" dirty="0">
                <a:latin typeface="Arial" panose="020B0604020202020204" pitchFamily="34" charset="0"/>
                <a:cs typeface="Arial" panose="020B0604020202020204" pitchFamily="34" charset="0"/>
              </a:rPr>
              <a:t> de los encuestados ocupados consiguió su trabajo </a:t>
            </a:r>
            <a:r>
              <a:rPr lang="es-MX" altLang="es-MX" sz="1800" b="1" dirty="0">
                <a:latin typeface="Arial" panose="020B0604020202020204" pitchFamily="34" charset="0"/>
                <a:cs typeface="Arial" panose="020B0604020202020204" pitchFamily="34" charset="0"/>
              </a:rPr>
              <a:t>por medios informales</a:t>
            </a:r>
            <a:r>
              <a:rPr lang="es-MX" altLang="es-MX" sz="1800" dirty="0">
                <a:latin typeface="Arial" panose="020B0604020202020204" pitchFamily="34" charset="0"/>
                <a:cs typeface="Arial" panose="020B0604020202020204" pitchFamily="34" charset="0"/>
              </a:rPr>
              <a:t> (Murayama y Gómez, 2015).</a:t>
            </a:r>
          </a:p>
          <a:p>
            <a:pPr marL="0" indent="0" algn="just">
              <a:defRPr/>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altLang="es-MX" sz="1800" dirty="0">
                <a:latin typeface="Arial" panose="020B0604020202020204" pitchFamily="34" charset="0"/>
                <a:cs typeface="Arial" panose="020B0604020202020204" pitchFamily="34" charset="0"/>
              </a:rPr>
              <a:t>Tanto el BID (2015) como la OIT (2016) sostienen que </a:t>
            </a:r>
            <a:r>
              <a:rPr lang="es-MX" altLang="es-MX" sz="1800" b="1" dirty="0">
                <a:latin typeface="Arial" panose="020B0604020202020204" pitchFamily="34" charset="0"/>
                <a:cs typeface="Arial" panose="020B0604020202020204" pitchFamily="34" charset="0"/>
              </a:rPr>
              <a:t>los medios informales</a:t>
            </a:r>
            <a:r>
              <a:rPr lang="es-MX" altLang="es-MX" sz="1800" dirty="0">
                <a:latin typeface="Arial" panose="020B0604020202020204" pitchFamily="34" charset="0"/>
                <a:cs typeface="Arial" panose="020B0604020202020204" pitchFamily="34" charset="0"/>
              </a:rPr>
              <a:t>, como amigos y familiares, </a:t>
            </a:r>
            <a:r>
              <a:rPr lang="es-MX" altLang="es-MX" sz="1800" b="1" dirty="0">
                <a:latin typeface="Arial" panose="020B0604020202020204" pitchFamily="34" charset="0"/>
                <a:cs typeface="Arial" panose="020B0604020202020204" pitchFamily="34" charset="0"/>
              </a:rPr>
              <a:t>tienden a reproducir las desigualdades iniciales</a:t>
            </a:r>
            <a:r>
              <a:rPr lang="es-MX" altLang="es-MX" sz="1800" dirty="0">
                <a:latin typeface="Arial" panose="020B0604020202020204" pitchFamily="34" charset="0"/>
                <a:cs typeface="Arial" panose="020B0604020202020204" pitchFamily="34" charset="0"/>
              </a:rPr>
              <a:t>, especialmente cuando los desempleados se desenvuelven en medios precarios. Esto </a:t>
            </a:r>
            <a:r>
              <a:rPr lang="es-MX" altLang="es-MX" sz="1800" b="1" dirty="0">
                <a:latin typeface="Arial" panose="020B0604020202020204" pitchFamily="34" charset="0"/>
                <a:cs typeface="Arial" panose="020B0604020202020204" pitchFamily="34" charset="0"/>
              </a:rPr>
              <a:t>afecta </a:t>
            </a:r>
            <a:r>
              <a:rPr lang="es-MX" altLang="es-MX" sz="1800" dirty="0">
                <a:latin typeface="Arial" panose="020B0604020202020204" pitchFamily="34" charset="0"/>
                <a:cs typeface="Arial" panose="020B0604020202020204" pitchFamily="34" charset="0"/>
              </a:rPr>
              <a:t>en mayor medida a los que pertenecen a los </a:t>
            </a:r>
            <a:r>
              <a:rPr lang="es-MX" altLang="es-MX" sz="1800" b="1" dirty="0">
                <a:latin typeface="Arial" panose="020B0604020202020204" pitchFamily="34" charset="0"/>
                <a:cs typeface="Arial" panose="020B0604020202020204" pitchFamily="34" charset="0"/>
              </a:rPr>
              <a:t>grupos socioeconómicos con mayores desventajas </a:t>
            </a:r>
            <a:r>
              <a:rPr lang="es-MX" altLang="es-MX" sz="1800" dirty="0">
                <a:latin typeface="Arial" panose="020B0604020202020204" pitchFamily="34" charset="0"/>
                <a:cs typeface="Arial" panose="020B0604020202020204" pitchFamily="34" charset="0"/>
              </a:rPr>
              <a:t>(por ejemplo, con menor escolaridad). </a:t>
            </a:r>
          </a:p>
        </p:txBody>
      </p:sp>
      <p:sp>
        <p:nvSpPr>
          <p:cNvPr id="32772" name="Rectángulo 5"/>
          <p:cNvSpPr>
            <a:spLocks noChangeArrowheads="1"/>
          </p:cNvSpPr>
          <p:nvPr/>
        </p:nvSpPr>
        <p:spPr bwMode="auto">
          <a:xfrm>
            <a:off x="10102800" y="4976813"/>
            <a:ext cx="2616250" cy="1080296"/>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D1. Intermediación laboral</a:t>
            </a:r>
          </a:p>
        </p:txBody>
      </p:sp>
      <p:sp>
        <p:nvSpPr>
          <p:cNvPr id="2" name="Cerrar llave 1">
            <a:extLst/>
          </p:cNvPr>
          <p:cNvSpPr/>
          <p:nvPr/>
        </p:nvSpPr>
        <p:spPr bwMode="auto">
          <a:xfrm>
            <a:off x="9166696" y="1939925"/>
            <a:ext cx="858019" cy="6824663"/>
          </a:xfrm>
          <a:prstGeom prst="rightBrace">
            <a:avLst>
              <a:gd name="adj1" fmla="val 8333"/>
              <a:gd name="adj2" fmla="val 51267"/>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p>
        </p:txBody>
      </p:sp>
    </p:spTree>
    <p:extLst>
      <p:ext uri="{BB962C8B-B14F-4D97-AF65-F5344CB8AC3E}">
        <p14:creationId xmlns:p14="http://schemas.microsoft.com/office/powerpoint/2010/main" val="341760956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p:cNvSpPr>
          <p:nvPr/>
        </p:nvSpPr>
        <p:spPr bwMode="auto">
          <a:xfrm>
            <a:off x="1327339" y="1276132"/>
            <a:ext cx="539731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Disponibilidad</a:t>
            </a:r>
          </a:p>
        </p:txBody>
      </p:sp>
      <p:sp>
        <p:nvSpPr>
          <p:cNvPr id="36867" name="Rectángulo 18"/>
          <p:cNvSpPr>
            <a:spLocks noChangeArrowheads="1"/>
          </p:cNvSpPr>
          <p:nvPr/>
        </p:nvSpPr>
        <p:spPr bwMode="auto">
          <a:xfrm>
            <a:off x="457200" y="1996480"/>
            <a:ext cx="9429576" cy="701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De acuerdo con datos presentados en el Módulo de Trayectorias Laborales (MOTRAL) del INEGI, en  2015, </a:t>
            </a:r>
            <a:r>
              <a:rPr lang="es-MX" altLang="es-MX" sz="1800" b="1" dirty="0">
                <a:latin typeface="Arial" panose="020B0604020202020204" pitchFamily="34" charset="0"/>
                <a:cs typeface="Arial" panose="020B0604020202020204" pitchFamily="34" charset="0"/>
              </a:rPr>
              <a:t>57.6% </a:t>
            </a:r>
            <a:r>
              <a:rPr lang="es-MX" altLang="es-MX" sz="1800" dirty="0">
                <a:latin typeface="Arial" panose="020B0604020202020204" pitchFamily="34" charset="0"/>
                <a:cs typeface="Arial" panose="020B0604020202020204" pitchFamily="34" charset="0"/>
              </a:rPr>
              <a:t>de la población de entre </a:t>
            </a:r>
            <a:r>
              <a:rPr lang="es-MX" altLang="es-MX" sz="1800" b="1" dirty="0">
                <a:latin typeface="Arial" panose="020B0604020202020204" pitchFamily="34" charset="0"/>
                <a:cs typeface="Arial" panose="020B0604020202020204" pitchFamily="34" charset="0"/>
              </a:rPr>
              <a:t>18 y 54 </a:t>
            </a:r>
            <a:r>
              <a:rPr lang="es-MX" altLang="es-MX" sz="1800" dirty="0">
                <a:latin typeface="Arial" panose="020B0604020202020204" pitchFamily="34" charset="0"/>
                <a:cs typeface="Arial" panose="020B0604020202020204" pitchFamily="34" charset="0"/>
              </a:rPr>
              <a:t>años con experiencia laboral </a:t>
            </a:r>
            <a:r>
              <a:rPr lang="es-MX" altLang="es-MX" sz="1800" b="1" dirty="0">
                <a:latin typeface="Arial" panose="020B0604020202020204" pitchFamily="34" charset="0"/>
                <a:cs typeface="Arial" panose="020B0604020202020204" pitchFamily="34" charset="0"/>
              </a:rPr>
              <a:t>no recibió capacitación </a:t>
            </a:r>
            <a:r>
              <a:rPr lang="es-MX" altLang="es-MX" sz="1800" dirty="0">
                <a:latin typeface="Arial" panose="020B0604020202020204" pitchFamily="34" charset="0"/>
                <a:cs typeface="Arial" panose="020B0604020202020204" pitchFamily="34" charset="0"/>
              </a:rPr>
              <a:t>para el trabajo </a:t>
            </a:r>
            <a:r>
              <a:rPr lang="es-MX" altLang="es-MX" sz="1800" b="1" dirty="0">
                <a:latin typeface="Arial" panose="020B0604020202020204" pitchFamily="34" charset="0"/>
                <a:cs typeface="Arial" panose="020B0604020202020204" pitchFamily="34" charset="0"/>
              </a:rPr>
              <a:t>en los últimos tres años</a:t>
            </a:r>
            <a:r>
              <a:rPr lang="es-MX" altLang="es-MX" sz="1800" dirty="0">
                <a:latin typeface="Arial" panose="020B0604020202020204" pitchFamily="34" charset="0"/>
                <a:cs typeface="Arial" panose="020B0604020202020204" pitchFamily="34" charset="0"/>
              </a:rPr>
              <a:t>, siendo </a:t>
            </a:r>
            <a:r>
              <a:rPr lang="es-MX" altLang="es-MX" sz="1800" b="1" dirty="0">
                <a:latin typeface="Arial" panose="020B0604020202020204" pitchFamily="34" charset="0"/>
                <a:cs typeface="Arial" panose="020B0604020202020204" pitchFamily="34" charset="0"/>
              </a:rPr>
              <a:t>mayor la incidencia </a:t>
            </a:r>
            <a:r>
              <a:rPr lang="es-MX" altLang="es-MX" sz="1800" dirty="0">
                <a:latin typeface="Arial" panose="020B0604020202020204" pitchFamily="34" charset="0"/>
                <a:cs typeface="Arial" panose="020B0604020202020204" pitchFamily="34" charset="0"/>
              </a:rPr>
              <a:t>en el caso de las </a:t>
            </a:r>
            <a:r>
              <a:rPr lang="es-MX" altLang="es-MX" sz="1800" b="1" dirty="0">
                <a:latin typeface="Arial" panose="020B0604020202020204" pitchFamily="34" charset="0"/>
                <a:cs typeface="Arial" panose="020B0604020202020204" pitchFamily="34" charset="0"/>
              </a:rPr>
              <a:t>mujeres </a:t>
            </a:r>
            <a:r>
              <a:rPr lang="es-MX" altLang="es-MX" sz="1800" dirty="0">
                <a:latin typeface="Arial" panose="020B0604020202020204" pitchFamily="34" charset="0"/>
                <a:cs typeface="Arial" panose="020B0604020202020204" pitchFamily="34" charset="0"/>
              </a:rPr>
              <a:t>con </a:t>
            </a:r>
            <a:r>
              <a:rPr lang="es-MX" altLang="es-MX" sz="1800" b="1" dirty="0">
                <a:latin typeface="Arial" panose="020B0604020202020204" pitchFamily="34" charset="0"/>
                <a:cs typeface="Arial" panose="020B0604020202020204" pitchFamily="34" charset="0"/>
              </a:rPr>
              <a:t>61.1%</a:t>
            </a:r>
            <a:r>
              <a:rPr lang="es-MX" altLang="es-MX" sz="1800" dirty="0">
                <a:latin typeface="Arial" panose="020B0604020202020204" pitchFamily="34" charset="0"/>
                <a:cs typeface="Arial" panose="020B0604020202020204" pitchFamily="34" charset="0"/>
              </a:rPr>
              <a:t>, frente a </a:t>
            </a:r>
            <a:r>
              <a:rPr lang="es-MX" altLang="es-MX" sz="1800" b="1" dirty="0">
                <a:latin typeface="Arial" panose="020B0604020202020204" pitchFamily="34" charset="0"/>
                <a:cs typeface="Arial" panose="020B0604020202020204" pitchFamily="34" charset="0"/>
              </a:rPr>
              <a:t>53.4% </a:t>
            </a:r>
            <a:r>
              <a:rPr lang="es-MX" altLang="es-MX" sz="1800" dirty="0">
                <a:latin typeface="Arial" panose="020B0604020202020204" pitchFamily="34" charset="0"/>
                <a:cs typeface="Arial" panose="020B0604020202020204" pitchFamily="34" charset="0"/>
              </a:rPr>
              <a:t>de los </a:t>
            </a:r>
            <a:r>
              <a:rPr lang="es-MX" altLang="es-MX" sz="1800" b="1" dirty="0">
                <a:latin typeface="Arial" panose="020B0604020202020204" pitchFamily="34" charset="0"/>
                <a:cs typeface="Arial" panose="020B0604020202020204" pitchFamily="34" charset="0"/>
              </a:rPr>
              <a:t>hombres</a:t>
            </a:r>
            <a:r>
              <a:rPr lang="es-MX" altLang="es-MX" sz="1800" dirty="0">
                <a:latin typeface="Arial" panose="020B0604020202020204" pitchFamily="34" charset="0"/>
                <a:cs typeface="Arial" panose="020B0604020202020204" pitchFamily="34" charset="0"/>
              </a:rPr>
              <a:t>. En cuanto a las brechas por </a:t>
            </a:r>
            <a:r>
              <a:rPr lang="es-MX" altLang="es-MX" sz="1800" b="1" dirty="0">
                <a:latin typeface="Arial" panose="020B0604020202020204" pitchFamily="34" charset="0"/>
                <a:cs typeface="Arial" panose="020B0604020202020204" pitchFamily="34" charset="0"/>
              </a:rPr>
              <a:t>grupo de edad</a:t>
            </a:r>
            <a:r>
              <a:rPr lang="es-MX" altLang="es-MX" sz="1800" dirty="0">
                <a:latin typeface="Arial" panose="020B0604020202020204" pitchFamily="34" charset="0"/>
                <a:cs typeface="Arial" panose="020B0604020202020204" pitchFamily="34" charset="0"/>
              </a:rPr>
              <a:t>, se observó que </a:t>
            </a:r>
            <a:r>
              <a:rPr lang="es-MX" altLang="es-MX" sz="1800" b="1" dirty="0">
                <a:latin typeface="Arial" panose="020B0604020202020204" pitchFamily="34" charset="0"/>
                <a:cs typeface="Arial" panose="020B0604020202020204" pitchFamily="34" charset="0"/>
              </a:rPr>
              <a:t>los mayores de 45 años fueron los más perjudicados</a:t>
            </a:r>
            <a:r>
              <a:rPr lang="es-MX" altLang="es-MX" sz="1800" dirty="0">
                <a:latin typeface="Arial" panose="020B0604020202020204" pitchFamily="34" charset="0"/>
                <a:cs typeface="Arial" panose="020B0604020202020204" pitchFamily="34" charset="0"/>
              </a:rPr>
              <a:t>, ya que 65% de este grupo reporto no haber recibido capacitación durante los últimos tres años; mientras que, en el caso del grupo de </a:t>
            </a:r>
            <a:r>
              <a:rPr lang="es-MX" altLang="es-MX" sz="1800" b="1" dirty="0">
                <a:latin typeface="Arial" panose="020B0604020202020204" pitchFamily="34" charset="0"/>
                <a:cs typeface="Arial" panose="020B0604020202020204" pitchFamily="34" charset="0"/>
              </a:rPr>
              <a:t>30 a 44 años</a:t>
            </a:r>
            <a:r>
              <a:rPr lang="es-MX" altLang="es-MX" sz="1800" dirty="0">
                <a:latin typeface="Arial" panose="020B0604020202020204" pitchFamily="34" charset="0"/>
                <a:cs typeface="Arial" panose="020B0604020202020204" pitchFamily="34" charset="0"/>
              </a:rPr>
              <a:t>, este porcentaje cayo a </a:t>
            </a:r>
            <a:r>
              <a:rPr lang="es-MX" altLang="es-MX" sz="1800" b="1" dirty="0">
                <a:latin typeface="Arial" panose="020B0604020202020204" pitchFamily="34" charset="0"/>
                <a:cs typeface="Arial" panose="020B0604020202020204" pitchFamily="34" charset="0"/>
              </a:rPr>
              <a:t>56%, </a:t>
            </a:r>
            <a:r>
              <a:rPr lang="es-MX" altLang="es-MX" sz="1800" dirty="0">
                <a:latin typeface="Arial" panose="020B0604020202020204" pitchFamily="34" charset="0"/>
                <a:cs typeface="Arial" panose="020B0604020202020204" pitchFamily="34" charset="0"/>
              </a:rPr>
              <a:t>y a </a:t>
            </a:r>
            <a:r>
              <a:rPr lang="es-MX" altLang="es-MX" sz="1800" b="1" dirty="0">
                <a:latin typeface="Arial" panose="020B0604020202020204" pitchFamily="34" charset="0"/>
                <a:cs typeface="Arial" panose="020B0604020202020204" pitchFamily="34" charset="0"/>
              </a:rPr>
              <a:t>50.6% </a:t>
            </a:r>
            <a:r>
              <a:rPr lang="es-MX" altLang="es-MX" sz="1800" dirty="0">
                <a:latin typeface="Arial" panose="020B0604020202020204" pitchFamily="34" charset="0"/>
                <a:cs typeface="Arial" panose="020B0604020202020204" pitchFamily="34" charset="0"/>
              </a:rPr>
              <a:t>en el grupo </a:t>
            </a:r>
            <a:r>
              <a:rPr lang="es-MX" altLang="es-MX" sz="1800" b="1" dirty="0">
                <a:latin typeface="Arial" panose="020B0604020202020204" pitchFamily="34" charset="0"/>
                <a:cs typeface="Arial" panose="020B0604020202020204" pitchFamily="34" charset="0"/>
              </a:rPr>
              <a:t>18 a 29 años</a:t>
            </a:r>
            <a:r>
              <a:rPr lang="es-MX" altLang="es-MX" sz="1800" dirty="0">
                <a:latin typeface="Arial" panose="020B0604020202020204" pitchFamily="34" charset="0"/>
                <a:cs typeface="Arial" panose="020B0604020202020204" pitchFamily="34" charset="0"/>
              </a:rPr>
              <a:t>.</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A fines de </a:t>
            </a:r>
            <a:r>
              <a:rPr lang="es-MX" altLang="es-MX" sz="1800" b="1" dirty="0">
                <a:latin typeface="Arial" panose="020B0604020202020204" pitchFamily="34" charset="0"/>
                <a:cs typeface="Arial" panose="020B0604020202020204" pitchFamily="34" charset="0"/>
              </a:rPr>
              <a:t>2012</a:t>
            </a:r>
            <a:r>
              <a:rPr lang="es-MX" altLang="es-MX" sz="1800" dirty="0">
                <a:latin typeface="Arial" panose="020B0604020202020204" pitchFamily="34" charset="0"/>
                <a:cs typeface="Arial" panose="020B0604020202020204" pitchFamily="34" charset="0"/>
              </a:rPr>
              <a:t> solamente </a:t>
            </a:r>
            <a:r>
              <a:rPr lang="es-MX" altLang="es-MX" sz="1800" b="1" dirty="0">
                <a:latin typeface="Arial" panose="020B0604020202020204" pitchFamily="34" charset="0"/>
                <a:cs typeface="Arial" panose="020B0604020202020204" pitchFamily="34" charset="0"/>
              </a:rPr>
              <a:t>68%</a:t>
            </a:r>
            <a:r>
              <a:rPr lang="es-MX" altLang="es-MX" sz="1800" dirty="0">
                <a:latin typeface="Arial" panose="020B0604020202020204" pitchFamily="34" charset="0"/>
                <a:cs typeface="Arial" panose="020B0604020202020204" pitchFamily="34" charset="0"/>
              </a:rPr>
              <a:t> de los </a:t>
            </a:r>
            <a:r>
              <a:rPr lang="es-MX" altLang="es-MX" sz="1800" b="1" dirty="0">
                <a:latin typeface="Arial" panose="020B0604020202020204" pitchFamily="34" charset="0"/>
                <a:cs typeface="Arial" panose="020B0604020202020204" pitchFamily="34" charset="0"/>
              </a:rPr>
              <a:t>patrones inscritos en el IMSS </a:t>
            </a:r>
            <a:r>
              <a:rPr lang="es-MX" altLang="es-MX" sz="1800" dirty="0">
                <a:latin typeface="Arial" panose="020B0604020202020204" pitchFamily="34" charset="0"/>
                <a:cs typeface="Arial" panose="020B0604020202020204" pitchFamily="34" charset="0"/>
              </a:rPr>
              <a:t>habían </a:t>
            </a:r>
            <a:r>
              <a:rPr lang="es-MX" altLang="es-MX" sz="1800" b="1" dirty="0">
                <a:latin typeface="Arial" panose="020B0604020202020204" pitchFamily="34" charset="0"/>
                <a:cs typeface="Arial" panose="020B0604020202020204" pitchFamily="34" charset="0"/>
              </a:rPr>
              <a:t>registrado</a:t>
            </a:r>
            <a:r>
              <a:rPr lang="es-MX" altLang="es-MX" sz="1800" dirty="0">
                <a:latin typeface="Arial" panose="020B0604020202020204" pitchFamily="34" charset="0"/>
                <a:cs typeface="Arial" panose="020B0604020202020204" pitchFamily="34" charset="0"/>
              </a:rPr>
              <a:t> sus </a:t>
            </a:r>
            <a:r>
              <a:rPr lang="es-MX" altLang="es-MX" sz="1800" b="1" dirty="0">
                <a:latin typeface="Arial" panose="020B0604020202020204" pitchFamily="34" charset="0"/>
                <a:cs typeface="Arial" panose="020B0604020202020204" pitchFamily="34" charset="0"/>
              </a:rPr>
              <a:t>planes y programas en materia de capacitación</a:t>
            </a:r>
            <a:r>
              <a:rPr lang="es-MX" altLang="es-MX" sz="1800" dirty="0">
                <a:latin typeface="Arial" panose="020B0604020202020204" pitchFamily="34" charset="0"/>
                <a:cs typeface="Arial" panose="020B0604020202020204" pitchFamily="34" charset="0"/>
              </a:rPr>
              <a:t>. De igual forma, en 2013 solo 30% de los trabajadores permanentes inscritos en el IMSS y 10% de los ocupados (5 millones de trabajadores) estaban incluidos en el Padrón de Trabajadores Capacitados de la STPS (Ahumada, 2014). </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El estudio de las encuestas de hogares de los países llevado a cabo por el BID, revela que, en México, </a:t>
            </a:r>
            <a:r>
              <a:rPr lang="es-MX" altLang="es-MX" sz="1800" b="1" dirty="0">
                <a:latin typeface="Arial" panose="020B0604020202020204" pitchFamily="34" charset="0"/>
                <a:cs typeface="Arial" panose="020B0604020202020204" pitchFamily="34" charset="0"/>
              </a:rPr>
              <a:t>sólo 37% de los trabajadores reportó haber obtenido capacitación en toda su vida laboral</a:t>
            </a:r>
            <a:r>
              <a:rPr lang="es-MX" altLang="es-MX" sz="1800" dirty="0">
                <a:latin typeface="Arial" panose="020B0604020202020204" pitchFamily="34" charset="0"/>
                <a:cs typeface="Arial" panose="020B0604020202020204" pitchFamily="34" charset="0"/>
              </a:rPr>
              <a:t>. Mientras en Corea del Sur lo hizo el 55.9% de la población empleada tan sólo en el último año. El promedio de capacitación, en el último año, para los países miembros de la OCDE fue de 56.3% (BID, 2015). </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La OIT (2017a) estimó que, considerando sólo a </a:t>
            </a:r>
            <a:r>
              <a:rPr lang="es-MX" altLang="es-MX" sz="1800" b="1" dirty="0">
                <a:latin typeface="Arial" panose="020B0604020202020204" pitchFamily="34" charset="0"/>
                <a:cs typeface="Arial" panose="020B0604020202020204" pitchFamily="34" charset="0"/>
              </a:rPr>
              <a:t>población entre 15-24 años</a:t>
            </a:r>
            <a:r>
              <a:rPr lang="es-MX" altLang="es-MX" sz="1800" dirty="0">
                <a:latin typeface="Arial" panose="020B0604020202020204" pitchFamily="34" charset="0"/>
                <a:cs typeface="Arial" panose="020B0604020202020204" pitchFamily="34" charset="0"/>
              </a:rPr>
              <a:t>, 49.5% (Colombia); 36.1% (República Dominicana); 32.2% (Chile), 23.4% (Uruguay) y 18.9% (Brasil), había </a:t>
            </a:r>
            <a:r>
              <a:rPr lang="es-MX" altLang="es-MX" sz="1800" b="1" dirty="0">
                <a:latin typeface="Arial" panose="020B0604020202020204" pitchFamily="34" charset="0"/>
                <a:cs typeface="Arial" panose="020B0604020202020204" pitchFamily="34" charset="0"/>
              </a:rPr>
              <a:t>participado en la formación profesional</a:t>
            </a:r>
            <a:r>
              <a:rPr lang="es-MX" altLang="es-MX" sz="1800" dirty="0">
                <a:latin typeface="Arial" panose="020B0604020202020204" pitchFamily="34" charset="0"/>
                <a:cs typeface="Arial" panose="020B0604020202020204" pitchFamily="34" charset="0"/>
              </a:rPr>
              <a:t>; mientras que en </a:t>
            </a:r>
            <a:r>
              <a:rPr lang="es-MX" altLang="es-MX" sz="1800" b="1" dirty="0">
                <a:latin typeface="Arial" panose="020B0604020202020204" pitchFamily="34" charset="0"/>
                <a:cs typeface="Arial" panose="020B0604020202020204" pitchFamily="34" charset="0"/>
              </a:rPr>
              <a:t>México</a:t>
            </a:r>
            <a:r>
              <a:rPr lang="es-MX" altLang="es-MX" sz="1800" dirty="0">
                <a:latin typeface="Arial" panose="020B0604020202020204" pitchFamily="34" charset="0"/>
                <a:cs typeface="Arial" panose="020B0604020202020204" pitchFamily="34" charset="0"/>
              </a:rPr>
              <a:t> solo lo había hecho </a:t>
            </a:r>
            <a:r>
              <a:rPr lang="es-MX" altLang="es-MX" sz="1800" b="1" dirty="0">
                <a:latin typeface="Arial" panose="020B0604020202020204" pitchFamily="34" charset="0"/>
                <a:cs typeface="Arial" panose="020B0604020202020204" pitchFamily="34" charset="0"/>
              </a:rPr>
              <a:t>3.2%.</a:t>
            </a:r>
          </a:p>
        </p:txBody>
      </p:sp>
      <p:sp>
        <p:nvSpPr>
          <p:cNvPr id="36868" name="Rectángulo 5"/>
          <p:cNvSpPr>
            <a:spLocks noChangeArrowheads="1"/>
          </p:cNvSpPr>
          <p:nvPr/>
        </p:nvSpPr>
        <p:spPr bwMode="auto">
          <a:xfrm>
            <a:off x="10612438" y="4773613"/>
            <a:ext cx="2184400" cy="1081087"/>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D2. Capacitación y formación</a:t>
            </a:r>
          </a:p>
        </p:txBody>
      </p:sp>
      <p:sp>
        <p:nvSpPr>
          <p:cNvPr id="7" name="Cerrar llave 6">
            <a:extLst/>
          </p:cNvPr>
          <p:cNvSpPr/>
          <p:nvPr/>
        </p:nvSpPr>
        <p:spPr bwMode="auto">
          <a:xfrm>
            <a:off x="9742760" y="1901825"/>
            <a:ext cx="661715" cy="6824663"/>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p>
        </p:txBody>
      </p:sp>
    </p:spTree>
    <p:extLst>
      <p:ext uri="{BB962C8B-B14F-4D97-AF65-F5344CB8AC3E}">
        <p14:creationId xmlns:p14="http://schemas.microsoft.com/office/powerpoint/2010/main" val="45621628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p:cNvSpPr>
          <p:nvPr/>
        </p:nvSpPr>
        <p:spPr bwMode="auto">
          <a:xfrm>
            <a:off x="1004506" y="1204967"/>
            <a:ext cx="436638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Acceso</a:t>
            </a:r>
            <a:endPar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endParaRPr>
          </a:p>
        </p:txBody>
      </p:sp>
      <p:sp>
        <p:nvSpPr>
          <p:cNvPr id="40963" name="Rectángulo 18"/>
          <p:cNvSpPr>
            <a:spLocks noChangeArrowheads="1"/>
          </p:cNvSpPr>
          <p:nvPr/>
        </p:nvSpPr>
        <p:spPr bwMode="auto">
          <a:xfrm>
            <a:off x="457200" y="2140496"/>
            <a:ext cx="901943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Ø"/>
            </a:pPr>
            <a:r>
              <a:rPr lang="es-MX" altLang="es-MX" sz="1800" dirty="0">
                <a:latin typeface="Arial" panose="020B0604020202020204" pitchFamily="34" charset="0"/>
                <a:cs typeface="Arial" panose="020B0604020202020204" pitchFamily="34" charset="0"/>
              </a:rPr>
              <a:t>Los resultados de la encuesta realizadas por el </a:t>
            </a:r>
            <a:r>
              <a:rPr lang="es-MX" altLang="es-MX" sz="1800" b="1" dirty="0">
                <a:latin typeface="Arial" panose="020B0604020202020204" pitchFamily="34" charset="0"/>
                <a:cs typeface="Arial" panose="020B0604020202020204" pitchFamily="34" charset="0"/>
              </a:rPr>
              <a:t>CESOP</a:t>
            </a:r>
            <a:r>
              <a:rPr lang="es-MX" altLang="es-MX" sz="1800" dirty="0">
                <a:latin typeface="Arial" panose="020B0604020202020204" pitchFamily="34" charset="0"/>
                <a:cs typeface="Arial" panose="020B0604020202020204" pitchFamily="34" charset="0"/>
              </a:rPr>
              <a:t> en 2016 ilustran que </a:t>
            </a:r>
            <a:r>
              <a:rPr lang="es-MX" altLang="es-MX" sz="1800" b="1" dirty="0">
                <a:latin typeface="Arial" panose="020B0604020202020204" pitchFamily="34" charset="0"/>
                <a:cs typeface="Arial" panose="020B0604020202020204" pitchFamily="34" charset="0"/>
              </a:rPr>
              <a:t>seis de cada diez encuestados no había escuchado hablar sobre los derechos sociales</a:t>
            </a:r>
            <a:r>
              <a:rPr lang="es-MX" altLang="es-MX" sz="1800" dirty="0">
                <a:latin typeface="Arial" panose="020B0604020202020204" pitchFamily="34" charset="0"/>
                <a:cs typeface="Arial" panose="020B0604020202020204" pitchFamily="34" charset="0"/>
              </a:rPr>
              <a:t>. </a:t>
            </a:r>
          </a:p>
          <a:p>
            <a:pPr algn="just">
              <a:buFont typeface="Wingdings" panose="05000000000000000000" pitchFamily="2" charset="2"/>
              <a:buChar char="Ø"/>
            </a:pPr>
            <a:r>
              <a:rPr lang="es-MX" altLang="es-MX" sz="1800" dirty="0">
                <a:latin typeface="Arial" panose="020B0604020202020204" pitchFamily="34" charset="0"/>
                <a:cs typeface="Arial" panose="020B0604020202020204" pitchFamily="34" charset="0"/>
              </a:rPr>
              <a:t>La </a:t>
            </a:r>
            <a:r>
              <a:rPr lang="es-MX" altLang="es-MX" sz="1800" b="1" dirty="0">
                <a:latin typeface="Arial" panose="020B0604020202020204" pitchFamily="34" charset="0"/>
                <a:cs typeface="Arial" panose="020B0604020202020204" pitchFamily="34" charset="0"/>
              </a:rPr>
              <a:t>población urbana tuvo mayor conocimiento </a:t>
            </a:r>
            <a:r>
              <a:rPr lang="es-MX" altLang="es-MX" sz="1800" dirty="0">
                <a:latin typeface="Arial" panose="020B0604020202020204" pitchFamily="34" charset="0"/>
                <a:cs typeface="Arial" panose="020B0604020202020204" pitchFamily="34" charset="0"/>
              </a:rPr>
              <a:t>de los derechos sociales que la rural (49.8% vs 44.2%) (CESOP, 2016)</a:t>
            </a:r>
          </a:p>
          <a:p>
            <a:pPr algn="just">
              <a:buFont typeface="Wingdings" panose="05000000000000000000" pitchFamily="2" charset="2"/>
              <a:buChar char="Ø"/>
            </a:pPr>
            <a:r>
              <a:rPr lang="es-MX" altLang="es-MX" sz="1800" dirty="0">
                <a:latin typeface="Arial" panose="020B0604020202020204" pitchFamily="34" charset="0"/>
                <a:cs typeface="Arial" panose="020B0604020202020204" pitchFamily="34" charset="0"/>
              </a:rPr>
              <a:t>Entre los que contestaron afirmativamente sobre el conocimiento de los derechos sociales: únicamente el </a:t>
            </a:r>
            <a:r>
              <a:rPr lang="es-MX" altLang="es-MX" sz="1800" b="1" dirty="0">
                <a:latin typeface="Arial" panose="020B0604020202020204" pitchFamily="34" charset="0"/>
                <a:cs typeface="Arial" panose="020B0604020202020204" pitchFamily="34" charset="0"/>
              </a:rPr>
              <a:t>5.4%</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escuchó hablar del derecho al trabajo </a:t>
            </a:r>
            <a:r>
              <a:rPr lang="es-MX" altLang="es-MX" sz="1800" dirty="0">
                <a:latin typeface="Arial" panose="020B0604020202020204" pitchFamily="34" charset="0"/>
                <a:cs typeface="Arial" panose="020B0604020202020204" pitchFamily="34" charset="0"/>
              </a:rPr>
              <a:t>(CESOP, 2016).</a:t>
            </a:r>
          </a:p>
          <a:p>
            <a:pPr algn="just">
              <a:buFont typeface="Wingdings" panose="05000000000000000000" pitchFamily="2" charset="2"/>
              <a:buChar char="Ø"/>
            </a:pPr>
            <a:r>
              <a:rPr lang="es-MX" altLang="es-MX" sz="1800" dirty="0">
                <a:latin typeface="Arial" panose="020B0604020202020204" pitchFamily="34" charset="0"/>
                <a:cs typeface="Arial" panose="020B0604020202020204" pitchFamily="34" charset="0"/>
              </a:rPr>
              <a:t>El derecho al trabajo, “tener un </a:t>
            </a:r>
            <a:r>
              <a:rPr lang="es-MX" altLang="es-MX" sz="1800" b="1" dirty="0">
                <a:latin typeface="Arial" panose="020B0604020202020204" pitchFamily="34" charset="0"/>
                <a:cs typeface="Arial" panose="020B0604020202020204" pitchFamily="34" charset="0"/>
              </a:rPr>
              <a:t>trabajo bien remunerado</a:t>
            </a:r>
            <a:r>
              <a:rPr lang="es-MX" altLang="es-MX" sz="1800" dirty="0">
                <a:latin typeface="Arial" panose="020B0604020202020204" pitchFamily="34" charset="0"/>
                <a:cs typeface="Arial" panose="020B0604020202020204" pitchFamily="34" charset="0"/>
              </a:rPr>
              <a:t>” y “ser </a:t>
            </a:r>
            <a:r>
              <a:rPr lang="es-MX" altLang="es-MX" sz="1800" b="1" dirty="0">
                <a:latin typeface="Arial" panose="020B0604020202020204" pitchFamily="34" charset="0"/>
                <a:cs typeface="Arial" panose="020B0604020202020204" pitchFamily="34" charset="0"/>
              </a:rPr>
              <a:t>tomado en cuenta </a:t>
            </a:r>
            <a:r>
              <a:rPr lang="es-MX" altLang="es-MX" sz="1800" dirty="0">
                <a:latin typeface="Arial" panose="020B0604020202020204" pitchFamily="34" charset="0"/>
                <a:cs typeface="Arial" panose="020B0604020202020204" pitchFamily="34" charset="0"/>
              </a:rPr>
              <a:t>para las decisiones públicas” resultaron, según la </a:t>
            </a:r>
            <a:r>
              <a:rPr lang="es-MX" altLang="es-MX" sz="1800" b="1" dirty="0">
                <a:latin typeface="Arial" panose="020B0604020202020204" pitchFamily="34" charset="0"/>
                <a:cs typeface="Arial" panose="020B0604020202020204" pitchFamily="34" charset="0"/>
              </a:rPr>
              <a:t>percepción </a:t>
            </a:r>
            <a:r>
              <a:rPr lang="es-MX" altLang="es-MX" sz="1800" dirty="0">
                <a:latin typeface="Arial" panose="020B0604020202020204" pitchFamily="34" charset="0"/>
                <a:cs typeface="Arial" panose="020B0604020202020204" pitchFamily="34" charset="0"/>
              </a:rPr>
              <a:t>de los entrevistados, los de </a:t>
            </a:r>
            <a:r>
              <a:rPr lang="es-MX" altLang="es-MX" sz="1800" b="1" dirty="0">
                <a:latin typeface="Arial" panose="020B0604020202020204" pitchFamily="34" charset="0"/>
                <a:cs typeface="Arial" panose="020B0604020202020204" pitchFamily="34" charset="0"/>
              </a:rPr>
              <a:t>mayor incumplimiento </a:t>
            </a:r>
            <a:r>
              <a:rPr lang="es-MX" altLang="es-MX" sz="1800" dirty="0">
                <a:latin typeface="Arial" panose="020B0604020202020204" pitchFamily="34" charset="0"/>
                <a:cs typeface="Arial" panose="020B0604020202020204" pitchFamily="34" charset="0"/>
              </a:rPr>
              <a:t>(CESOP, 2016). </a:t>
            </a:r>
          </a:p>
          <a:p>
            <a:pPr algn="just">
              <a:buFont typeface="Wingdings" panose="05000000000000000000" pitchFamily="2" charset="2"/>
              <a:buChar char="Ø"/>
            </a:pPr>
            <a:endParaRPr lang="es-MX" altLang="es-MX" sz="1800" dirty="0">
              <a:latin typeface="Arial" panose="020B0604020202020204" pitchFamily="34" charset="0"/>
              <a:cs typeface="Arial" panose="020B0604020202020204" pitchFamily="34" charset="0"/>
            </a:endParaRPr>
          </a:p>
        </p:txBody>
      </p:sp>
      <p:sp>
        <p:nvSpPr>
          <p:cNvPr id="40964" name="Rectángulo 5"/>
          <p:cNvSpPr>
            <a:spLocks noChangeArrowheads="1"/>
          </p:cNvSpPr>
          <p:nvPr/>
        </p:nvSpPr>
        <p:spPr bwMode="auto">
          <a:xfrm>
            <a:off x="10525125" y="2516758"/>
            <a:ext cx="2184400" cy="1739900"/>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A1. Acceso a la información sobre el derecho</a:t>
            </a:r>
          </a:p>
        </p:txBody>
      </p:sp>
      <p:sp>
        <p:nvSpPr>
          <p:cNvPr id="7" name="Cerrar llave 6">
            <a:extLst/>
          </p:cNvPr>
          <p:cNvSpPr/>
          <p:nvPr/>
        </p:nvSpPr>
        <p:spPr bwMode="auto">
          <a:xfrm>
            <a:off x="9538915" y="2270694"/>
            <a:ext cx="851917" cy="2844000"/>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just" eaLnBrk="1">
              <a:defRPr/>
            </a:pPr>
            <a:endParaRPr lang="es-MX"/>
          </a:p>
        </p:txBody>
      </p:sp>
      <p:sp>
        <p:nvSpPr>
          <p:cNvPr id="8" name="Rectángulo 18">
            <a:extLst>
              <a:ext uri="{FF2B5EF4-FFF2-40B4-BE49-F238E27FC236}">
                <a16:creationId xmlns:a16="http://schemas.microsoft.com/office/drawing/2014/main" id="{2AB7F221-5338-4D55-AECE-BFEF12C3C9E2}"/>
              </a:ext>
            </a:extLst>
          </p:cNvPr>
          <p:cNvSpPr>
            <a:spLocks noChangeArrowheads="1"/>
          </p:cNvSpPr>
          <p:nvPr/>
        </p:nvSpPr>
        <p:spPr bwMode="auto">
          <a:xfrm>
            <a:off x="457200" y="5697919"/>
            <a:ext cx="9081715"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Ø"/>
            </a:pPr>
            <a:r>
              <a:rPr lang="es-MX" altLang="es-MX" sz="1800" dirty="0">
                <a:latin typeface="Arial" panose="020B0604020202020204" pitchFamily="34" charset="0"/>
                <a:cs typeface="Arial" panose="020B0604020202020204" pitchFamily="34" charset="0"/>
              </a:rPr>
              <a:t>De acuerdo con datos de la STPS, la </a:t>
            </a:r>
            <a:r>
              <a:rPr lang="es-MX" altLang="es-MX" sz="1800" b="1" dirty="0">
                <a:latin typeface="Arial" panose="020B0604020202020204" pitchFamily="34" charset="0"/>
                <a:cs typeface="Arial" panose="020B0604020202020204" pitchFamily="34" charset="0"/>
              </a:rPr>
              <a:t>tasa de colocación</a:t>
            </a:r>
            <a:r>
              <a:rPr lang="es-MX" altLang="es-MX" sz="1800" dirty="0">
                <a:latin typeface="Arial" panose="020B0604020202020204" pitchFamily="34" charset="0"/>
                <a:cs typeface="Arial" panose="020B0604020202020204" pitchFamily="34" charset="0"/>
              </a:rPr>
              <a:t>- que es el resultado principal que se espera lograr con la vinculación, además de la difusión de información sobre el empleo existente- fue de </a:t>
            </a:r>
            <a:r>
              <a:rPr lang="es-MX" altLang="es-MX" sz="1800" b="1" dirty="0">
                <a:latin typeface="Arial" panose="020B0604020202020204" pitchFamily="34" charset="0"/>
                <a:cs typeface="Arial" panose="020B0604020202020204" pitchFamily="34" charset="0"/>
              </a:rPr>
              <a:t>menos del 24.5% </a:t>
            </a:r>
            <a:r>
              <a:rPr lang="es-MX" altLang="es-MX" sz="1800" dirty="0">
                <a:latin typeface="Arial" panose="020B0604020202020204" pitchFamily="34" charset="0"/>
                <a:cs typeface="Arial" panose="020B0604020202020204" pitchFamily="34" charset="0"/>
              </a:rPr>
              <a:t>y tendió a reducirse si se considera el período septiembre de 2016 –junio de 2017, cuando fue de 23.5% (STPS, 2017).</a:t>
            </a:r>
          </a:p>
          <a:p>
            <a:pPr algn="just">
              <a:buFont typeface="Wingdings" panose="05000000000000000000" pitchFamily="2" charset="2"/>
              <a:buChar char="Ø"/>
            </a:pPr>
            <a:r>
              <a:rPr lang="es-MX" altLang="es-MX" sz="1800" dirty="0">
                <a:latin typeface="Arial" panose="020B0604020202020204" pitchFamily="34" charset="0"/>
                <a:cs typeface="Arial" panose="020B0604020202020204" pitchFamily="34" charset="0"/>
              </a:rPr>
              <a:t>El Diagnóstico también muestra información relevante presentada por diferentes evaluaciones realizadas a programas y subprogramas de la STPS, entre sus hallazgos más significativos, se encuentran aquellos relacionados con la </a:t>
            </a:r>
            <a:r>
              <a:rPr lang="es-MX" altLang="es-MX" sz="1800" b="1" dirty="0">
                <a:latin typeface="Arial" panose="020B0604020202020204" pitchFamily="34" charset="0"/>
                <a:cs typeface="Arial" panose="020B0604020202020204" pitchFamily="34" charset="0"/>
              </a:rPr>
              <a:t>falta de difusión y promoción sobre la oferta de los programas y sus acciones </a:t>
            </a:r>
            <a:r>
              <a:rPr lang="es-MX" altLang="es-MX" sz="1800" dirty="0">
                <a:latin typeface="Arial" panose="020B0604020202020204" pitchFamily="34" charset="0"/>
                <a:cs typeface="Arial" panose="020B0604020202020204" pitchFamily="34" charset="0"/>
              </a:rPr>
              <a:t>para favorecer la vinculación laboral </a:t>
            </a:r>
            <a:r>
              <a:rPr lang="en-US" altLang="es-MX" sz="1800" dirty="0">
                <a:latin typeface="Arial" panose="020B0604020202020204" pitchFamily="34" charset="0"/>
                <a:cs typeface="Arial" panose="020B0604020202020204" pitchFamily="34" charset="0"/>
              </a:rPr>
              <a:t>(COCOA Consulting and Coaching, 2016); (</a:t>
            </a:r>
            <a:r>
              <a:rPr lang="en-US" altLang="es-MX" sz="1800" dirty="0" err="1">
                <a:latin typeface="Arial" panose="020B0604020202020204" pitchFamily="34" charset="0"/>
                <a:cs typeface="Arial" panose="020B0604020202020204" pitchFamily="34" charset="0"/>
              </a:rPr>
              <a:t>Analítica</a:t>
            </a:r>
            <a:r>
              <a:rPr lang="en-US" altLang="es-MX" sz="1800" dirty="0">
                <a:latin typeface="Arial" panose="020B0604020202020204" pitchFamily="34" charset="0"/>
                <a:cs typeface="Arial" panose="020B0604020202020204" pitchFamily="34" charset="0"/>
              </a:rPr>
              <a:t>, 2015).</a:t>
            </a:r>
            <a:r>
              <a:rPr lang="es-MX" altLang="es-MX" sz="1800" dirty="0">
                <a:latin typeface="Arial" panose="020B0604020202020204" pitchFamily="34" charset="0"/>
                <a:cs typeface="Arial" panose="020B0604020202020204" pitchFamily="34" charset="0"/>
              </a:rPr>
              <a:t>   </a:t>
            </a:r>
          </a:p>
        </p:txBody>
      </p:sp>
      <p:sp>
        <p:nvSpPr>
          <p:cNvPr id="9" name="Rectángulo 5">
            <a:extLst>
              <a:ext uri="{FF2B5EF4-FFF2-40B4-BE49-F238E27FC236}">
                <a16:creationId xmlns:a16="http://schemas.microsoft.com/office/drawing/2014/main" id="{1E156E1B-82CB-4057-A855-60D66263C099}"/>
              </a:ext>
            </a:extLst>
          </p:cNvPr>
          <p:cNvSpPr>
            <a:spLocks noChangeArrowheads="1"/>
          </p:cNvSpPr>
          <p:nvPr/>
        </p:nvSpPr>
        <p:spPr bwMode="auto">
          <a:xfrm>
            <a:off x="10525125" y="6068117"/>
            <a:ext cx="2184400" cy="1738312"/>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A2. Acceso a la información sobre oferta laboral</a:t>
            </a:r>
          </a:p>
        </p:txBody>
      </p:sp>
      <p:sp>
        <p:nvSpPr>
          <p:cNvPr id="10" name="Cerrar llave 9">
            <a:extLst>
              <a:ext uri="{FF2B5EF4-FFF2-40B4-BE49-F238E27FC236}">
                <a16:creationId xmlns:a16="http://schemas.microsoft.com/office/drawing/2014/main" id="{B13E49A9-BEDA-445F-8285-A27F28DEEAB4}"/>
              </a:ext>
            </a:extLst>
          </p:cNvPr>
          <p:cNvSpPr/>
          <p:nvPr/>
        </p:nvSpPr>
        <p:spPr bwMode="auto">
          <a:xfrm>
            <a:off x="9538915" y="5669232"/>
            <a:ext cx="923925" cy="3096000"/>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just" eaLnBrk="1">
              <a:defRPr/>
            </a:pPr>
            <a:endParaRPr lang="es-MX"/>
          </a:p>
        </p:txBody>
      </p:sp>
    </p:spTree>
    <p:extLst>
      <p:ext uri="{BB962C8B-B14F-4D97-AF65-F5344CB8AC3E}">
        <p14:creationId xmlns:p14="http://schemas.microsoft.com/office/powerpoint/2010/main" val="58525204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ángulo 18">
            <a:extLst/>
          </p:cNvPr>
          <p:cNvSpPr>
            <a:spLocks noChangeArrowheads="1"/>
          </p:cNvSpPr>
          <p:nvPr/>
        </p:nvSpPr>
        <p:spPr bwMode="auto">
          <a:xfrm>
            <a:off x="381000" y="2135842"/>
            <a:ext cx="10225856"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defRPr/>
            </a:pPr>
            <a:r>
              <a:rPr lang="es-MX" altLang="es-MX" sz="1800" dirty="0">
                <a:latin typeface="Arial" panose="020B0604020202020204" pitchFamily="34" charset="0"/>
                <a:cs typeface="Arial" panose="020B0604020202020204" pitchFamily="34" charset="0"/>
              </a:rPr>
              <a:t>En cuanto a la </a:t>
            </a:r>
            <a:r>
              <a:rPr lang="es-MX" altLang="es-MX" sz="1800" b="1" dirty="0">
                <a:latin typeface="Arial" panose="020B0604020202020204" pitchFamily="34" charset="0"/>
                <a:cs typeface="Arial" panose="020B0604020202020204" pitchFamily="34" charset="0"/>
              </a:rPr>
              <a:t>informalidad laboral,</a:t>
            </a:r>
            <a:r>
              <a:rPr lang="es-MX" altLang="es-MX" sz="1800" baseline="30000" dirty="0">
                <a:latin typeface="Arial" panose="020B0604020202020204" pitchFamily="34" charset="0"/>
                <a:cs typeface="Arial" panose="020B0604020202020204" pitchFamily="34" charset="0"/>
              </a:rPr>
              <a:t>1</a:t>
            </a:r>
            <a:r>
              <a:rPr lang="es-MX" altLang="es-MX" sz="1800" dirty="0">
                <a:latin typeface="Arial" panose="020B0604020202020204" pitchFamily="34" charset="0"/>
                <a:cs typeface="Arial" panose="020B0604020202020204" pitchFamily="34" charset="0"/>
              </a:rPr>
              <a:t> al observar el cuarto trimestre de 2009 y 2017, se pudo observar que ésta pasó de </a:t>
            </a:r>
            <a:r>
              <a:rPr lang="es-MX" altLang="es-MX" sz="1800" b="1" dirty="0">
                <a:latin typeface="Arial" panose="020B0604020202020204" pitchFamily="34" charset="0"/>
                <a:cs typeface="Arial" panose="020B0604020202020204" pitchFamily="34" charset="0"/>
              </a:rPr>
              <a:t>58.6% </a:t>
            </a:r>
            <a:r>
              <a:rPr lang="es-MX" altLang="es-MX" sz="1800" dirty="0">
                <a:latin typeface="Arial" panose="020B0604020202020204" pitchFamily="34" charset="0"/>
                <a:cs typeface="Arial" panose="020B0604020202020204" pitchFamily="34" charset="0"/>
              </a:rPr>
              <a:t>a </a:t>
            </a:r>
            <a:r>
              <a:rPr lang="es-MX" altLang="es-MX" sz="1800" b="1" dirty="0">
                <a:latin typeface="Arial" panose="020B0604020202020204" pitchFamily="34" charset="0"/>
                <a:cs typeface="Arial" panose="020B0604020202020204" pitchFamily="34" charset="0"/>
              </a:rPr>
              <a:t>57.2%</a:t>
            </a:r>
            <a:r>
              <a:rPr lang="es-MX" altLang="es-MX" sz="1800" dirty="0">
                <a:latin typeface="Arial" panose="020B0604020202020204" pitchFamily="34" charset="0"/>
                <a:cs typeface="Arial" panose="020B0604020202020204" pitchFamily="34" charset="0"/>
              </a:rPr>
              <a:t>, ligeramente menor en hombres (56.8%) que en mujeres (57.7%) (ENOE-INEGI, 1er Trimestre 2009-2017).</a:t>
            </a:r>
          </a:p>
          <a:p>
            <a:pPr marL="0" indent="0" algn="just">
              <a:defRPr/>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altLang="es-MX" sz="1800" dirty="0">
                <a:solidFill>
                  <a:schemeClr val="tx1"/>
                </a:solidFill>
                <a:latin typeface="Arial" panose="020B0604020202020204" pitchFamily="34" charset="0"/>
                <a:cs typeface="Arial" panose="020B0604020202020204" pitchFamily="34" charset="0"/>
              </a:rPr>
              <a:t>En </a:t>
            </a:r>
            <a:r>
              <a:rPr lang="es-MX" altLang="es-MX" sz="1800" b="1" dirty="0">
                <a:solidFill>
                  <a:schemeClr val="tx1"/>
                </a:solidFill>
                <a:latin typeface="Arial" panose="020B0604020202020204" pitchFamily="34" charset="0"/>
                <a:cs typeface="Arial" panose="020B0604020202020204" pitchFamily="34" charset="0"/>
              </a:rPr>
              <a:t>2017</a:t>
            </a:r>
            <a:r>
              <a:rPr lang="es-MX" altLang="es-MX" sz="1800" dirty="0">
                <a:solidFill>
                  <a:schemeClr val="tx1"/>
                </a:solidFill>
                <a:latin typeface="Arial" panose="020B0604020202020204" pitchFamily="34" charset="0"/>
                <a:cs typeface="Arial" panose="020B0604020202020204" pitchFamily="34" charset="0"/>
              </a:rPr>
              <a:t> casi la </a:t>
            </a:r>
            <a:r>
              <a:rPr lang="es-MX" altLang="es-MX" sz="1800" b="1" dirty="0">
                <a:solidFill>
                  <a:schemeClr val="tx1"/>
                </a:solidFill>
                <a:latin typeface="Arial" panose="020B0604020202020204" pitchFamily="34" charset="0"/>
                <a:cs typeface="Arial" panose="020B0604020202020204" pitchFamily="34" charset="0"/>
              </a:rPr>
              <a:t>mitad de los asalariados eran informales</a:t>
            </a:r>
            <a:r>
              <a:rPr lang="es-MX" altLang="es-MX" sz="1800" dirty="0">
                <a:solidFill>
                  <a:schemeClr val="tx1"/>
                </a:solidFill>
                <a:latin typeface="Arial" panose="020B0604020202020204" pitchFamily="34" charset="0"/>
                <a:cs typeface="Arial" panose="020B0604020202020204" pitchFamily="34" charset="0"/>
              </a:rPr>
              <a:t>: 47.5% mujeres y 45% hombres (ENOE-INEGI, 1er Trimestre 2009-2017). </a:t>
            </a:r>
          </a:p>
          <a:p>
            <a:pPr marL="0" indent="0" algn="just">
              <a:defRPr/>
            </a:pPr>
            <a:endParaRPr lang="es-MX" altLang="es-MX" sz="1800" dirty="0">
              <a:solidFill>
                <a:srgbClr val="FF0000"/>
              </a:solidFill>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altLang="es-MX" sz="1800" dirty="0">
                <a:solidFill>
                  <a:schemeClr val="tx1"/>
                </a:solidFill>
                <a:latin typeface="Arial" panose="020B0604020202020204" pitchFamily="34" charset="0"/>
                <a:cs typeface="Arial" panose="020B0604020202020204" pitchFamily="34" charset="0"/>
              </a:rPr>
              <a:t>En </a:t>
            </a:r>
            <a:r>
              <a:rPr lang="es-MX" altLang="es-MX" sz="1800" b="1" dirty="0">
                <a:solidFill>
                  <a:schemeClr val="tx1"/>
                </a:solidFill>
                <a:latin typeface="Arial" panose="020B0604020202020204" pitchFamily="34" charset="0"/>
                <a:cs typeface="Arial" panose="020B0604020202020204" pitchFamily="34" charset="0"/>
              </a:rPr>
              <a:t>2017</a:t>
            </a:r>
            <a:r>
              <a:rPr lang="es-MX" altLang="es-MX" sz="1800" dirty="0">
                <a:solidFill>
                  <a:schemeClr val="tx1"/>
                </a:solidFill>
                <a:latin typeface="Arial" panose="020B0604020202020204" pitchFamily="34" charset="0"/>
                <a:cs typeface="Arial" panose="020B0604020202020204" pitchFamily="34" charset="0"/>
              </a:rPr>
              <a:t>, </a:t>
            </a:r>
            <a:r>
              <a:rPr lang="es-MX" altLang="es-MX" sz="1800" b="1" dirty="0">
                <a:solidFill>
                  <a:schemeClr val="tx1"/>
                </a:solidFill>
                <a:latin typeface="Arial" panose="020B0604020202020204" pitchFamily="34" charset="0"/>
                <a:cs typeface="Arial" panose="020B0604020202020204" pitchFamily="34" charset="0"/>
              </a:rPr>
              <a:t>90.9%</a:t>
            </a:r>
            <a:r>
              <a:rPr lang="es-MX" altLang="es-MX" sz="1800" dirty="0">
                <a:solidFill>
                  <a:schemeClr val="tx1"/>
                </a:solidFill>
                <a:latin typeface="Arial" panose="020B0604020202020204" pitchFamily="34" charset="0"/>
                <a:cs typeface="Arial" panose="020B0604020202020204" pitchFamily="34" charset="0"/>
              </a:rPr>
              <a:t> de las personas </a:t>
            </a:r>
            <a:r>
              <a:rPr lang="es-MX" altLang="es-MX" sz="1800" b="1" dirty="0">
                <a:solidFill>
                  <a:schemeClr val="tx1"/>
                </a:solidFill>
                <a:latin typeface="Arial" panose="020B0604020202020204" pitchFamily="34" charset="0"/>
                <a:cs typeface="Arial" panose="020B0604020202020204" pitchFamily="34" charset="0"/>
              </a:rPr>
              <a:t>sin escolaridad eran informales</a:t>
            </a:r>
            <a:r>
              <a:rPr lang="es-MX" altLang="es-MX" sz="1800" dirty="0">
                <a:solidFill>
                  <a:schemeClr val="tx1"/>
                </a:solidFill>
                <a:latin typeface="Arial" panose="020B0604020202020204" pitchFamily="34" charset="0"/>
                <a:cs typeface="Arial" panose="020B0604020202020204" pitchFamily="34" charset="0"/>
              </a:rPr>
              <a:t>; el  porcentaje se redujo a 80% entre los que tienen primaria, 64% en el nivel de secundaria, 47.8% a nivel de prepa o normal técnica y 26.2% a nivel de licenciatura y más (ENOE-INEGI, I Trimestre 2009-2017).</a:t>
            </a:r>
          </a:p>
          <a:p>
            <a:pPr algn="just">
              <a:buFont typeface="Wingdings" panose="05000000000000000000" pitchFamily="2" charset="2"/>
              <a:buChar char="v"/>
              <a:defRPr/>
            </a:pPr>
            <a:endParaRPr lang="es-MX" altLang="es-MX" sz="1800" dirty="0">
              <a:solidFill>
                <a:srgbClr val="FF0000"/>
              </a:solidFill>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altLang="es-MX" sz="1800" dirty="0">
                <a:latin typeface="Arial" panose="020B0604020202020204" pitchFamily="34" charset="0"/>
                <a:cs typeface="Arial" panose="020B0604020202020204" pitchFamily="34" charset="0"/>
              </a:rPr>
              <a:t>En 2013, del total de las personas jóvenes ocupadas en América Latina (45.2 millones), 65 por ciento se encontraban en </a:t>
            </a:r>
            <a:r>
              <a:rPr lang="es-MX" altLang="es-MX" sz="1800" b="1" dirty="0">
                <a:latin typeface="Arial" panose="020B0604020202020204" pitchFamily="34" charset="0"/>
                <a:cs typeface="Arial" panose="020B0604020202020204" pitchFamily="34" charset="0"/>
              </a:rPr>
              <a:t>empleos informales. </a:t>
            </a:r>
            <a:r>
              <a:rPr lang="es-MX" altLang="es-MX" sz="1800" dirty="0">
                <a:latin typeface="Arial" panose="020B0604020202020204" pitchFamily="34" charset="0"/>
                <a:cs typeface="Arial" panose="020B0604020202020204" pitchFamily="34" charset="0"/>
              </a:rPr>
              <a:t>En</a:t>
            </a:r>
            <a:r>
              <a:rPr lang="es-MX" altLang="es-MX" sz="1800" b="1" dirty="0">
                <a:latin typeface="Arial" panose="020B0604020202020204" pitchFamily="34" charset="0"/>
                <a:cs typeface="Arial" panose="020B0604020202020204" pitchFamily="34" charset="0"/>
              </a:rPr>
              <a:t> México </a:t>
            </a:r>
            <a:r>
              <a:rPr lang="es-MX" altLang="es-MX" sz="1800" dirty="0">
                <a:latin typeface="Arial" panose="020B0604020202020204" pitchFamily="34" charset="0"/>
                <a:cs typeface="Arial" panose="020B0604020202020204" pitchFamily="34" charset="0"/>
              </a:rPr>
              <a:t>este porcentaje llegó</a:t>
            </a:r>
            <a:r>
              <a:rPr lang="es-MX" altLang="es-MX" sz="1800" b="1" dirty="0">
                <a:latin typeface="Arial" panose="020B0604020202020204" pitchFamily="34" charset="0"/>
                <a:cs typeface="Arial" panose="020B0604020202020204" pitchFamily="34" charset="0"/>
              </a:rPr>
              <a:t> a 60.5 en 2017 </a:t>
            </a:r>
            <a:r>
              <a:rPr lang="es-MX" altLang="es-MX" sz="1800" dirty="0">
                <a:latin typeface="Arial" panose="020B0604020202020204" pitchFamily="34" charset="0"/>
                <a:cs typeface="Arial" panose="020B0604020202020204" pitchFamily="34" charset="0"/>
              </a:rPr>
              <a:t>(BID, 2015, p. 43).</a:t>
            </a:r>
          </a:p>
          <a:p>
            <a:pPr marL="0" indent="0" algn="just">
              <a:defRPr/>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defRPr/>
            </a:pPr>
            <a:r>
              <a:rPr lang="es-MX" sz="1800" dirty="0">
                <a:latin typeface="Arial" panose="020B0604020202020204" pitchFamily="34" charset="0"/>
                <a:cs typeface="Arial" panose="020B0604020202020204" pitchFamily="34" charset="0"/>
              </a:rPr>
              <a:t>Para el primer trimestre de </a:t>
            </a:r>
            <a:r>
              <a:rPr lang="es-MX" sz="1800" b="1" dirty="0">
                <a:latin typeface="Arial" panose="020B0604020202020204" pitchFamily="34" charset="0"/>
                <a:cs typeface="Arial" panose="020B0604020202020204" pitchFamily="34" charset="0"/>
              </a:rPr>
              <a:t>2017</a:t>
            </a:r>
            <a:r>
              <a:rPr lang="es-MX" sz="1800" dirty="0">
                <a:latin typeface="Arial" panose="020B0604020202020204" pitchFamily="34" charset="0"/>
                <a:cs typeface="Arial" panose="020B0604020202020204" pitchFamily="34" charset="0"/>
              </a:rPr>
              <a:t>, existía un poco más de </a:t>
            </a:r>
            <a:r>
              <a:rPr lang="es-MX" sz="1800" b="1" dirty="0">
                <a:latin typeface="Arial" panose="020B0604020202020204" pitchFamily="34" charset="0"/>
                <a:cs typeface="Arial" panose="020B0604020202020204" pitchFamily="34" charset="0"/>
              </a:rPr>
              <a:t>14 millones </a:t>
            </a:r>
            <a:r>
              <a:rPr lang="es-MX" sz="1800" dirty="0">
                <a:latin typeface="Arial" panose="020B0604020202020204" pitchFamily="34" charset="0"/>
                <a:cs typeface="Arial" panose="020B0604020202020204" pitchFamily="34" charset="0"/>
              </a:rPr>
              <a:t>de personas trabajando en el </a:t>
            </a:r>
            <a:r>
              <a:rPr lang="es-MX" sz="1800" b="1" dirty="0">
                <a:latin typeface="Arial" panose="020B0604020202020204" pitchFamily="34" charset="0"/>
                <a:cs typeface="Arial" panose="020B0604020202020204" pitchFamily="34" charset="0"/>
              </a:rPr>
              <a:t>sector informal de la economía</a:t>
            </a:r>
            <a:r>
              <a:rPr lang="es-MX" sz="1800" dirty="0">
                <a:latin typeface="Arial" panose="020B0604020202020204" pitchFamily="34" charset="0"/>
                <a:cs typeface="Arial" panose="020B0604020202020204" pitchFamily="34" charset="0"/>
              </a:rPr>
              <a:t>,</a:t>
            </a:r>
            <a:r>
              <a:rPr lang="es-MX" sz="1800" baseline="30000" dirty="0">
                <a:latin typeface="Arial" panose="020B0604020202020204" pitchFamily="34" charset="0"/>
                <a:cs typeface="Arial" panose="020B0604020202020204" pitchFamily="34" charset="0"/>
              </a:rPr>
              <a:t>3</a:t>
            </a:r>
            <a:r>
              <a:rPr lang="es-MX" sz="1800" dirty="0">
                <a:latin typeface="Arial" panose="020B0604020202020204" pitchFamily="34" charset="0"/>
                <a:cs typeface="Arial" panose="020B0604020202020204" pitchFamily="34" charset="0"/>
              </a:rPr>
              <a:t> como asalariados, empleadores, trabajadores por cuenta propia y trabajadores no remunerados, todos ellos informales, quienes quedaban excluidos de la seguridad social por causa de su trabajo. En el </a:t>
            </a:r>
            <a:r>
              <a:rPr lang="es-MX" sz="1800" b="1" dirty="0">
                <a:latin typeface="Arial" panose="020B0604020202020204" pitchFamily="34" charset="0"/>
                <a:cs typeface="Arial" panose="020B0604020202020204" pitchFamily="34" charset="0"/>
              </a:rPr>
              <a:t>trabajo doméstico remunerado</a:t>
            </a:r>
            <a:r>
              <a:rPr lang="es-MX" sz="1800" dirty="0">
                <a:latin typeface="Arial" panose="020B0604020202020204" pitchFamily="34" charset="0"/>
                <a:cs typeface="Arial" panose="020B0604020202020204" pitchFamily="34" charset="0"/>
              </a:rPr>
              <a:t>, se encontraban  aproximadamente otros </a:t>
            </a:r>
            <a:r>
              <a:rPr lang="es-MX" sz="1800" b="1" dirty="0">
                <a:latin typeface="Arial" panose="020B0604020202020204" pitchFamily="34" charset="0"/>
                <a:cs typeface="Arial" panose="020B0604020202020204" pitchFamily="34" charset="0"/>
              </a:rPr>
              <a:t>2 millones </a:t>
            </a:r>
            <a:r>
              <a:rPr lang="es-MX" sz="1800" dirty="0">
                <a:latin typeface="Arial" panose="020B0604020202020204" pitchFamily="34" charset="0"/>
                <a:cs typeface="Arial" panose="020B0604020202020204" pitchFamily="34" charset="0"/>
              </a:rPr>
              <a:t>en la misma situación; en empresas, gobiernos e instituciones, mas de 7 millones; y en el ámbito agropecuario, poco menos de  6 millones. De esta forma, un total de 29,650,468 personas necesitarán de alguna forma de intervención pública encaminada a lograr su protección en materia de salud </a:t>
            </a:r>
            <a:r>
              <a:rPr lang="es-MX" altLang="es-MX" sz="1800" dirty="0">
                <a:latin typeface="Arial" panose="020B0604020202020204" pitchFamily="34" charset="0"/>
                <a:cs typeface="Arial" panose="020B0604020202020204" pitchFamily="34" charset="0"/>
              </a:rPr>
              <a:t>(ENOE-INEGI, 1er Trimestre 2009-2017).</a:t>
            </a:r>
            <a:endParaRPr lang="es-MX" sz="1800" dirty="0">
              <a:latin typeface="Arial" panose="020B0604020202020204" pitchFamily="34" charset="0"/>
              <a:cs typeface="Arial" panose="020B0604020202020204" pitchFamily="34" charset="0"/>
            </a:endParaRPr>
          </a:p>
        </p:txBody>
      </p:sp>
      <p:sp>
        <p:nvSpPr>
          <p:cNvPr id="44035" name="Rectángulo 5"/>
          <p:cNvSpPr>
            <a:spLocks noChangeArrowheads="1"/>
          </p:cNvSpPr>
          <p:nvPr/>
        </p:nvSpPr>
        <p:spPr bwMode="auto">
          <a:xfrm>
            <a:off x="11182920" y="4840288"/>
            <a:ext cx="1623442" cy="1738938"/>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dirty="0">
                <a:latin typeface="Arial" panose="020B0604020202020204" pitchFamily="34" charset="0"/>
                <a:ea typeface="Times New Roman" panose="02020603050405020304" pitchFamily="18" charset="0"/>
                <a:cs typeface="Arial" panose="020B0604020202020204" pitchFamily="34" charset="0"/>
              </a:rPr>
              <a:t>Prioridad C1. Formaliza-</a:t>
            </a:r>
            <a:r>
              <a:rPr lang="es-MX" altLang="es-MX" sz="2000" b="1" dirty="0" err="1">
                <a:latin typeface="Arial" panose="020B0604020202020204" pitchFamily="34" charset="0"/>
                <a:ea typeface="Times New Roman" panose="02020603050405020304" pitchFamily="18" charset="0"/>
                <a:cs typeface="Arial" panose="020B0604020202020204" pitchFamily="34" charset="0"/>
              </a:rPr>
              <a:t>ción</a:t>
            </a:r>
            <a:r>
              <a:rPr lang="es-MX" altLang="es-MX" sz="2000" b="1" dirty="0">
                <a:latin typeface="Arial" panose="020B0604020202020204" pitchFamily="34" charset="0"/>
                <a:ea typeface="Times New Roman" panose="02020603050405020304" pitchFamily="18" charset="0"/>
                <a:cs typeface="Arial" panose="020B0604020202020204" pitchFamily="34" charset="0"/>
              </a:rPr>
              <a:t> del empleo</a:t>
            </a:r>
            <a:endParaRPr lang="es-MX" altLang="es-MX" sz="2000" b="1" u="sng" dirty="0">
              <a:latin typeface="Arial" panose="020B0604020202020204" pitchFamily="34" charset="0"/>
              <a:ea typeface="Times New Roman" panose="02020603050405020304" pitchFamily="18" charset="0"/>
              <a:cs typeface="Arial" panose="020B0604020202020204" pitchFamily="34" charset="0"/>
            </a:endParaRPr>
          </a:p>
        </p:txBody>
      </p:sp>
      <p:sp>
        <p:nvSpPr>
          <p:cNvPr id="44036" name="Rectangle 6"/>
          <p:cNvSpPr>
            <a:spLocks/>
          </p:cNvSpPr>
          <p:nvPr/>
        </p:nvSpPr>
        <p:spPr bwMode="auto">
          <a:xfrm>
            <a:off x="1107746" y="1200726"/>
            <a:ext cx="447718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Calidad</a:t>
            </a:r>
            <a:endPar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endParaRPr>
          </a:p>
        </p:txBody>
      </p:sp>
      <p:sp>
        <p:nvSpPr>
          <p:cNvPr id="8" name="Cerrar llave 7">
            <a:extLst/>
          </p:cNvPr>
          <p:cNvSpPr/>
          <p:nvPr/>
        </p:nvSpPr>
        <p:spPr bwMode="auto">
          <a:xfrm>
            <a:off x="10420746" y="1708150"/>
            <a:ext cx="618158" cy="7199313"/>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dirty="0">
              <a:latin typeface="Arial" panose="020B0604020202020204" pitchFamily="34" charset="0"/>
              <a:cs typeface="Arial" panose="020B0604020202020204" pitchFamily="34" charset="0"/>
            </a:endParaRPr>
          </a:p>
        </p:txBody>
      </p:sp>
      <p:sp>
        <p:nvSpPr>
          <p:cNvPr id="9" name="CuadroTexto 5">
            <a:extLst/>
          </p:cNvPr>
          <p:cNvSpPr txBox="1">
            <a:spLocks noChangeArrowheads="1"/>
          </p:cNvSpPr>
          <p:nvPr/>
        </p:nvSpPr>
        <p:spPr bwMode="auto">
          <a:xfrm>
            <a:off x="238125" y="9107488"/>
            <a:ext cx="12241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28600" indent="-228600">
              <a:buFontTx/>
              <a:buAutoNum type="arabicPeriod"/>
              <a:defRPr/>
            </a:pPr>
            <a:r>
              <a:rPr lang="es-MX" altLang="es-MX" sz="1200" dirty="0">
                <a:solidFill>
                  <a:schemeClr val="bg1"/>
                </a:solidFill>
                <a:latin typeface="Arial" panose="020B0604020202020204" pitchFamily="34" charset="0"/>
                <a:cs typeface="Arial" panose="020B0604020202020204" pitchFamily="34" charset="0"/>
              </a:rPr>
              <a:t>Entendida como empleos sin acceso a seguridad social. </a:t>
            </a:r>
          </a:p>
          <a:p>
            <a:pPr marL="228600" indent="-228600">
              <a:buFontTx/>
              <a:buAutoNum type="arabicPeriod"/>
              <a:defRPr/>
            </a:pPr>
            <a:r>
              <a:rPr lang="es-MX" altLang="es-MX" sz="1200" dirty="0">
                <a:solidFill>
                  <a:schemeClr val="bg1"/>
                </a:solidFill>
                <a:latin typeface="Arial" panose="020B0604020202020204" pitchFamily="34" charset="0"/>
                <a:cs typeface="Arial" panose="020B0604020202020204" pitchFamily="34" charset="0"/>
              </a:rPr>
              <a:t>Definido como aquel que no permite el acceso a una pensión después del retiro.</a:t>
            </a:r>
          </a:p>
          <a:p>
            <a:pPr>
              <a:defRPr/>
            </a:pPr>
            <a:r>
              <a:rPr lang="es-MX" altLang="es-MX" sz="1200" dirty="0">
                <a:solidFill>
                  <a:schemeClr val="bg1"/>
                </a:solidFill>
                <a:latin typeface="Arial" panose="020B0604020202020204" pitchFamily="34" charset="0"/>
                <a:cs typeface="Arial" panose="020B0604020202020204" pitchFamily="34" charset="0"/>
              </a:rPr>
              <a:t>3.  El sector informal se define como el conjunto de empresas, trabajadores y actividades económicas que operan fuera del marco legal. (OIT, 2017)</a:t>
            </a:r>
          </a:p>
          <a:p>
            <a:pPr>
              <a:defRPr/>
            </a:pPr>
            <a:endParaRPr lang="es-MX" altLang="es-MX"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92240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ángulo 18"/>
          <p:cNvSpPr>
            <a:spLocks noChangeArrowheads="1"/>
          </p:cNvSpPr>
          <p:nvPr/>
        </p:nvSpPr>
        <p:spPr bwMode="auto">
          <a:xfrm>
            <a:off x="381000" y="1996480"/>
            <a:ext cx="10225856" cy="646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La existencia de </a:t>
            </a:r>
            <a:r>
              <a:rPr lang="es-MX" altLang="es-MX" sz="1800" b="1" dirty="0">
                <a:latin typeface="Arial" panose="020B0604020202020204" pitchFamily="34" charset="0"/>
                <a:cs typeface="Arial" panose="020B0604020202020204" pitchFamily="34" charset="0"/>
              </a:rPr>
              <a:t>contrato escrito</a:t>
            </a:r>
            <a:r>
              <a:rPr lang="es-MX" altLang="es-MX" sz="1800" dirty="0">
                <a:latin typeface="Arial" panose="020B0604020202020204" pitchFamily="34" charset="0"/>
                <a:cs typeface="Arial" panose="020B0604020202020204" pitchFamily="34" charset="0"/>
              </a:rPr>
              <a:t>, aunque no sea legalmente un requisito para el disfrute de las prestaciones, está fuertemente </a:t>
            </a:r>
            <a:r>
              <a:rPr lang="es-MX" altLang="es-MX" sz="1800" b="1" dirty="0">
                <a:latin typeface="Arial" panose="020B0604020202020204" pitchFamily="34" charset="0"/>
                <a:cs typeface="Arial" panose="020B0604020202020204" pitchFamily="34" charset="0"/>
              </a:rPr>
              <a:t>asociada al acceso a los demás derechos</a:t>
            </a:r>
            <a:r>
              <a:rPr lang="es-MX" altLang="es-MX" sz="1800" dirty="0">
                <a:latin typeface="Arial" panose="020B0604020202020204" pitchFamily="34" charset="0"/>
                <a:cs typeface="Arial" panose="020B0604020202020204" pitchFamily="34" charset="0"/>
              </a:rPr>
              <a:t>. El porcentaje de </a:t>
            </a:r>
            <a:r>
              <a:rPr lang="es-MX" altLang="es-MX" sz="1800" b="1" dirty="0">
                <a:latin typeface="Arial" panose="020B0604020202020204" pitchFamily="34" charset="0"/>
                <a:cs typeface="Arial" panose="020B0604020202020204" pitchFamily="34" charset="0"/>
              </a:rPr>
              <a:t>trabajadores sin contrato con acceso a prestaciones es tres veces menor </a:t>
            </a:r>
            <a:r>
              <a:rPr lang="es-MX" altLang="es-MX" sz="1800" dirty="0">
                <a:latin typeface="Arial" panose="020B0604020202020204" pitchFamily="34" charset="0"/>
                <a:cs typeface="Arial" panose="020B0604020202020204" pitchFamily="34" charset="0"/>
              </a:rPr>
              <a:t>que en el caso de los </a:t>
            </a:r>
            <a:r>
              <a:rPr lang="es-MX" altLang="es-MX" sz="1800" b="1" dirty="0">
                <a:latin typeface="Arial" panose="020B0604020202020204" pitchFamily="34" charset="0"/>
                <a:cs typeface="Arial" panose="020B0604020202020204" pitchFamily="34" charset="0"/>
              </a:rPr>
              <a:t>trabajadores con contrato </a:t>
            </a:r>
            <a:r>
              <a:rPr lang="es-MX" altLang="es-MX" sz="1800" dirty="0">
                <a:latin typeface="Arial" panose="020B0604020202020204" pitchFamily="34" charset="0"/>
                <a:cs typeface="Arial" panose="020B0604020202020204" pitchFamily="34" charset="0"/>
              </a:rPr>
              <a:t>(21.8% vs 63.4%) (ENOE-INEGI, I Trimestre 2009-2017).</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El porcentaje de trabajadores </a:t>
            </a:r>
            <a:r>
              <a:rPr lang="es-MX" altLang="es-MX" sz="1800" b="1" dirty="0">
                <a:latin typeface="Arial" panose="020B0604020202020204" pitchFamily="34" charset="0"/>
                <a:cs typeface="Arial" panose="020B0604020202020204" pitchFamily="34" charset="0"/>
              </a:rPr>
              <a:t>subcontratados</a:t>
            </a:r>
            <a:r>
              <a:rPr lang="es-MX" altLang="es-MX" sz="1800" dirty="0">
                <a:latin typeface="Arial" panose="020B0604020202020204" pitchFamily="34" charset="0"/>
                <a:cs typeface="Arial" panose="020B0604020202020204" pitchFamily="34" charset="0"/>
              </a:rPr>
              <a:t> se ha </a:t>
            </a:r>
            <a:r>
              <a:rPr lang="es-MX" altLang="es-MX" sz="1800" b="1" dirty="0">
                <a:latin typeface="Arial" panose="020B0604020202020204" pitchFamily="34" charset="0"/>
                <a:cs typeface="Arial" panose="020B0604020202020204" pitchFamily="34" charset="0"/>
              </a:rPr>
              <a:t>incrementado</a:t>
            </a:r>
            <a:r>
              <a:rPr lang="es-MX" altLang="es-MX" sz="1800" dirty="0">
                <a:latin typeface="Arial" panose="020B0604020202020204" pitchFamily="34" charset="0"/>
                <a:cs typeface="Arial" panose="020B0604020202020204" pitchFamily="34" charset="0"/>
              </a:rPr>
              <a:t>, al pasar de </a:t>
            </a:r>
            <a:r>
              <a:rPr lang="es-MX" altLang="es-MX" sz="1800" b="1" dirty="0">
                <a:latin typeface="Arial" panose="020B0604020202020204" pitchFamily="34" charset="0"/>
                <a:cs typeface="Arial" panose="020B0604020202020204" pitchFamily="34" charset="0"/>
              </a:rPr>
              <a:t>13.6%</a:t>
            </a:r>
            <a:r>
              <a:rPr lang="es-MX" altLang="es-MX" sz="1800" dirty="0">
                <a:latin typeface="Arial" panose="020B0604020202020204" pitchFamily="34" charset="0"/>
                <a:cs typeface="Arial" panose="020B0604020202020204" pitchFamily="34" charset="0"/>
              </a:rPr>
              <a:t> en </a:t>
            </a:r>
            <a:r>
              <a:rPr lang="es-MX" altLang="es-MX" sz="1800" b="1" dirty="0">
                <a:latin typeface="Arial" panose="020B0604020202020204" pitchFamily="34" charset="0"/>
                <a:cs typeface="Arial" panose="020B0604020202020204" pitchFamily="34" charset="0"/>
              </a:rPr>
              <a:t>2008</a:t>
            </a:r>
            <a:r>
              <a:rPr lang="es-MX" altLang="es-MX" sz="1800" dirty="0">
                <a:latin typeface="Arial" panose="020B0604020202020204" pitchFamily="34" charset="0"/>
                <a:cs typeface="Arial" panose="020B0604020202020204" pitchFamily="34" charset="0"/>
              </a:rPr>
              <a:t>, a </a:t>
            </a:r>
            <a:r>
              <a:rPr lang="es-MX" altLang="es-MX" sz="1800" b="1" dirty="0">
                <a:latin typeface="Arial" panose="020B0604020202020204" pitchFamily="34" charset="0"/>
                <a:cs typeface="Arial" panose="020B0604020202020204" pitchFamily="34" charset="0"/>
              </a:rPr>
              <a:t>16.6%</a:t>
            </a:r>
            <a:r>
              <a:rPr lang="es-MX" altLang="es-MX" sz="1800" dirty="0">
                <a:latin typeface="Arial" panose="020B0604020202020204" pitchFamily="34" charset="0"/>
                <a:cs typeface="Arial" panose="020B0604020202020204" pitchFamily="34" charset="0"/>
              </a:rPr>
              <a:t> en </a:t>
            </a:r>
            <a:r>
              <a:rPr lang="es-MX" altLang="es-MX" sz="1800" b="1" dirty="0">
                <a:latin typeface="Arial" panose="020B0604020202020204" pitchFamily="34" charset="0"/>
                <a:cs typeface="Arial" panose="020B0604020202020204" pitchFamily="34" charset="0"/>
              </a:rPr>
              <a:t>2014</a:t>
            </a:r>
            <a:r>
              <a:rPr lang="es-MX" altLang="es-MX" sz="1800" dirty="0">
                <a:latin typeface="Arial" panose="020B0604020202020204" pitchFamily="34" charset="0"/>
                <a:cs typeface="Arial" panose="020B0604020202020204" pitchFamily="34" charset="0"/>
              </a:rPr>
              <a:t>; siendo mayor en el caso de los hombres, con 17.6%, que el de las mujeres, con 15.1% (Censo Económico-INEGI, 2009 y 2014). </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Las personas que trabajan bajo relaciones de </a:t>
            </a:r>
            <a:r>
              <a:rPr lang="es-MX" altLang="es-MX" sz="1800" b="1" dirty="0">
                <a:latin typeface="Arial" panose="020B0604020202020204" pitchFamily="34" charset="0"/>
                <a:cs typeface="Arial" panose="020B0604020202020204" pitchFamily="34" charset="0"/>
              </a:rPr>
              <a:t>subcontratación</a:t>
            </a:r>
            <a:r>
              <a:rPr lang="es-MX" altLang="es-MX" sz="1800" dirty="0">
                <a:latin typeface="Arial" panose="020B0604020202020204" pitchFamily="34" charset="0"/>
                <a:cs typeface="Arial" panose="020B0604020202020204" pitchFamily="34" charset="0"/>
              </a:rPr>
              <a:t> se han venido incrementando y alcanzan al </a:t>
            </a:r>
            <a:r>
              <a:rPr lang="es-MX" altLang="es-MX" sz="1800" b="1" dirty="0">
                <a:latin typeface="Arial" panose="020B0604020202020204" pitchFamily="34" charset="0"/>
                <a:cs typeface="Arial" panose="020B0604020202020204" pitchFamily="34" charset="0"/>
              </a:rPr>
              <a:t>casi 30% de los empleados </a:t>
            </a:r>
            <a:r>
              <a:rPr lang="es-MX" altLang="es-MX" sz="1800" dirty="0">
                <a:latin typeface="Arial" panose="020B0604020202020204" pitchFamily="34" charset="0"/>
                <a:cs typeface="Arial" panose="020B0604020202020204" pitchFamily="34" charset="0"/>
              </a:rPr>
              <a:t>en las </a:t>
            </a:r>
            <a:r>
              <a:rPr lang="es-MX" altLang="es-MX" sz="1800" b="1" dirty="0">
                <a:latin typeface="Arial" panose="020B0604020202020204" pitchFamily="34" charset="0"/>
                <a:cs typeface="Arial" panose="020B0604020202020204" pitchFamily="34" charset="0"/>
              </a:rPr>
              <a:t>unidades económicas </a:t>
            </a:r>
            <a:r>
              <a:rPr lang="es-MX" altLang="es-MX" sz="1800" dirty="0">
                <a:latin typeface="Arial" panose="020B0604020202020204" pitchFamily="34" charset="0"/>
                <a:cs typeface="Arial" panose="020B0604020202020204" pitchFamily="34" charset="0"/>
              </a:rPr>
              <a:t>de más de</a:t>
            </a:r>
            <a:r>
              <a:rPr lang="es-MX" altLang="es-MX" sz="1800" b="1" dirty="0">
                <a:latin typeface="Arial" panose="020B0604020202020204" pitchFamily="34" charset="0"/>
                <a:cs typeface="Arial" panose="020B0604020202020204" pitchFamily="34" charset="0"/>
              </a:rPr>
              <a:t> 251 </a:t>
            </a:r>
            <a:r>
              <a:rPr lang="es-MX" altLang="es-MX" sz="1800" dirty="0">
                <a:latin typeface="Arial" panose="020B0604020202020204" pitchFamily="34" charset="0"/>
                <a:cs typeface="Arial" panose="020B0604020202020204" pitchFamily="34" charset="0"/>
              </a:rPr>
              <a:t>y hasta </a:t>
            </a:r>
            <a:r>
              <a:rPr lang="es-MX" altLang="es-MX" sz="1800" b="1" dirty="0">
                <a:latin typeface="Arial" panose="020B0604020202020204" pitchFamily="34" charset="0"/>
                <a:cs typeface="Arial" panose="020B0604020202020204" pitchFamily="34" charset="0"/>
              </a:rPr>
              <a:t>500 trabajadores </a:t>
            </a:r>
            <a:r>
              <a:rPr lang="es-MX" altLang="es-MX" sz="1800" dirty="0">
                <a:latin typeface="Arial" panose="020B0604020202020204" pitchFamily="34" charset="0"/>
                <a:cs typeface="Arial" panose="020B0604020202020204" pitchFamily="34" charset="0"/>
              </a:rPr>
              <a:t>(Censo Económico INEGI, 2014).</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La </a:t>
            </a:r>
            <a:r>
              <a:rPr lang="es-MX" altLang="es-MX" sz="1800" b="1" dirty="0">
                <a:latin typeface="Arial" panose="020B0604020202020204" pitchFamily="34" charset="0"/>
                <a:cs typeface="Arial" panose="020B0604020202020204" pitchFamily="34" charset="0"/>
              </a:rPr>
              <a:t>tasa de rotación de trabajadores </a:t>
            </a:r>
            <a:r>
              <a:rPr lang="es-MX" altLang="es-MX" sz="1800" dirty="0">
                <a:latin typeface="Arial" panose="020B0604020202020204" pitchFamily="34" charset="0"/>
                <a:cs typeface="Arial" panose="020B0604020202020204" pitchFamily="34" charset="0"/>
              </a:rPr>
              <a:t>es de </a:t>
            </a:r>
            <a:r>
              <a:rPr lang="es-MX" altLang="es-MX" sz="1800" b="1" dirty="0">
                <a:latin typeface="Arial" panose="020B0604020202020204" pitchFamily="34" charset="0"/>
                <a:cs typeface="Arial" panose="020B0604020202020204" pitchFamily="34" charset="0"/>
              </a:rPr>
              <a:t>60% </a:t>
            </a:r>
            <a:r>
              <a:rPr lang="es-MX" altLang="es-MX" sz="1800" dirty="0">
                <a:latin typeface="Arial" panose="020B0604020202020204" pitchFamily="34" charset="0"/>
                <a:cs typeface="Arial" panose="020B0604020202020204" pitchFamily="34" charset="0"/>
              </a:rPr>
              <a:t>en </a:t>
            </a:r>
            <a:r>
              <a:rPr lang="es-MX" altLang="es-MX" sz="1800" b="1" dirty="0">
                <a:latin typeface="Arial" panose="020B0604020202020204" pitchFamily="34" charset="0"/>
                <a:cs typeface="Arial" panose="020B0604020202020204" pitchFamily="34" charset="0"/>
              </a:rPr>
              <a:t>México</a:t>
            </a:r>
            <a:r>
              <a:rPr lang="es-MX" altLang="es-MX" sz="1800" dirty="0">
                <a:latin typeface="Arial" panose="020B0604020202020204" pitchFamily="34" charset="0"/>
                <a:cs typeface="Arial" panose="020B0604020202020204" pitchFamily="34" charset="0"/>
              </a:rPr>
              <a:t>, lo cual </a:t>
            </a:r>
            <a:r>
              <a:rPr lang="es-MX" altLang="es-MX" sz="1800" b="1" dirty="0">
                <a:latin typeface="Arial" panose="020B0604020202020204" pitchFamily="34" charset="0"/>
                <a:cs typeface="Arial" panose="020B0604020202020204" pitchFamily="34" charset="0"/>
              </a:rPr>
              <a:t>vulnera</a:t>
            </a:r>
            <a:r>
              <a:rPr lang="es-MX" altLang="es-MX" sz="1800" dirty="0">
                <a:latin typeface="Arial" panose="020B0604020202020204" pitchFamily="34" charset="0"/>
                <a:cs typeface="Arial" panose="020B0604020202020204" pitchFamily="34" charset="0"/>
              </a:rPr>
              <a:t> el derecho a la </a:t>
            </a:r>
            <a:r>
              <a:rPr lang="es-MX" altLang="es-MX" sz="1800" b="1" dirty="0">
                <a:latin typeface="Arial" panose="020B0604020202020204" pitchFamily="34" charset="0"/>
                <a:cs typeface="Arial" panose="020B0604020202020204" pitchFamily="34" charset="0"/>
              </a:rPr>
              <a:t>estabilidad laboral </a:t>
            </a:r>
            <a:r>
              <a:rPr lang="es-MX" altLang="es-MX" sz="1800" dirty="0">
                <a:latin typeface="Arial" panose="020B0604020202020204" pitchFamily="34" charset="0"/>
                <a:cs typeface="Arial" panose="020B0604020202020204" pitchFamily="34" charset="0"/>
              </a:rPr>
              <a:t>y fomenta el incremento de la contratación temporal (Kaplan, Martínez y Robertson, 2005).</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El BID (2015, p. 7-9) sostiene que </a:t>
            </a:r>
            <a:r>
              <a:rPr lang="es-MX" altLang="es-MX" sz="1800" b="1" dirty="0">
                <a:latin typeface="Arial" panose="020B0604020202020204" pitchFamily="34" charset="0"/>
                <a:cs typeface="Arial" panose="020B0604020202020204" pitchFamily="34" charset="0"/>
              </a:rPr>
              <a:t>la rotación</a:t>
            </a:r>
            <a:r>
              <a:rPr lang="es-MX" altLang="es-MX" sz="1800" dirty="0">
                <a:latin typeface="Arial" panose="020B0604020202020204" pitchFamily="34" charset="0"/>
                <a:cs typeface="Arial" panose="020B0604020202020204" pitchFamily="34" charset="0"/>
              </a:rPr>
              <a:t> da origen a un “</a:t>
            </a:r>
            <a:r>
              <a:rPr lang="es-MX" altLang="es-MX" sz="1800" b="1" dirty="0">
                <a:latin typeface="Arial" panose="020B0604020202020204" pitchFamily="34" charset="0"/>
                <a:cs typeface="Arial" panose="020B0604020202020204" pitchFamily="34" charset="0"/>
              </a:rPr>
              <a:t>círculo vicioso de empleos de mala calidad</a:t>
            </a:r>
            <a:r>
              <a:rPr lang="es-MX" altLang="es-MX" sz="1800" dirty="0">
                <a:latin typeface="Arial" panose="020B0604020202020204" pitchFamily="34" charset="0"/>
                <a:cs typeface="Arial" panose="020B0604020202020204" pitchFamily="34" charset="0"/>
              </a:rPr>
              <a:t>” en el que diversos fenómenos se retroalimentan. Los empleos inestables se traducen en </a:t>
            </a:r>
            <a:r>
              <a:rPr lang="es-MX" altLang="es-MX" sz="1800" b="1" dirty="0">
                <a:latin typeface="Arial" panose="020B0604020202020204" pitchFamily="34" charset="0"/>
                <a:cs typeface="Arial" panose="020B0604020202020204" pitchFamily="34" charset="0"/>
              </a:rPr>
              <a:t>menores inversiones en capacitación </a:t>
            </a:r>
            <a:r>
              <a:rPr lang="es-MX" altLang="es-MX" sz="1800" dirty="0">
                <a:latin typeface="Arial" panose="020B0604020202020204" pitchFamily="34" charset="0"/>
                <a:cs typeface="Arial" panose="020B0604020202020204" pitchFamily="34" charset="0"/>
              </a:rPr>
              <a:t>y, por ende, en </a:t>
            </a:r>
            <a:r>
              <a:rPr lang="es-MX" altLang="es-MX" sz="1800" b="1" dirty="0">
                <a:latin typeface="Arial" panose="020B0604020202020204" pitchFamily="34" charset="0"/>
                <a:cs typeface="Arial" panose="020B0604020202020204" pitchFamily="34" charset="0"/>
              </a:rPr>
              <a:t>niveles más bajos de productividad</a:t>
            </a:r>
            <a:r>
              <a:rPr lang="es-MX" altLang="es-MX" sz="1800" dirty="0">
                <a:latin typeface="Arial" panose="020B0604020202020204" pitchFamily="34" charset="0"/>
                <a:cs typeface="Arial" panose="020B0604020202020204" pitchFamily="34" charset="0"/>
              </a:rPr>
              <a:t>, lo que a su vez favorece la informalidad, el desempleo y, ante las deficiencias en los servicios públicos de intermediación, “malos emparejamientos” entre demandantes y oferentes de empleo.</a:t>
            </a:r>
          </a:p>
        </p:txBody>
      </p:sp>
      <p:sp>
        <p:nvSpPr>
          <p:cNvPr id="48132" name="Rectángulo 5"/>
          <p:cNvSpPr>
            <a:spLocks noChangeArrowheads="1"/>
          </p:cNvSpPr>
          <p:nvPr/>
        </p:nvSpPr>
        <p:spPr bwMode="auto">
          <a:xfrm>
            <a:off x="11038904" y="4876800"/>
            <a:ext cx="1781870" cy="1081087"/>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C2. Estabilidad laboral</a:t>
            </a:r>
          </a:p>
        </p:txBody>
      </p:sp>
      <p:sp>
        <p:nvSpPr>
          <p:cNvPr id="48133" name="Rectangle 6"/>
          <p:cNvSpPr>
            <a:spLocks/>
          </p:cNvSpPr>
          <p:nvPr/>
        </p:nvSpPr>
        <p:spPr bwMode="auto">
          <a:xfrm>
            <a:off x="1046972" y="1287245"/>
            <a:ext cx="4512453"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Calidad</a:t>
            </a:r>
          </a:p>
        </p:txBody>
      </p:sp>
      <p:sp>
        <p:nvSpPr>
          <p:cNvPr id="9" name="Cerrar llave 8">
            <a:extLst/>
          </p:cNvPr>
          <p:cNvSpPr/>
          <p:nvPr/>
        </p:nvSpPr>
        <p:spPr bwMode="auto">
          <a:xfrm>
            <a:off x="10498844" y="1996480"/>
            <a:ext cx="648072" cy="6929437"/>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715235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ángulo 18"/>
          <p:cNvSpPr>
            <a:spLocks noChangeArrowheads="1"/>
          </p:cNvSpPr>
          <p:nvPr/>
        </p:nvSpPr>
        <p:spPr bwMode="auto">
          <a:xfrm>
            <a:off x="447675" y="2235726"/>
            <a:ext cx="9295085"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pPr>
            <a:r>
              <a:rPr lang="es-MX" sz="1800" dirty="0"/>
              <a:t>El ingreso laboral per cápita real (deflactado con el INPC) y el ingreso laboral per cápita deflactado con la LBM muestran una </a:t>
            </a:r>
            <a:r>
              <a:rPr lang="es-MX" sz="1800" b="1" dirty="0"/>
              <a:t>tendencia a la baja</a:t>
            </a:r>
            <a:r>
              <a:rPr lang="es-MX" sz="1800" dirty="0"/>
              <a:t> durante la </a:t>
            </a:r>
            <a:r>
              <a:rPr lang="es-MX" sz="1800" b="1" dirty="0"/>
              <a:t>última década;</a:t>
            </a:r>
            <a:r>
              <a:rPr lang="es-MX" sz="1800" dirty="0"/>
              <a:t> en el primer caso una disminución de casi el </a:t>
            </a:r>
            <a:r>
              <a:rPr lang="es-MX" sz="1800" b="1" dirty="0"/>
              <a:t>13%, </a:t>
            </a:r>
            <a:r>
              <a:rPr lang="es-MX" sz="1800" dirty="0"/>
              <a:t>pasando de $1,911.17 en 2007 a $1,669.31 en 2017, y en el segundo una disminución mayor del </a:t>
            </a:r>
            <a:r>
              <a:rPr lang="es-MX" sz="1800" b="1" dirty="0"/>
              <a:t>26%, </a:t>
            </a:r>
            <a:r>
              <a:rPr lang="es-MX" sz="1800" dirty="0"/>
              <a:t>pasando de $2,027.74 a $1,496.21 en el mismo periodo </a:t>
            </a:r>
            <a:r>
              <a:rPr lang="es-MX" altLang="es-MX" sz="1800" dirty="0">
                <a:latin typeface="Arial" panose="020B0604020202020204" pitchFamily="34" charset="0"/>
                <a:cs typeface="Arial" panose="020B0604020202020204" pitchFamily="34" charset="0"/>
              </a:rPr>
              <a:t>(ITLP- CONEVAL, 2017). </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El porcentaje de la población que tienen un </a:t>
            </a:r>
            <a:r>
              <a:rPr lang="es-MX" altLang="es-MX" sz="1800" b="1" dirty="0">
                <a:latin typeface="Arial" panose="020B0604020202020204" pitchFamily="34" charset="0"/>
                <a:cs typeface="Arial" panose="020B0604020202020204" pitchFamily="34" charset="0"/>
              </a:rPr>
              <a:t>ingreso laboral por debajo del valor de la </a:t>
            </a:r>
            <a:r>
              <a:rPr lang="es-MX" altLang="es-MX" sz="1800" b="1" dirty="0">
                <a:solidFill>
                  <a:schemeClr val="tx1"/>
                </a:solidFill>
                <a:latin typeface="Arial" panose="020B0604020202020204" pitchFamily="34" charset="0"/>
                <a:cs typeface="Arial" panose="020B0604020202020204" pitchFamily="34" charset="0"/>
              </a:rPr>
              <a:t>canasta alimentaria</a:t>
            </a:r>
            <a:r>
              <a:rPr lang="es-MX" altLang="es-MX" sz="1800" dirty="0">
                <a:solidFill>
                  <a:schemeClr val="tx1"/>
                </a:solidFill>
                <a:latin typeface="Arial" panose="020B0604020202020204" pitchFamily="34" charset="0"/>
                <a:cs typeface="Arial" panose="020B0604020202020204" pitchFamily="34" charset="0"/>
              </a:rPr>
              <a:t> </a:t>
            </a:r>
            <a:r>
              <a:rPr lang="es-MX" altLang="es-MX" sz="1800" dirty="0">
                <a:latin typeface="Arial" panose="020B0604020202020204" pitchFamily="34" charset="0"/>
                <a:cs typeface="Arial" panose="020B0604020202020204" pitchFamily="34" charset="0"/>
              </a:rPr>
              <a:t>se </a:t>
            </a:r>
            <a:r>
              <a:rPr lang="es-MX" altLang="es-MX" sz="1800" b="1" dirty="0">
                <a:latin typeface="Arial" panose="020B0604020202020204" pitchFamily="34" charset="0"/>
                <a:cs typeface="Arial" panose="020B0604020202020204" pitchFamily="34" charset="0"/>
              </a:rPr>
              <a:t>incrementó</a:t>
            </a:r>
            <a:r>
              <a:rPr lang="es-MX" altLang="es-MX" sz="1800" dirty="0">
                <a:latin typeface="Arial" panose="020B0604020202020204" pitchFamily="34" charset="0"/>
                <a:cs typeface="Arial" panose="020B0604020202020204" pitchFamily="34" charset="0"/>
              </a:rPr>
              <a:t> durante el tercer trimestre de 2017 (pasó de </a:t>
            </a:r>
            <a:r>
              <a:rPr lang="es-MX" altLang="es-MX" sz="1800" b="1" dirty="0">
                <a:latin typeface="Arial" panose="020B0604020202020204" pitchFamily="34" charset="0"/>
                <a:cs typeface="Arial" panose="020B0604020202020204" pitchFamily="34" charset="0"/>
              </a:rPr>
              <a:t>40%</a:t>
            </a:r>
            <a:r>
              <a:rPr lang="es-MX" altLang="es-MX" sz="1800" dirty="0">
                <a:latin typeface="Arial" panose="020B0604020202020204" pitchFamily="34" charset="0"/>
                <a:cs typeface="Arial" panose="020B0604020202020204" pitchFamily="34" charset="0"/>
              </a:rPr>
              <a:t> en 2016 a </a:t>
            </a:r>
            <a:r>
              <a:rPr lang="es-MX" altLang="es-MX" sz="1800" b="1" dirty="0">
                <a:latin typeface="Arial" panose="020B0604020202020204" pitchFamily="34" charset="0"/>
                <a:cs typeface="Arial" panose="020B0604020202020204" pitchFamily="34" charset="0"/>
              </a:rPr>
              <a:t>41.8%</a:t>
            </a:r>
            <a:r>
              <a:rPr lang="es-MX" altLang="es-MX" sz="1800" dirty="0">
                <a:latin typeface="Arial" panose="020B0604020202020204" pitchFamily="34" charset="0"/>
                <a:cs typeface="Arial" panose="020B0604020202020204" pitchFamily="34" charset="0"/>
              </a:rPr>
              <a:t> en 2017, tercer trimestre) a la vez que, </a:t>
            </a:r>
            <a:r>
              <a:rPr lang="es-MX" altLang="es-MX" sz="1800" b="1" dirty="0">
                <a:latin typeface="Arial" panose="020B0604020202020204" pitchFamily="34" charset="0"/>
                <a:cs typeface="Arial" panose="020B0604020202020204" pitchFamily="34" charset="0"/>
              </a:rPr>
              <a:t>aumentó</a:t>
            </a:r>
            <a:r>
              <a:rPr lang="es-MX" altLang="es-MX" sz="1800" dirty="0">
                <a:latin typeface="Arial" panose="020B0604020202020204" pitchFamily="34" charset="0"/>
                <a:cs typeface="Arial" panose="020B0604020202020204" pitchFamily="34" charset="0"/>
              </a:rPr>
              <a:t> en </a:t>
            </a:r>
            <a:r>
              <a:rPr lang="es-MX" altLang="es-MX" sz="1800" b="1" dirty="0">
                <a:latin typeface="Arial" panose="020B0604020202020204" pitchFamily="34" charset="0"/>
                <a:cs typeface="Arial" panose="020B0604020202020204" pitchFamily="34" charset="0"/>
              </a:rPr>
              <a:t>4.6%</a:t>
            </a:r>
            <a:r>
              <a:rPr lang="es-MX" altLang="es-MX" sz="1800" dirty="0">
                <a:latin typeface="Arial" panose="020B0604020202020204" pitchFamily="34" charset="0"/>
                <a:cs typeface="Arial" panose="020B0604020202020204" pitchFamily="34" charset="0"/>
              </a:rPr>
              <a:t> el Índice de Tendencia Laboral de la Pobreza debido al </a:t>
            </a:r>
            <a:r>
              <a:rPr lang="es-MX" altLang="es-MX" sz="1800" b="1" dirty="0">
                <a:latin typeface="Arial" panose="020B0604020202020204" pitchFamily="34" charset="0"/>
                <a:cs typeface="Arial" panose="020B0604020202020204" pitchFamily="34" charset="0"/>
              </a:rPr>
              <a:t>aumento de los precios </a:t>
            </a:r>
            <a:r>
              <a:rPr lang="es-MX" altLang="es-MX" sz="1800" dirty="0">
                <a:latin typeface="Arial" panose="020B0604020202020204" pitchFamily="34" charset="0"/>
                <a:cs typeface="Arial" panose="020B0604020202020204" pitchFamily="34" charset="0"/>
              </a:rPr>
              <a:t>en ese último año (CONEVAL, 2017).</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En 2017, mientras </a:t>
            </a:r>
            <a:r>
              <a:rPr lang="es-MX" altLang="es-MX" sz="1800" b="1" dirty="0">
                <a:latin typeface="Arial" panose="020B0604020202020204" pitchFamily="34" charset="0"/>
                <a:cs typeface="Arial" panose="020B0604020202020204" pitchFamily="34" charset="0"/>
              </a:rPr>
              <a:t>62.1%</a:t>
            </a:r>
            <a:r>
              <a:rPr lang="es-MX" altLang="es-MX" sz="1800" dirty="0">
                <a:latin typeface="Arial" panose="020B0604020202020204" pitchFamily="34" charset="0"/>
                <a:cs typeface="Arial" panose="020B0604020202020204" pitchFamily="34" charset="0"/>
              </a:rPr>
              <a:t> de los </a:t>
            </a:r>
            <a:r>
              <a:rPr lang="es-MX" altLang="es-MX" sz="1800" b="1" dirty="0">
                <a:latin typeface="Arial" panose="020B0604020202020204" pitchFamily="34" charset="0"/>
                <a:cs typeface="Arial" panose="020B0604020202020204" pitchFamily="34" charset="0"/>
              </a:rPr>
              <a:t>hombres ganaban más de uno y hasta tres salarios mínimos</a:t>
            </a:r>
            <a:r>
              <a:rPr lang="es-MX" altLang="es-MX" sz="1800" dirty="0">
                <a:latin typeface="Arial" panose="020B0604020202020204" pitchFamily="34" charset="0"/>
                <a:cs typeface="Arial" panose="020B0604020202020204" pitchFamily="34" charset="0"/>
              </a:rPr>
              <a:t>; en las </a:t>
            </a:r>
            <a:r>
              <a:rPr lang="es-MX" altLang="es-MX" sz="1800" b="1" dirty="0">
                <a:latin typeface="Arial" panose="020B0604020202020204" pitchFamily="34" charset="0"/>
                <a:cs typeface="Arial" panose="020B0604020202020204" pitchFamily="34" charset="0"/>
              </a:rPr>
              <a:t>mujeres</a:t>
            </a:r>
            <a:r>
              <a:rPr lang="es-MX" altLang="es-MX" sz="1800" dirty="0">
                <a:latin typeface="Arial" panose="020B0604020202020204" pitchFamily="34" charset="0"/>
                <a:cs typeface="Arial" panose="020B0604020202020204" pitchFamily="34" charset="0"/>
              </a:rPr>
              <a:t>, este porcentaje caía a </a:t>
            </a:r>
            <a:r>
              <a:rPr lang="es-MX" altLang="es-MX" sz="1800" b="1" dirty="0">
                <a:latin typeface="Arial" panose="020B0604020202020204" pitchFamily="34" charset="0"/>
                <a:cs typeface="Arial" panose="020B0604020202020204" pitchFamily="34" charset="0"/>
              </a:rPr>
              <a:t>56.5%</a:t>
            </a:r>
            <a:r>
              <a:rPr lang="es-MX" altLang="es-MX" sz="1800" dirty="0">
                <a:latin typeface="Arial" panose="020B0604020202020204" pitchFamily="34" charset="0"/>
                <a:cs typeface="Arial" panose="020B0604020202020204" pitchFamily="34" charset="0"/>
              </a:rPr>
              <a:t>. De igual forma, el porcentaje de </a:t>
            </a:r>
            <a:r>
              <a:rPr lang="es-MX" altLang="es-MX" sz="1800" b="1" dirty="0">
                <a:latin typeface="Arial" panose="020B0604020202020204" pitchFamily="34" charset="0"/>
                <a:cs typeface="Arial" panose="020B0604020202020204" pitchFamily="34" charset="0"/>
              </a:rPr>
              <a:t>mujeres</a:t>
            </a:r>
            <a:r>
              <a:rPr lang="es-MX" altLang="es-MX" sz="1800" dirty="0">
                <a:latin typeface="Arial" panose="020B0604020202020204" pitchFamily="34" charset="0"/>
                <a:cs typeface="Arial" panose="020B0604020202020204" pitchFamily="34" charset="0"/>
              </a:rPr>
              <a:t> que ganaba </a:t>
            </a:r>
            <a:r>
              <a:rPr lang="es-MX" altLang="es-MX" sz="1800" b="1" dirty="0">
                <a:latin typeface="Arial" panose="020B0604020202020204" pitchFamily="34" charset="0"/>
                <a:cs typeface="Arial" panose="020B0604020202020204" pitchFamily="34" charset="0"/>
              </a:rPr>
              <a:t>más de tres salarios mínimos </a:t>
            </a:r>
            <a:r>
              <a:rPr lang="es-MX" altLang="es-MX" sz="1800" dirty="0">
                <a:latin typeface="Arial" panose="020B0604020202020204" pitchFamily="34" charset="0"/>
                <a:cs typeface="Arial" panose="020B0604020202020204" pitchFamily="34" charset="0"/>
              </a:rPr>
              <a:t>fue de </a:t>
            </a:r>
            <a:r>
              <a:rPr lang="es-MX" altLang="es-MX" sz="1800" b="1" dirty="0">
                <a:latin typeface="Arial" panose="020B0604020202020204" pitchFamily="34" charset="0"/>
                <a:cs typeface="Arial" panose="020B0604020202020204" pitchFamily="34" charset="0"/>
              </a:rPr>
              <a:t>16.5%</a:t>
            </a:r>
            <a:r>
              <a:rPr lang="es-MX" altLang="es-MX" sz="1800" dirty="0">
                <a:latin typeface="Arial" panose="020B0604020202020204" pitchFamily="34" charset="0"/>
                <a:cs typeface="Arial" panose="020B0604020202020204" pitchFamily="34" charset="0"/>
              </a:rPr>
              <a:t> frente a </a:t>
            </a:r>
            <a:r>
              <a:rPr lang="es-MX" altLang="es-MX" sz="1800" b="1" dirty="0">
                <a:latin typeface="Arial" panose="020B0604020202020204" pitchFamily="34" charset="0"/>
                <a:cs typeface="Arial" panose="020B0604020202020204" pitchFamily="34" charset="0"/>
              </a:rPr>
              <a:t>21.4%</a:t>
            </a:r>
            <a:r>
              <a:rPr lang="es-MX" altLang="es-MX" sz="1800" dirty="0">
                <a:latin typeface="Arial" panose="020B0604020202020204" pitchFamily="34" charset="0"/>
                <a:cs typeface="Arial" panose="020B0604020202020204" pitchFamily="34" charset="0"/>
              </a:rPr>
              <a:t> de los </a:t>
            </a:r>
            <a:r>
              <a:rPr lang="es-MX" altLang="es-MX" sz="1800" b="1" dirty="0">
                <a:latin typeface="Arial" panose="020B0604020202020204" pitchFamily="34" charset="0"/>
                <a:cs typeface="Arial" panose="020B0604020202020204" pitchFamily="34" charset="0"/>
              </a:rPr>
              <a:t>hombres</a:t>
            </a:r>
            <a:r>
              <a:rPr lang="es-MX" altLang="es-MX" sz="1800" dirty="0">
                <a:latin typeface="Arial" panose="020B0604020202020204" pitchFamily="34" charset="0"/>
                <a:cs typeface="Arial" panose="020B0604020202020204" pitchFamily="34" charset="0"/>
              </a:rPr>
              <a:t> asalariados (INEGI, 2017).</a:t>
            </a:r>
          </a:p>
        </p:txBody>
      </p:sp>
      <p:sp>
        <p:nvSpPr>
          <p:cNvPr id="52227" name="Rectángulo 5"/>
          <p:cNvSpPr>
            <a:spLocks noChangeArrowheads="1"/>
          </p:cNvSpPr>
          <p:nvPr/>
        </p:nvSpPr>
        <p:spPr bwMode="auto">
          <a:xfrm>
            <a:off x="10372725" y="4849813"/>
            <a:ext cx="2184400" cy="750887"/>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C3. Ingreso</a:t>
            </a:r>
          </a:p>
        </p:txBody>
      </p:sp>
      <p:sp>
        <p:nvSpPr>
          <p:cNvPr id="52228" name="Rectangle 6"/>
          <p:cNvSpPr>
            <a:spLocks/>
          </p:cNvSpPr>
          <p:nvPr/>
        </p:nvSpPr>
        <p:spPr bwMode="auto">
          <a:xfrm>
            <a:off x="1167197" y="1287245"/>
            <a:ext cx="439222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Calidad</a:t>
            </a:r>
            <a:endPar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endParaRPr>
          </a:p>
        </p:txBody>
      </p:sp>
      <p:sp>
        <p:nvSpPr>
          <p:cNvPr id="9" name="CuadroTexto 5">
            <a:extLst/>
          </p:cNvPr>
          <p:cNvSpPr txBox="1">
            <a:spLocks noChangeArrowheads="1"/>
          </p:cNvSpPr>
          <p:nvPr/>
        </p:nvSpPr>
        <p:spPr bwMode="auto">
          <a:xfrm>
            <a:off x="238125" y="9107488"/>
            <a:ext cx="12241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MX" altLang="es-MX" sz="1200" dirty="0">
                <a:solidFill>
                  <a:schemeClr val="bg1"/>
                </a:solidFill>
                <a:latin typeface="Arial" panose="020B0604020202020204" pitchFamily="34" charset="0"/>
                <a:cs typeface="Arial" panose="020B0604020202020204" pitchFamily="34" charset="0"/>
              </a:rPr>
              <a:t>* Salario Mínimo General</a:t>
            </a:r>
          </a:p>
          <a:p>
            <a:pPr marL="228600" indent="-228600">
              <a:buFontTx/>
              <a:buAutoNum type="arabicPeriod"/>
              <a:defRPr/>
            </a:pPr>
            <a:r>
              <a:rPr lang="es-MX" altLang="es-MX" sz="1200" dirty="0">
                <a:solidFill>
                  <a:schemeClr val="bg1"/>
                </a:solidFill>
                <a:latin typeface="Arial" panose="020B0604020202020204" pitchFamily="34" charset="0"/>
                <a:cs typeface="Arial" panose="020B0604020202020204" pitchFamily="34" charset="0"/>
              </a:rPr>
              <a:t>Índice de Tendencia Laboral de la Pobreza: muestra la tendencia del porcentaje de personas que no puede adquirir la canasta alimentaria con el ingreso laboral. Datos para el cuarto trimestre de 2007 y 2017.</a:t>
            </a:r>
          </a:p>
          <a:p>
            <a:pPr>
              <a:defRPr/>
            </a:pPr>
            <a:endParaRPr lang="es-MX" altLang="es-MX" sz="1200" dirty="0">
              <a:solidFill>
                <a:schemeClr val="bg1"/>
              </a:solidFill>
              <a:latin typeface="Arial" panose="020B0604020202020204" pitchFamily="34" charset="0"/>
              <a:cs typeface="Arial" panose="020B0604020202020204" pitchFamily="34" charset="0"/>
            </a:endParaRPr>
          </a:p>
        </p:txBody>
      </p:sp>
      <p:sp>
        <p:nvSpPr>
          <p:cNvPr id="10" name="Cerrar llave 9">
            <a:extLst/>
          </p:cNvPr>
          <p:cNvSpPr/>
          <p:nvPr/>
        </p:nvSpPr>
        <p:spPr bwMode="auto">
          <a:xfrm>
            <a:off x="9238704" y="1836738"/>
            <a:ext cx="1080120" cy="6927850"/>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737292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ángulo 18"/>
          <p:cNvSpPr>
            <a:spLocks noChangeArrowheads="1"/>
          </p:cNvSpPr>
          <p:nvPr/>
        </p:nvSpPr>
        <p:spPr bwMode="auto">
          <a:xfrm>
            <a:off x="525472" y="1708448"/>
            <a:ext cx="9793089" cy="729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El porcentaje de la población ocupada con </a:t>
            </a:r>
            <a:r>
              <a:rPr lang="es-MX" altLang="es-MX" sz="1800" b="1" dirty="0">
                <a:latin typeface="Arial" panose="020B0604020202020204" pitchFamily="34" charset="0"/>
                <a:cs typeface="Arial" panose="020B0604020202020204" pitchFamily="34" charset="0"/>
              </a:rPr>
              <a:t>jornadas laborales superiores</a:t>
            </a:r>
            <a:r>
              <a:rPr lang="es-MX" altLang="es-MX" sz="1800" dirty="0">
                <a:latin typeface="Arial" panose="020B0604020202020204" pitchFamily="34" charset="0"/>
                <a:cs typeface="Arial" panose="020B0604020202020204" pitchFamily="34" charset="0"/>
              </a:rPr>
              <a:t> a 48 horas semanales se mantuvo sin variación entre 2009 y 2017 y alcanza </a:t>
            </a:r>
            <a:r>
              <a:rPr lang="es-MX" altLang="es-MX" sz="1800" b="1" dirty="0">
                <a:latin typeface="Arial" panose="020B0604020202020204" pitchFamily="34" charset="0"/>
                <a:cs typeface="Arial" panose="020B0604020202020204" pitchFamily="34" charset="0"/>
              </a:rPr>
              <a:t>28.7%</a:t>
            </a:r>
            <a:r>
              <a:rPr lang="es-MX" altLang="es-MX" sz="1800" dirty="0">
                <a:latin typeface="Arial" panose="020B0604020202020204" pitchFamily="34" charset="0"/>
                <a:cs typeface="Arial" panose="020B0604020202020204" pitchFamily="34" charset="0"/>
              </a:rPr>
              <a:t>, siendo mucho </a:t>
            </a:r>
            <a:r>
              <a:rPr lang="es-MX" altLang="es-MX" sz="1800" b="1" dirty="0">
                <a:latin typeface="Arial" panose="020B0604020202020204" pitchFamily="34" charset="0"/>
                <a:cs typeface="Arial" panose="020B0604020202020204" pitchFamily="34" charset="0"/>
              </a:rPr>
              <a:t>más alto </a:t>
            </a:r>
            <a:r>
              <a:rPr lang="es-MX" altLang="es-MX" sz="1800" dirty="0">
                <a:latin typeface="Arial" panose="020B0604020202020204" pitchFamily="34" charset="0"/>
                <a:cs typeface="Arial" panose="020B0604020202020204" pitchFamily="34" charset="0"/>
              </a:rPr>
              <a:t>el de los </a:t>
            </a:r>
            <a:r>
              <a:rPr lang="es-MX" altLang="es-MX" sz="1800" b="1" dirty="0">
                <a:latin typeface="Arial" panose="020B0604020202020204" pitchFamily="34" charset="0"/>
                <a:cs typeface="Arial" panose="020B0604020202020204" pitchFamily="34" charset="0"/>
              </a:rPr>
              <a:t>hombres</a:t>
            </a:r>
            <a:r>
              <a:rPr lang="es-MX" altLang="es-MX" sz="1800" dirty="0">
                <a:latin typeface="Arial" panose="020B0604020202020204" pitchFamily="34" charset="0"/>
                <a:cs typeface="Arial" panose="020B0604020202020204" pitchFamily="34" charset="0"/>
              </a:rPr>
              <a:t> que el de las mujeres en 2017, 34.7% a 18.8% respectivamente (considerar además los tiempos de traslado) (ENOE-INEGI, I Trimestre 2009-2017).</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Considerando solamente a la población asalariada, el porcentaje tampoco varía de forma significativa entre 2009 y 2017, casi </a:t>
            </a:r>
            <a:r>
              <a:rPr lang="es-MX" altLang="es-MX" sz="1800" b="1" dirty="0">
                <a:latin typeface="Arial" panose="020B0604020202020204" pitchFamily="34" charset="0"/>
                <a:cs typeface="Arial" panose="020B0604020202020204" pitchFamily="34" charset="0"/>
              </a:rPr>
              <a:t>30% de los asalariados supera la jornada legal </a:t>
            </a:r>
            <a:r>
              <a:rPr lang="es-MX" altLang="es-MX" sz="1800" dirty="0">
                <a:latin typeface="Arial" panose="020B0604020202020204" pitchFamily="34" charset="0"/>
                <a:cs typeface="Arial" panose="020B0604020202020204" pitchFamily="34" charset="0"/>
              </a:rPr>
              <a:t>(ENOE-INEGI, I Trimestre 2009-2017).</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De acuerdo con la Ley Federal del Trabajo, la </a:t>
            </a:r>
            <a:r>
              <a:rPr lang="es-MX" altLang="es-MX" sz="1800" b="1" dirty="0">
                <a:latin typeface="Arial" panose="020B0604020202020204" pitchFamily="34" charset="0"/>
                <a:cs typeface="Arial" panose="020B0604020202020204" pitchFamily="34" charset="0"/>
              </a:rPr>
              <a:t>duración máxima </a:t>
            </a:r>
            <a:r>
              <a:rPr lang="es-MX" altLang="es-MX" sz="1800" dirty="0">
                <a:latin typeface="Arial" panose="020B0604020202020204" pitchFamily="34" charset="0"/>
                <a:cs typeface="Arial" panose="020B0604020202020204" pitchFamily="34" charset="0"/>
              </a:rPr>
              <a:t>de la jornada semanal es de </a:t>
            </a:r>
            <a:r>
              <a:rPr lang="es-MX" altLang="es-MX" sz="1800" b="1" dirty="0">
                <a:latin typeface="Arial" panose="020B0604020202020204" pitchFamily="34" charset="0"/>
                <a:cs typeface="Arial" panose="020B0604020202020204" pitchFamily="34" charset="0"/>
              </a:rPr>
              <a:t>48</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horas</a:t>
            </a:r>
            <a:r>
              <a:rPr lang="es-MX" altLang="es-MX" sz="1800" dirty="0">
                <a:latin typeface="Arial" panose="020B0604020202020204" pitchFamily="34" charset="0"/>
                <a:cs typeface="Arial" panose="020B0604020202020204" pitchFamily="34" charset="0"/>
              </a:rPr>
              <a:t> semanales y el derecho a vacaciones anuales pagadas después de un año de servicio, es de seis días por el primer año, con incrementos posteriores (LFT, 76); sin embargo, México es uno de los países </a:t>
            </a:r>
            <a:r>
              <a:rPr lang="es-MX" altLang="es-MX" sz="1800" b="1" dirty="0">
                <a:latin typeface="Arial" panose="020B0604020202020204" pitchFamily="34" charset="0"/>
                <a:cs typeface="Arial" panose="020B0604020202020204" pitchFamily="34" charset="0"/>
              </a:rPr>
              <a:t>con el período anual de vacaciones más corto </a:t>
            </a:r>
            <a:r>
              <a:rPr lang="es-MX" altLang="es-MX" sz="1800" dirty="0">
                <a:latin typeface="Arial" panose="020B0604020202020204" pitchFamily="34" charset="0"/>
                <a:cs typeface="Arial" panose="020B0604020202020204" pitchFamily="34" charset="0"/>
              </a:rPr>
              <a:t>y está entre los que </a:t>
            </a:r>
            <a:r>
              <a:rPr lang="es-MX" altLang="es-MX" sz="1800" b="1" dirty="0">
                <a:latin typeface="Arial" panose="020B0604020202020204" pitchFamily="34" charset="0"/>
                <a:cs typeface="Arial" panose="020B0604020202020204" pitchFamily="34" charset="0"/>
              </a:rPr>
              <a:t>tienen la duración legal de la jornada más larga en la región</a:t>
            </a:r>
            <a:r>
              <a:rPr lang="es-MX" altLang="es-MX" sz="1800" dirty="0">
                <a:latin typeface="Arial" panose="020B0604020202020204" pitchFamily="34" charset="0"/>
                <a:cs typeface="Arial" panose="020B0604020202020204" pitchFamily="34" charset="0"/>
              </a:rPr>
              <a:t>, ya que, en México, un trabajador tiene 6 días de vacaciones pagadas por el primer año; en Argentina, se garantizan 12 días, en Colombia 15 y en Francia 30 días anuales (</a:t>
            </a:r>
            <a:r>
              <a:rPr lang="es-MX" altLang="es-MX" sz="1800" dirty="0" err="1">
                <a:latin typeface="Arial" panose="020B0604020202020204" pitchFamily="34" charset="0"/>
                <a:cs typeface="Arial" panose="020B0604020202020204" pitchFamily="34" charset="0"/>
              </a:rPr>
              <a:t>Vigil</a:t>
            </a:r>
            <a:r>
              <a:rPr lang="es-MX" altLang="es-MX" sz="1800" dirty="0">
                <a:latin typeface="Arial" panose="020B0604020202020204" pitchFamily="34" charset="0"/>
                <a:cs typeface="Arial" panose="020B0604020202020204" pitchFamily="34" charset="0"/>
              </a:rPr>
              <a:t>, 2017).</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En el caso del </a:t>
            </a:r>
            <a:r>
              <a:rPr lang="es-MX" altLang="es-MX" sz="1800" b="1" dirty="0">
                <a:latin typeface="Arial" panose="020B0604020202020204" pitchFamily="34" charset="0"/>
                <a:cs typeface="Arial" panose="020B0604020202020204" pitchFamily="34" charset="0"/>
              </a:rPr>
              <a:t>trabajo doméstico remunerado</a:t>
            </a:r>
            <a:r>
              <a:rPr lang="es-MX" altLang="es-MX" sz="1800" dirty="0">
                <a:latin typeface="Arial" panose="020B0604020202020204" pitchFamily="34" charset="0"/>
                <a:cs typeface="Arial" panose="020B0604020202020204" pitchFamily="34" charset="0"/>
              </a:rPr>
              <a:t>, que hasta</a:t>
            </a:r>
            <a:r>
              <a:rPr lang="es-MX" altLang="es-MX" sz="1800" b="1" dirty="0">
                <a:latin typeface="Arial" panose="020B0604020202020204" pitchFamily="34" charset="0"/>
                <a:cs typeface="Arial" panose="020B0604020202020204" pitchFamily="34" charset="0"/>
              </a:rPr>
              <a:t> 2012 la jornada laboral</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no tenía </a:t>
            </a:r>
            <a:r>
              <a:rPr lang="es-MX" altLang="es-MX" sz="1800" dirty="0">
                <a:latin typeface="Arial" panose="020B0604020202020204" pitchFamily="34" charset="0"/>
                <a:cs typeface="Arial" panose="020B0604020202020204" pitchFamily="34" charset="0"/>
              </a:rPr>
              <a:t>siquiera un </a:t>
            </a:r>
            <a:r>
              <a:rPr lang="es-MX" altLang="es-MX" sz="1800" b="1" dirty="0">
                <a:latin typeface="Arial" panose="020B0604020202020204" pitchFamily="34" charset="0"/>
                <a:cs typeface="Arial" panose="020B0604020202020204" pitchFamily="34" charset="0"/>
              </a:rPr>
              <a:t>límite de duración</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sólo </a:t>
            </a:r>
            <a:r>
              <a:rPr lang="es-MX" altLang="es-MX" sz="1800" dirty="0">
                <a:latin typeface="Arial" panose="020B0604020202020204" pitchFamily="34" charset="0"/>
                <a:cs typeface="Arial" panose="020B0604020202020204" pitchFamily="34" charset="0"/>
              </a:rPr>
              <a:t>garantizaba </a:t>
            </a:r>
            <a:r>
              <a:rPr lang="es-MX" altLang="es-MX" sz="1800" b="1" dirty="0">
                <a:latin typeface="Arial" panose="020B0604020202020204" pitchFamily="34" charset="0"/>
                <a:cs typeface="Arial" panose="020B0604020202020204" pitchFamily="34" charset="0"/>
              </a:rPr>
              <a:t>un descanso por la noche</a:t>
            </a:r>
            <a:r>
              <a:rPr lang="es-MX" altLang="es-MX" sz="1800" dirty="0">
                <a:latin typeface="Arial" panose="020B0604020202020204" pitchFamily="34" charset="0"/>
                <a:cs typeface="Arial" panose="020B0604020202020204" pitchFamily="34" charset="0"/>
              </a:rPr>
              <a:t>; después de la </a:t>
            </a:r>
            <a:r>
              <a:rPr lang="es-MX" altLang="es-MX" sz="1800" b="1" dirty="0">
                <a:latin typeface="Arial" panose="020B0604020202020204" pitchFamily="34" charset="0"/>
                <a:cs typeface="Arial" panose="020B0604020202020204" pitchFamily="34" charset="0"/>
              </a:rPr>
              <a:t>reforma</a:t>
            </a:r>
            <a:r>
              <a:rPr lang="es-MX" altLang="es-MX" sz="1800" dirty="0">
                <a:latin typeface="Arial" panose="020B0604020202020204" pitchFamily="34" charset="0"/>
                <a:cs typeface="Arial" panose="020B0604020202020204" pitchFamily="34" charset="0"/>
              </a:rPr>
              <a:t>, la jornada máxima puede extenderse en este caso hasta las </a:t>
            </a:r>
            <a:r>
              <a:rPr lang="es-MX" altLang="es-MX" sz="1800" b="1" dirty="0">
                <a:latin typeface="Arial" panose="020B0604020202020204" pitchFamily="34" charset="0"/>
                <a:cs typeface="Arial" panose="020B0604020202020204" pitchFamily="34" charset="0"/>
              </a:rPr>
              <a:t>12 horas diarias</a:t>
            </a:r>
            <a:r>
              <a:rPr lang="es-MX" altLang="es-MX" sz="1800" dirty="0">
                <a:latin typeface="Arial" panose="020B0604020202020204" pitchFamily="34" charset="0"/>
                <a:cs typeface="Arial" panose="020B0604020202020204" pitchFamily="34" charset="0"/>
              </a:rPr>
              <a:t>, con un </a:t>
            </a:r>
            <a:r>
              <a:rPr lang="es-MX" altLang="es-MX" sz="1800" b="1" dirty="0">
                <a:latin typeface="Arial" panose="020B0604020202020204" pitchFamily="34" charset="0"/>
                <a:cs typeface="Arial" panose="020B0604020202020204" pitchFamily="34" charset="0"/>
              </a:rPr>
              <a:t>descanso intermedio de tres horas</a:t>
            </a:r>
            <a:r>
              <a:rPr lang="es-MX" altLang="es-MX" sz="1800" dirty="0">
                <a:latin typeface="Arial" panose="020B0604020202020204" pitchFamily="34" charset="0"/>
                <a:cs typeface="Arial" panose="020B0604020202020204" pitchFamily="34" charset="0"/>
              </a:rPr>
              <a:t>, lo que implica un </a:t>
            </a:r>
            <a:r>
              <a:rPr lang="es-MX" altLang="es-MX" sz="1800" b="1" dirty="0">
                <a:latin typeface="Arial" panose="020B0604020202020204" pitchFamily="34" charset="0"/>
                <a:cs typeface="Arial" panose="020B0604020202020204" pitchFamily="34" charset="0"/>
              </a:rPr>
              <a:t>trato discriminatorio </a:t>
            </a:r>
            <a:r>
              <a:rPr lang="es-MX" altLang="es-MX" sz="1800" dirty="0">
                <a:latin typeface="Arial" panose="020B0604020202020204" pitchFamily="34" charset="0"/>
                <a:cs typeface="Arial" panose="020B0604020202020204" pitchFamily="34" charset="0"/>
              </a:rPr>
              <a:t>que afecta a más de dos millones de personas ocupadas en el trabajo doméstico remunerado, en su gran mayoría mujeres con empleos asalariados informales (Cebollada Gay, 2017). </a:t>
            </a:r>
          </a:p>
        </p:txBody>
      </p:sp>
      <p:sp>
        <p:nvSpPr>
          <p:cNvPr id="56323" name="Rectángulo 5"/>
          <p:cNvSpPr>
            <a:spLocks noChangeArrowheads="1"/>
          </p:cNvSpPr>
          <p:nvPr/>
        </p:nvSpPr>
        <p:spPr bwMode="auto">
          <a:xfrm>
            <a:off x="10679113" y="4857750"/>
            <a:ext cx="1799951" cy="1080296"/>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C4. Jornada laboral</a:t>
            </a:r>
          </a:p>
        </p:txBody>
      </p:sp>
      <p:sp>
        <p:nvSpPr>
          <p:cNvPr id="56324" name="Rectangle 6"/>
          <p:cNvSpPr>
            <a:spLocks/>
          </p:cNvSpPr>
          <p:nvPr/>
        </p:nvSpPr>
        <p:spPr bwMode="auto">
          <a:xfrm>
            <a:off x="1167197" y="1287245"/>
            <a:ext cx="439222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Calidad</a:t>
            </a:r>
            <a:endPar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endParaRPr>
          </a:p>
        </p:txBody>
      </p:sp>
      <p:sp>
        <p:nvSpPr>
          <p:cNvPr id="9" name="Cerrar llave 8">
            <a:extLst/>
          </p:cNvPr>
          <p:cNvSpPr/>
          <p:nvPr/>
        </p:nvSpPr>
        <p:spPr bwMode="auto">
          <a:xfrm>
            <a:off x="10174808" y="1961232"/>
            <a:ext cx="432048" cy="6696000"/>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172745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a:spLocks/>
          </p:cNvSpPr>
          <p:nvPr/>
        </p:nvSpPr>
        <p:spPr bwMode="auto">
          <a:xfrm>
            <a:off x="630238" y="1276400"/>
            <a:ext cx="4991100"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Efectividad</a:t>
            </a:r>
          </a:p>
        </p:txBody>
      </p:sp>
      <p:sp>
        <p:nvSpPr>
          <p:cNvPr id="60419" name="Rectángulo 18"/>
          <p:cNvSpPr>
            <a:spLocks noChangeArrowheads="1"/>
          </p:cNvSpPr>
          <p:nvPr/>
        </p:nvSpPr>
        <p:spPr bwMode="auto">
          <a:xfrm>
            <a:off x="630238" y="2428528"/>
            <a:ext cx="9112522"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México ocupa el </a:t>
            </a:r>
            <a:r>
              <a:rPr lang="es-MX" altLang="es-MX" sz="1800" b="1" dirty="0">
                <a:latin typeface="Arial" panose="020B0604020202020204" pitchFamily="34" charset="0"/>
                <a:cs typeface="Arial" panose="020B0604020202020204" pitchFamily="34" charset="0"/>
              </a:rPr>
              <a:t>segundo lugar más bajo </a:t>
            </a:r>
            <a:r>
              <a:rPr lang="es-MX" altLang="es-MX" sz="1800" dirty="0">
                <a:latin typeface="Arial" panose="020B0604020202020204" pitchFamily="34" charset="0"/>
                <a:cs typeface="Arial" panose="020B0604020202020204" pitchFamily="34" charset="0"/>
              </a:rPr>
              <a:t>entre 62 países, al tener, a mediados de la década, sólo </a:t>
            </a:r>
            <a:r>
              <a:rPr lang="es-MX" altLang="es-MX" sz="1800" b="1" dirty="0">
                <a:latin typeface="Arial" panose="020B0604020202020204" pitchFamily="34" charset="0"/>
                <a:cs typeface="Arial" panose="020B0604020202020204" pitchFamily="34" charset="0"/>
              </a:rPr>
              <a:t>0.2</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inspectores del trabajo </a:t>
            </a:r>
            <a:r>
              <a:rPr lang="es-MX" altLang="es-MX" sz="1800" dirty="0">
                <a:latin typeface="Arial" panose="020B0604020202020204" pitchFamily="34" charset="0"/>
                <a:cs typeface="Arial" panose="020B0604020202020204" pitchFamily="34" charset="0"/>
              </a:rPr>
              <a:t>(encargados de la verificación del cumplimiento de la normatividad laboral) </a:t>
            </a:r>
            <a:r>
              <a:rPr lang="es-MX" altLang="es-MX" sz="1800" b="1" dirty="0">
                <a:latin typeface="Arial" panose="020B0604020202020204" pitchFamily="34" charset="0"/>
                <a:cs typeface="Arial" panose="020B0604020202020204" pitchFamily="34" charset="0"/>
              </a:rPr>
              <a:t>por cada 10 mil trabajadores</a:t>
            </a:r>
            <a:r>
              <a:rPr lang="es-MX" altLang="es-MX" sz="1800" dirty="0">
                <a:latin typeface="Arial" panose="020B0604020202020204" pitchFamily="34" charset="0"/>
                <a:cs typeface="Arial" panose="020B0604020202020204" pitchFamily="34" charset="0"/>
              </a:rPr>
              <a:t>; mientras que, el promedio de la OCDE es de 0.7 por cada 10 mil trabajadores (BID, 2015).</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De acuerdo con datos de 2016, se realizaron 115,041 </a:t>
            </a:r>
            <a:r>
              <a:rPr lang="es-MX" altLang="es-MX" sz="1800" b="1" dirty="0">
                <a:latin typeface="Arial" panose="020B0604020202020204" pitchFamily="34" charset="0"/>
                <a:cs typeface="Arial" panose="020B0604020202020204" pitchFamily="34" charset="0"/>
              </a:rPr>
              <a:t>inspecciones</a:t>
            </a:r>
            <a:r>
              <a:rPr lang="es-MX" altLang="es-MX" sz="1800" dirty="0">
                <a:latin typeface="Arial" panose="020B0604020202020204" pitchFamily="34" charset="0"/>
                <a:cs typeface="Arial" panose="020B0604020202020204" pitchFamily="34" charset="0"/>
              </a:rPr>
              <a:t>, de las cuales, 21,728 visitas fueron para comprobar datos, con una </a:t>
            </a:r>
            <a:r>
              <a:rPr lang="es-MX" altLang="es-MX" sz="1800" b="1" dirty="0">
                <a:latin typeface="Arial" panose="020B0604020202020204" pitchFamily="34" charset="0"/>
                <a:cs typeface="Arial" panose="020B0604020202020204" pitchFamily="34" charset="0"/>
              </a:rPr>
              <a:t>cobertura de 79% con relación al año anterior</a:t>
            </a:r>
            <a:r>
              <a:rPr lang="es-MX" altLang="es-MX" sz="1800" dirty="0">
                <a:latin typeface="Arial" panose="020B0604020202020204" pitchFamily="34" charset="0"/>
                <a:cs typeface="Arial" panose="020B0604020202020204" pitchFamily="34" charset="0"/>
              </a:rPr>
              <a:t>, lo que implica </a:t>
            </a:r>
            <a:r>
              <a:rPr lang="es-MX" altLang="es-MX" sz="1800" b="1" dirty="0">
                <a:latin typeface="Arial" panose="020B0604020202020204" pitchFamily="34" charset="0"/>
                <a:cs typeface="Arial" panose="020B0604020202020204" pitchFamily="34" charset="0"/>
              </a:rPr>
              <a:t>un retroceso</a:t>
            </a:r>
            <a:r>
              <a:rPr lang="es-MX" altLang="es-MX" sz="1800" dirty="0">
                <a:latin typeface="Arial" panose="020B0604020202020204" pitchFamily="34" charset="0"/>
                <a:cs typeface="Arial" panose="020B0604020202020204" pitchFamily="34" charset="0"/>
              </a:rPr>
              <a:t>. Los operativos focalizados en centros con alto nivel de peligrosidad y/ o siniestralidad, como es el caso de jornaleros agrícolas, plataformas petroleras y minas de carbón, dieron lugar a 1,907 visitas (DGIFT-STPS, 2017). </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Uno de los </a:t>
            </a:r>
            <a:r>
              <a:rPr lang="es-MX" altLang="es-MX" sz="1800" b="1" dirty="0">
                <a:latin typeface="Arial" panose="020B0604020202020204" pitchFamily="34" charset="0"/>
                <a:cs typeface="Arial" panose="020B0604020202020204" pitchFamily="34" charset="0"/>
              </a:rPr>
              <a:t>principales obstáculos </a:t>
            </a:r>
            <a:r>
              <a:rPr lang="es-MX" altLang="es-MX" sz="1800" dirty="0">
                <a:latin typeface="Arial" panose="020B0604020202020204" pitchFamily="34" charset="0"/>
                <a:cs typeface="Arial" panose="020B0604020202020204" pitchFamily="34" charset="0"/>
              </a:rPr>
              <a:t>para el buen desempeño de las labores de inspección, radica en la </a:t>
            </a:r>
            <a:r>
              <a:rPr lang="es-MX" altLang="es-MX" sz="1800" b="1" dirty="0">
                <a:latin typeface="Arial" panose="020B0604020202020204" pitchFamily="34" charset="0"/>
                <a:cs typeface="Arial" panose="020B0604020202020204" pitchFamily="34" charset="0"/>
              </a:rPr>
              <a:t>distribución de competencias entre la jurisdicción federal y local</a:t>
            </a:r>
            <a:r>
              <a:rPr lang="es-MX" altLang="es-MX" sz="1800" dirty="0">
                <a:latin typeface="Arial" panose="020B0604020202020204" pitchFamily="34" charset="0"/>
                <a:cs typeface="Arial" panose="020B0604020202020204" pitchFamily="34" charset="0"/>
              </a:rPr>
              <a:t>, lo que constituye un problema de diseño que debe resolverse para mejorar la eficacia en esta función. </a:t>
            </a:r>
          </a:p>
          <a:p>
            <a:pPr algn="just">
              <a:buFont typeface="Wingdings" panose="05000000000000000000" pitchFamily="2" charset="2"/>
              <a:buChar char="v"/>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Varios </a:t>
            </a:r>
            <a:r>
              <a:rPr lang="es-MX" altLang="es-MX" sz="1800" b="1" dirty="0">
                <a:latin typeface="Arial" panose="020B0604020202020204" pitchFamily="34" charset="0"/>
                <a:cs typeface="Arial" panose="020B0604020202020204" pitchFamily="34" charset="0"/>
              </a:rPr>
              <a:t>problemas </a:t>
            </a:r>
            <a:r>
              <a:rPr lang="es-MX" altLang="es-MX" sz="1800" dirty="0">
                <a:latin typeface="Arial" panose="020B0604020202020204" pitchFamily="34" charset="0"/>
                <a:cs typeface="Arial" panose="020B0604020202020204" pitchFamily="34" charset="0"/>
              </a:rPr>
              <a:t>se observan en la </a:t>
            </a:r>
            <a:r>
              <a:rPr lang="es-MX" altLang="es-MX" sz="1800" b="1" dirty="0">
                <a:latin typeface="Arial" panose="020B0604020202020204" pitchFamily="34" charset="0"/>
                <a:cs typeface="Arial" panose="020B0604020202020204" pitchFamily="34" charset="0"/>
              </a:rPr>
              <a:t>fiscalización del cumplimiento </a:t>
            </a:r>
            <a:r>
              <a:rPr lang="es-MX" altLang="es-MX" sz="1800" dirty="0">
                <a:latin typeface="Arial" panose="020B0604020202020204" pitchFamily="34" charset="0"/>
                <a:cs typeface="Arial" panose="020B0604020202020204" pitchFamily="34" charset="0"/>
              </a:rPr>
              <a:t>de las </a:t>
            </a:r>
            <a:r>
              <a:rPr lang="es-MX" altLang="es-MX" sz="1800" b="1" dirty="0">
                <a:latin typeface="Arial" panose="020B0604020202020204" pitchFamily="34" charset="0"/>
                <a:cs typeface="Arial" panose="020B0604020202020204" pitchFamily="34" charset="0"/>
              </a:rPr>
              <a:t>normas laborales</a:t>
            </a:r>
            <a:r>
              <a:rPr lang="es-MX" altLang="es-MX" sz="1800" dirty="0">
                <a:latin typeface="Arial" panose="020B0604020202020204" pitchFamily="34" charset="0"/>
                <a:cs typeface="Arial" panose="020B0604020202020204" pitchFamily="34" charset="0"/>
              </a:rPr>
              <a:t>, entre ellos están: la </a:t>
            </a:r>
            <a:r>
              <a:rPr lang="es-MX" altLang="es-MX" sz="1800" b="1" dirty="0">
                <a:latin typeface="Arial" panose="020B0604020202020204" pitchFamily="34" charset="0"/>
                <a:cs typeface="Arial" panose="020B0604020202020204" pitchFamily="34" charset="0"/>
              </a:rPr>
              <a:t>exigencia de un aviso previo </a:t>
            </a:r>
            <a:r>
              <a:rPr lang="es-MX" altLang="es-MX" sz="1800" dirty="0">
                <a:latin typeface="Arial" panose="020B0604020202020204" pitchFamily="34" charset="0"/>
                <a:cs typeface="Arial" panose="020B0604020202020204" pitchFamily="34" charset="0"/>
              </a:rPr>
              <a:t>de 24 en caso de inspecciones ordinarias, la </a:t>
            </a:r>
            <a:r>
              <a:rPr lang="es-MX" altLang="es-MX" sz="1800" b="1" dirty="0">
                <a:latin typeface="Arial" panose="020B0604020202020204" pitchFamily="34" charset="0"/>
                <a:cs typeface="Arial" panose="020B0604020202020204" pitchFamily="34" charset="0"/>
              </a:rPr>
              <a:t>escasa cobertura </a:t>
            </a:r>
            <a:r>
              <a:rPr lang="es-MX" altLang="es-MX" sz="1800" dirty="0">
                <a:latin typeface="Arial" panose="020B0604020202020204" pitchFamily="34" charset="0"/>
                <a:cs typeface="Arial" panose="020B0604020202020204" pitchFamily="34" charset="0"/>
              </a:rPr>
              <a:t>de la Inspección del Trabajo, la </a:t>
            </a:r>
            <a:r>
              <a:rPr lang="es-MX" altLang="es-MX" sz="1800" b="1" dirty="0">
                <a:latin typeface="Arial" panose="020B0604020202020204" pitchFamily="34" charset="0"/>
                <a:cs typeface="Arial" panose="020B0604020202020204" pitchFamily="34" charset="0"/>
              </a:rPr>
              <a:t>falta de evidencias </a:t>
            </a:r>
            <a:r>
              <a:rPr lang="es-MX" altLang="es-MX" sz="1800" dirty="0">
                <a:latin typeface="Arial" panose="020B0604020202020204" pitchFamily="34" charset="0"/>
                <a:cs typeface="Arial" panose="020B0604020202020204" pitchFamily="34" charset="0"/>
              </a:rPr>
              <a:t>acerca de los beneficios que reciben los trabajadores involucrados en inspecciones, así como la </a:t>
            </a:r>
            <a:r>
              <a:rPr lang="es-MX" altLang="es-MX" sz="1800" b="1" dirty="0">
                <a:latin typeface="Arial" panose="020B0604020202020204" pitchFamily="34" charset="0"/>
                <a:cs typeface="Arial" panose="020B0604020202020204" pitchFamily="34" charset="0"/>
              </a:rPr>
              <a:t>gran dispersión de actividades</a:t>
            </a:r>
            <a:r>
              <a:rPr lang="es-MX" altLang="es-MX" sz="1800" dirty="0">
                <a:latin typeface="Arial" panose="020B0604020202020204" pitchFamily="34" charset="0"/>
                <a:cs typeface="Arial" panose="020B0604020202020204" pitchFamily="34" charset="0"/>
              </a:rPr>
              <a:t>.</a:t>
            </a:r>
          </a:p>
        </p:txBody>
      </p:sp>
      <p:sp>
        <p:nvSpPr>
          <p:cNvPr id="60420" name="Rectángulo 5"/>
          <p:cNvSpPr>
            <a:spLocks noChangeArrowheads="1"/>
          </p:cNvSpPr>
          <p:nvPr/>
        </p:nvSpPr>
        <p:spPr bwMode="auto">
          <a:xfrm>
            <a:off x="10726538" y="4851400"/>
            <a:ext cx="1752526" cy="1409617"/>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a:latin typeface="Arial" panose="020B0604020202020204" pitchFamily="34" charset="0"/>
                <a:ea typeface="Times New Roman" panose="02020603050405020304" pitchFamily="18" charset="0"/>
                <a:cs typeface="Arial" panose="020B0604020202020204" pitchFamily="34" charset="0"/>
              </a:rPr>
              <a:t>Prioridad  E1. </a:t>
            </a:r>
            <a:r>
              <a:rPr lang="es-MX" altLang="es-MX" sz="2000" b="1">
                <a:solidFill>
                  <a:schemeClr val="tx1"/>
                </a:solidFill>
                <a:latin typeface="Arial" panose="020B0604020202020204" pitchFamily="34" charset="0"/>
                <a:ea typeface="Times New Roman" panose="02020603050405020304" pitchFamily="18" charset="0"/>
                <a:cs typeface="Arial" panose="020B0604020202020204" pitchFamily="34" charset="0"/>
              </a:rPr>
              <a:t>Inspección Laboral</a:t>
            </a:r>
          </a:p>
        </p:txBody>
      </p:sp>
      <p:sp>
        <p:nvSpPr>
          <p:cNvPr id="8" name="Cerrar llave 7">
            <a:extLst/>
          </p:cNvPr>
          <p:cNvSpPr/>
          <p:nvPr/>
        </p:nvSpPr>
        <p:spPr bwMode="auto">
          <a:xfrm>
            <a:off x="9526736" y="1954213"/>
            <a:ext cx="953741" cy="6929437"/>
          </a:xfrm>
          <a:prstGeom prst="rightBrace">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58687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p:cNvSpPr>
          <p:nvPr/>
        </p:nvSpPr>
        <p:spPr bwMode="auto">
          <a:xfrm>
            <a:off x="355600" y="1308100"/>
            <a:ext cx="1622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a:solidFill>
                  <a:srgbClr val="53585F"/>
                </a:solidFill>
                <a:latin typeface="Arial" panose="020B0604020202020204" pitchFamily="34" charset="0"/>
                <a:cs typeface="Arial" panose="020B0604020202020204" pitchFamily="34" charset="0"/>
                <a:sym typeface="Arial" panose="020B0604020202020204" pitchFamily="34" charset="0"/>
              </a:rPr>
              <a:t>Contenido</a:t>
            </a:r>
          </a:p>
        </p:txBody>
      </p:sp>
      <p:sp>
        <p:nvSpPr>
          <p:cNvPr id="5" name="Rectángulo 1">
            <a:extLst>
              <a:ext uri="{FF2B5EF4-FFF2-40B4-BE49-F238E27FC236}">
                <a16:creationId xmlns:a16="http://schemas.microsoft.com/office/drawing/2014/main" id="{A7F58F84-64FD-4393-A1C6-DFC130921067}"/>
              </a:ext>
            </a:extLst>
          </p:cNvPr>
          <p:cNvSpPr>
            <a:spLocks noChangeArrowheads="1"/>
          </p:cNvSpPr>
          <p:nvPr/>
        </p:nvSpPr>
        <p:spPr bwMode="auto">
          <a:xfrm>
            <a:off x="885776" y="2655915"/>
            <a:ext cx="1144927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marL="914400" indent="-457200">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Consideraciones del Diagnóstico</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Fundamento normativo del derecho </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Definición del derecho</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Dimensiones de análisis</a:t>
            </a:r>
          </a:p>
          <a:p>
            <a:pPr lvl="1" defTabSz="914400" eaLnBrk="1">
              <a:buFont typeface="Helvetica Light" charset="0"/>
              <a:buAutoNum type="alphaLcParenR"/>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Disponibilidad</a:t>
            </a:r>
          </a:p>
          <a:p>
            <a:pPr lvl="1" defTabSz="914400" eaLnBrk="1">
              <a:buFont typeface="Helvetica Light" charset="0"/>
              <a:buAutoNum type="alphaLcParenR"/>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Accesibilidad</a:t>
            </a:r>
          </a:p>
          <a:p>
            <a:pPr lvl="1" defTabSz="914400" eaLnBrk="1">
              <a:buFont typeface="Helvetica Light" charset="0"/>
              <a:buAutoNum type="alphaLcParenR"/>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Calidad</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Diagnóstico del estado actual del derecho</a:t>
            </a:r>
          </a:p>
          <a:p>
            <a:pPr lvl="1" defTabSz="914400" eaLnBrk="1">
              <a:buFont typeface="Helvetica Light" charset="0"/>
              <a:buAutoNum type="alphaL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Hallazgos generales</a:t>
            </a:r>
          </a:p>
          <a:p>
            <a:pPr defTabSz="914400" eaLnBrk="1">
              <a:buFont typeface="Helvetica Light" charset="0"/>
              <a:buAutoNum type="arabicPeriod"/>
            </a:pPr>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Referencias</a:t>
            </a:r>
          </a:p>
          <a:p>
            <a:pPr marL="0" indent="0" defTabSz="914400" eaLnBrk="1"/>
            <a:endPar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indent="0" defTabSz="914400" eaLnBrk="1"/>
            <a:r>
              <a:rPr lang="es-MX" altLang="es-MX" sz="2400" dirty="0">
                <a:solidFill>
                  <a:schemeClr val="tx1"/>
                </a:solidFill>
                <a:latin typeface="Arial" panose="020B0604020202020204" pitchFamily="34" charset="0"/>
                <a:cs typeface="Arial" panose="020B0604020202020204" pitchFamily="34" charset="0"/>
                <a:sym typeface="Arial" panose="020B0604020202020204" pitchFamily="34" charset="0"/>
              </a:rPr>
              <a:t>Anexo: Prioridades de atención, objetivos, acciones y actores relevantes</a:t>
            </a:r>
          </a:p>
        </p:txBody>
      </p:sp>
    </p:spTree>
    <p:extLst>
      <p:ext uri="{BB962C8B-B14F-4D97-AF65-F5344CB8AC3E}">
        <p14:creationId xmlns:p14="http://schemas.microsoft.com/office/powerpoint/2010/main" val="391009163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ángulo 18"/>
          <p:cNvSpPr>
            <a:spLocks noChangeArrowheads="1"/>
          </p:cNvSpPr>
          <p:nvPr/>
        </p:nvSpPr>
        <p:spPr bwMode="auto">
          <a:xfrm>
            <a:off x="630238" y="2068513"/>
            <a:ext cx="9040514"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Ø"/>
            </a:pPr>
            <a:r>
              <a:rPr lang="es-MX" altLang="es-MX" sz="1800" dirty="0">
                <a:latin typeface="Arial" panose="020B0604020202020204" pitchFamily="34" charset="0"/>
                <a:cs typeface="Arial" panose="020B0604020202020204" pitchFamily="34" charset="0"/>
              </a:rPr>
              <a:t>Un estudio comparativo en cuatro países de América Latina (Argentina, Brasil, Chile y México), mostró, que los problemas para aumentar la efectividad de las reglas tenían su origen tanto en </a:t>
            </a:r>
            <a:r>
              <a:rPr lang="es-MX" altLang="es-MX" sz="1800" b="1" dirty="0">
                <a:latin typeface="Arial" panose="020B0604020202020204" pitchFamily="34" charset="0"/>
                <a:cs typeface="Arial" panose="020B0604020202020204" pitchFamily="34" charset="0"/>
              </a:rPr>
              <a:t>problemas de diseño legal </a:t>
            </a:r>
            <a:r>
              <a:rPr lang="es-MX" altLang="es-MX" sz="1800" dirty="0">
                <a:latin typeface="Arial" panose="020B0604020202020204" pitchFamily="34" charset="0"/>
                <a:cs typeface="Arial" panose="020B0604020202020204" pitchFamily="34" charset="0"/>
              </a:rPr>
              <a:t>como en las </a:t>
            </a:r>
            <a:r>
              <a:rPr lang="es-MX" altLang="es-MX" sz="1800" b="1" dirty="0">
                <a:latin typeface="Arial" panose="020B0604020202020204" pitchFamily="34" charset="0"/>
                <a:cs typeface="Arial" panose="020B0604020202020204" pitchFamily="34" charset="0"/>
              </a:rPr>
              <a:t>deficiencias de implementación </a:t>
            </a:r>
            <a:r>
              <a:rPr lang="es-MX" altLang="es-MX" sz="1800" dirty="0">
                <a:latin typeface="Arial" panose="020B0604020202020204" pitchFamily="34" charset="0"/>
                <a:cs typeface="Arial" panose="020B0604020202020204" pitchFamily="34" charset="0"/>
              </a:rPr>
              <a:t>debido a limitadas capacidades estatales y a las restricciones en el ejercicio del derecho. En el caso de </a:t>
            </a:r>
            <a:r>
              <a:rPr lang="es-MX" altLang="es-MX" sz="1800" b="1" dirty="0">
                <a:latin typeface="Arial" panose="020B0604020202020204" pitchFamily="34" charset="0"/>
                <a:cs typeface="Arial" panose="020B0604020202020204" pitchFamily="34" charset="0"/>
              </a:rPr>
              <a:t>México</a:t>
            </a:r>
            <a:r>
              <a:rPr lang="es-MX" altLang="es-MX" sz="1800" dirty="0">
                <a:latin typeface="Arial" panose="020B0604020202020204" pitchFamily="34" charset="0"/>
                <a:cs typeface="Arial" panose="020B0604020202020204" pitchFamily="34" charset="0"/>
              </a:rPr>
              <a:t>, fue diagnosticado como uno en el que las regulaciones laborales impusieron históricamente un alto costo de cumplimiento a los empleadores, pero donde el aparato de fiscalización es tan débil que se traduce en un bajísimo costo de incumplimiento. Sin embargo, no solo se mostraron los problemas para que el aparato fiscalizador haga su papel sino la existencia de una </a:t>
            </a:r>
            <a:r>
              <a:rPr lang="es-MX" altLang="es-MX" sz="1800" b="1" dirty="0">
                <a:latin typeface="Arial" panose="020B0604020202020204" pitchFamily="34" charset="0"/>
                <a:cs typeface="Arial" panose="020B0604020202020204" pitchFamily="34" charset="0"/>
              </a:rPr>
              <a:t>política</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de</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tolerancia</a:t>
            </a:r>
            <a:r>
              <a:rPr lang="es-MX" altLang="es-MX" sz="1800" dirty="0">
                <a:latin typeface="Arial" panose="020B0604020202020204" pitchFamily="34" charset="0"/>
                <a:cs typeface="Arial" panose="020B0604020202020204" pitchFamily="34" charset="0"/>
              </a:rPr>
              <a:t> en varios de estos países debido a la idea de que </a:t>
            </a:r>
            <a:r>
              <a:rPr lang="es-MX" altLang="es-MX" sz="1800" b="1" dirty="0">
                <a:latin typeface="Arial" panose="020B0604020202020204" pitchFamily="34" charset="0"/>
                <a:cs typeface="Arial" panose="020B0604020202020204" pitchFamily="34" charset="0"/>
              </a:rPr>
              <a:t>era preferible tener empleos de mala calidad que altas tasas de desempleo </a:t>
            </a:r>
            <a:r>
              <a:rPr lang="es-MX" altLang="es-MX" sz="1800" dirty="0">
                <a:latin typeface="Arial" panose="020B0604020202020204" pitchFamily="34" charset="0"/>
                <a:cs typeface="Arial" panose="020B0604020202020204" pitchFamily="34" charset="0"/>
              </a:rPr>
              <a:t>(Bensusán, 2008). </a:t>
            </a:r>
          </a:p>
          <a:p>
            <a:pPr algn="just">
              <a:buFont typeface="Wingdings" panose="05000000000000000000" pitchFamily="2" charset="2"/>
              <a:buChar char="Ø"/>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altLang="es-MX" sz="1800" b="1" dirty="0">
                <a:latin typeface="Arial" panose="020B0604020202020204" pitchFamily="34" charset="0"/>
                <a:cs typeface="Arial" panose="020B0604020202020204" pitchFamily="34" charset="0"/>
              </a:rPr>
              <a:t>No existen </a:t>
            </a:r>
            <a:r>
              <a:rPr lang="es-MX" altLang="es-MX" sz="1800" dirty="0">
                <a:latin typeface="Arial" panose="020B0604020202020204" pitchFamily="34" charset="0"/>
                <a:cs typeface="Arial" panose="020B0604020202020204" pitchFamily="34" charset="0"/>
              </a:rPr>
              <a:t>hasta ahora </a:t>
            </a:r>
            <a:r>
              <a:rPr lang="es-MX" altLang="es-MX" sz="1800" b="1" dirty="0">
                <a:latin typeface="Arial" panose="020B0604020202020204" pitchFamily="34" charset="0"/>
                <a:cs typeface="Arial" panose="020B0604020202020204" pitchFamily="34" charset="0"/>
              </a:rPr>
              <a:t>indicadores </a:t>
            </a:r>
            <a:r>
              <a:rPr lang="es-MX" altLang="es-MX" sz="1800" dirty="0">
                <a:latin typeface="Arial" panose="020B0604020202020204" pitchFamily="34" charset="0"/>
                <a:cs typeface="Arial" panose="020B0604020202020204" pitchFamily="34" charset="0"/>
              </a:rPr>
              <a:t>que den cuenta de la verdadera </a:t>
            </a:r>
            <a:r>
              <a:rPr lang="es-MX" altLang="es-MX" sz="1800" b="1" dirty="0">
                <a:latin typeface="Arial" panose="020B0604020202020204" pitchFamily="34" charset="0"/>
                <a:cs typeface="Arial" panose="020B0604020202020204" pitchFamily="34" charset="0"/>
              </a:rPr>
              <a:t>representatividad </a:t>
            </a:r>
            <a:r>
              <a:rPr lang="es-MX" altLang="es-MX" sz="1800" dirty="0">
                <a:latin typeface="Arial" panose="020B0604020202020204" pitchFamily="34" charset="0"/>
                <a:cs typeface="Arial" panose="020B0604020202020204" pitchFamily="34" charset="0"/>
              </a:rPr>
              <a:t>y del carácter independiente y democrático de las </a:t>
            </a:r>
            <a:r>
              <a:rPr lang="es-MX" altLang="es-MX" sz="1800" b="1" dirty="0">
                <a:latin typeface="Arial" panose="020B0604020202020204" pitchFamily="34" charset="0"/>
                <a:cs typeface="Arial" panose="020B0604020202020204" pitchFamily="34" charset="0"/>
              </a:rPr>
              <a:t>organizaciones sindicales </a:t>
            </a:r>
            <a:r>
              <a:rPr lang="es-MX" altLang="es-MX" sz="1800" dirty="0">
                <a:latin typeface="Arial" panose="020B0604020202020204" pitchFamily="34" charset="0"/>
                <a:cs typeface="Arial" panose="020B0604020202020204" pitchFamily="34" charset="0"/>
              </a:rPr>
              <a:t>o del carácter real de la contratación colectiva.</a:t>
            </a:r>
          </a:p>
          <a:p>
            <a:pPr algn="just">
              <a:buFont typeface="Wingdings" panose="05000000000000000000" pitchFamily="2" charset="2"/>
              <a:buChar char="Ø"/>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altLang="es-MX" sz="1800" b="1" dirty="0">
                <a:latin typeface="Arial" panose="020B0604020202020204" pitchFamily="34" charset="0"/>
                <a:cs typeface="Arial" panose="020B0604020202020204" pitchFamily="34" charset="0"/>
              </a:rPr>
              <a:t>Ausencia de un sistema de justicia laboral </a:t>
            </a:r>
            <a:r>
              <a:rPr lang="es-MX" altLang="es-MX" sz="1800" dirty="0">
                <a:latin typeface="Arial" panose="020B0604020202020204" pitchFamily="34" charset="0"/>
                <a:cs typeface="Arial" panose="020B0604020202020204" pitchFamily="34" charset="0"/>
              </a:rPr>
              <a:t>que reúna las condiciones de </a:t>
            </a:r>
            <a:r>
              <a:rPr lang="es-MX" altLang="es-MX" sz="1800" b="1" dirty="0">
                <a:latin typeface="Arial" panose="020B0604020202020204" pitchFamily="34" charset="0"/>
                <a:cs typeface="Arial" panose="020B0604020202020204" pitchFamily="34" charset="0"/>
              </a:rPr>
              <a:t>imparcialidad</a:t>
            </a:r>
            <a:r>
              <a:rPr lang="es-MX" altLang="es-MX" sz="1800" dirty="0">
                <a:latin typeface="Arial" panose="020B0604020202020204" pitchFamily="34" charset="0"/>
                <a:cs typeface="Arial" panose="020B0604020202020204" pitchFamily="34" charset="0"/>
              </a:rPr>
              <a:t> e </a:t>
            </a:r>
            <a:r>
              <a:rPr lang="es-MX" altLang="es-MX" sz="1800" b="1" dirty="0">
                <a:latin typeface="Arial" panose="020B0604020202020204" pitchFamily="34" charset="0"/>
                <a:cs typeface="Arial" panose="020B0604020202020204" pitchFamily="34" charset="0"/>
              </a:rPr>
              <a:t>independencia</a:t>
            </a:r>
            <a:r>
              <a:rPr lang="es-MX" altLang="es-MX" sz="1800" dirty="0">
                <a:latin typeface="Arial" panose="020B0604020202020204" pitchFamily="34" charset="0"/>
                <a:cs typeface="Arial" panose="020B0604020202020204" pitchFamily="34" charset="0"/>
              </a:rPr>
              <a:t> exigidas por las normas internacionales y acuerdos comerciales.</a:t>
            </a:r>
          </a:p>
          <a:p>
            <a:pPr algn="just">
              <a:buFont typeface="Wingdings" panose="05000000000000000000" pitchFamily="2" charset="2"/>
              <a:buChar char="Ø"/>
            </a:pPr>
            <a:endParaRPr lang="es-MX" altLang="es-MX" sz="1800" dirty="0">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altLang="es-MX" sz="1800" b="1" dirty="0">
                <a:latin typeface="Arial" panose="020B0604020202020204" pitchFamily="34" charset="0"/>
                <a:cs typeface="Arial" panose="020B0604020202020204" pitchFamily="34" charset="0"/>
              </a:rPr>
              <a:t>Crecimiento de las demandas</a:t>
            </a:r>
            <a:r>
              <a:rPr lang="es-MX" altLang="es-MX" sz="1800" dirty="0">
                <a:latin typeface="Arial" panose="020B0604020202020204" pitchFamily="34" charset="0"/>
                <a:cs typeface="Arial" panose="020B0604020202020204" pitchFamily="34" charset="0"/>
              </a:rPr>
              <a:t> asociadas a procesos de mayor </a:t>
            </a:r>
            <a:r>
              <a:rPr lang="es-MX" altLang="es-MX" sz="1800" b="1" dirty="0">
                <a:latin typeface="Arial" panose="020B0604020202020204" pitchFamily="34" charset="0"/>
                <a:cs typeface="Arial" panose="020B0604020202020204" pitchFamily="34" charset="0"/>
              </a:rPr>
              <a:t>rotación laboral</a:t>
            </a:r>
            <a:r>
              <a:rPr lang="es-MX" altLang="es-MX" sz="1800" dirty="0">
                <a:latin typeface="Arial" panose="020B0604020202020204" pitchFamily="34" charset="0"/>
                <a:cs typeface="Arial" panose="020B0604020202020204" pitchFamily="34" charset="0"/>
              </a:rPr>
              <a:t> (se pasó de </a:t>
            </a:r>
            <a:r>
              <a:rPr lang="es-MX" altLang="es-MX" sz="1800" b="1" dirty="0">
                <a:latin typeface="Arial" panose="020B0604020202020204" pitchFamily="34" charset="0"/>
                <a:cs typeface="Arial" panose="020B0604020202020204" pitchFamily="34" charset="0"/>
              </a:rPr>
              <a:t>125,510</a:t>
            </a:r>
            <a:r>
              <a:rPr lang="es-MX" altLang="es-MX" sz="1800" dirty="0">
                <a:latin typeface="Arial" panose="020B0604020202020204" pitchFamily="34" charset="0"/>
                <a:cs typeface="Arial" panose="020B0604020202020204" pitchFamily="34" charset="0"/>
              </a:rPr>
              <a:t> en </a:t>
            </a:r>
            <a:r>
              <a:rPr lang="es-MX" altLang="es-MX" sz="1800" b="1" dirty="0">
                <a:latin typeface="Arial" panose="020B0604020202020204" pitchFamily="34" charset="0"/>
                <a:cs typeface="Arial" panose="020B0604020202020204" pitchFamily="34" charset="0"/>
              </a:rPr>
              <a:t>1994</a:t>
            </a:r>
            <a:r>
              <a:rPr lang="es-MX" altLang="es-MX" sz="1800" dirty="0">
                <a:latin typeface="Arial" panose="020B0604020202020204" pitchFamily="34" charset="0"/>
                <a:cs typeface="Arial" panose="020B0604020202020204" pitchFamily="34" charset="0"/>
              </a:rPr>
              <a:t> a </a:t>
            </a:r>
            <a:r>
              <a:rPr lang="es-MX" altLang="es-MX" sz="1800" b="1" dirty="0">
                <a:latin typeface="Arial" panose="020B0604020202020204" pitchFamily="34" charset="0"/>
                <a:cs typeface="Arial" panose="020B0604020202020204" pitchFamily="34" charset="0"/>
              </a:rPr>
              <a:t>291,548</a:t>
            </a:r>
            <a:r>
              <a:rPr lang="es-MX" altLang="es-MX" sz="1800" dirty="0">
                <a:latin typeface="Arial" panose="020B0604020202020204" pitchFamily="34" charset="0"/>
                <a:cs typeface="Arial" panose="020B0604020202020204" pitchFamily="34" charset="0"/>
              </a:rPr>
              <a:t> demandas por despido injustificado en diciembre del 2015). </a:t>
            </a:r>
          </a:p>
        </p:txBody>
      </p:sp>
      <p:sp>
        <p:nvSpPr>
          <p:cNvPr id="64516" name="Rectángulo 5"/>
          <p:cNvSpPr>
            <a:spLocks noChangeArrowheads="1"/>
          </p:cNvSpPr>
          <p:nvPr/>
        </p:nvSpPr>
        <p:spPr bwMode="auto">
          <a:xfrm>
            <a:off x="10462840" y="4857750"/>
            <a:ext cx="1976810" cy="1080296"/>
          </a:xfrm>
          <a:prstGeom prst="rect">
            <a:avLst/>
          </a:prstGeom>
          <a:noFill/>
          <a:ln w="38100">
            <a:solidFill>
              <a:srgbClr val="FFC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07000"/>
              </a:lnSpc>
              <a:spcBef>
                <a:spcPts val="200"/>
              </a:spcBef>
            </a:pPr>
            <a:r>
              <a:rPr lang="es-MX" altLang="es-MX" sz="2000" b="1" dirty="0">
                <a:latin typeface="Arial" panose="020B0604020202020204" pitchFamily="34" charset="0"/>
                <a:ea typeface="Times New Roman" panose="02020603050405020304" pitchFamily="18" charset="0"/>
                <a:cs typeface="Arial" panose="020B0604020202020204" pitchFamily="34" charset="0"/>
              </a:rPr>
              <a:t>Prioridad  E2. </a:t>
            </a:r>
            <a:r>
              <a:rPr lang="es-MX" altLang="es-MX" sz="2000" b="1" dirty="0">
                <a:solidFill>
                  <a:schemeClr val="tx1"/>
                </a:solidFill>
                <a:latin typeface="Arial" panose="020B0604020202020204" pitchFamily="34" charset="0"/>
                <a:ea typeface="Times New Roman" panose="02020603050405020304" pitchFamily="18" charset="0"/>
                <a:cs typeface="Arial" panose="020B0604020202020204" pitchFamily="34" charset="0"/>
              </a:rPr>
              <a:t>Justicia Laboral</a:t>
            </a:r>
          </a:p>
        </p:txBody>
      </p:sp>
      <p:sp>
        <p:nvSpPr>
          <p:cNvPr id="8" name="Cerrar llave 7">
            <a:extLst/>
          </p:cNvPr>
          <p:cNvSpPr/>
          <p:nvPr/>
        </p:nvSpPr>
        <p:spPr bwMode="auto">
          <a:xfrm>
            <a:off x="9454727" y="1708448"/>
            <a:ext cx="893067" cy="6929438"/>
          </a:xfrm>
          <a:prstGeom prst="rightBrace">
            <a:avLst>
              <a:gd name="adj1" fmla="val 8333"/>
              <a:gd name="adj2" fmla="val 49633"/>
            </a:avLst>
          </a:prstGeom>
          <a:no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wrap="square" lIns="50800" tIns="50800" rIns="50800" bIns="50800" anchor="ctr">
            <a:spAutoFit/>
          </a:bodyPr>
          <a:lstStyle/>
          <a:p>
            <a:pPr algn="ctr" eaLnBrk="1">
              <a:defRPr/>
            </a:pPr>
            <a:endParaRPr lang="es-MX" dirty="0">
              <a:latin typeface="Arial" panose="020B0604020202020204" pitchFamily="34" charset="0"/>
              <a:cs typeface="Arial" panose="020B0604020202020204" pitchFamily="34" charset="0"/>
            </a:endParaRPr>
          </a:p>
        </p:txBody>
      </p:sp>
      <p:sp>
        <p:nvSpPr>
          <p:cNvPr id="6" name="Rectangle 6"/>
          <p:cNvSpPr>
            <a:spLocks/>
          </p:cNvSpPr>
          <p:nvPr/>
        </p:nvSpPr>
        <p:spPr bwMode="auto">
          <a:xfrm>
            <a:off x="630238" y="1348408"/>
            <a:ext cx="4991100"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r" defTabSz="914400" eaLnBrk="1"/>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Hallazgos Dimensión Efectividad</a:t>
            </a:r>
          </a:p>
        </p:txBody>
      </p:sp>
    </p:spTree>
    <p:extLst>
      <p:ext uri="{BB962C8B-B14F-4D97-AF65-F5344CB8AC3E}">
        <p14:creationId xmlns:p14="http://schemas.microsoft.com/office/powerpoint/2010/main" val="363665458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68611" name="Rectangle 6"/>
          <p:cNvSpPr>
            <a:spLocks/>
          </p:cNvSpPr>
          <p:nvPr/>
        </p:nvSpPr>
        <p:spPr bwMode="auto">
          <a:xfrm>
            <a:off x="381720" y="919517"/>
            <a:ext cx="5790047"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Brechas</a:t>
            </a:r>
          </a:p>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Grupos en situación de vulnerabilidad</a:t>
            </a:r>
          </a:p>
        </p:txBody>
      </p:sp>
      <p:graphicFrame>
        <p:nvGraphicFramePr>
          <p:cNvPr id="2" name="Diagrama 1">
            <a:extLst/>
          </p:cNvPr>
          <p:cNvGraphicFramePr/>
          <p:nvPr>
            <p:extLst>
              <p:ext uri="{D42A27DB-BD31-4B8C-83A1-F6EECF244321}">
                <p14:modId xmlns:p14="http://schemas.microsoft.com/office/powerpoint/2010/main" val="2712822974"/>
              </p:ext>
            </p:extLst>
          </p:nvPr>
        </p:nvGraphicFramePr>
        <p:xfrm>
          <a:off x="381720" y="2212504"/>
          <a:ext cx="12025336" cy="633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8614" name="CuadroTexto 5"/>
          <p:cNvSpPr txBox="1">
            <a:spLocks noChangeArrowheads="1"/>
          </p:cNvSpPr>
          <p:nvPr/>
        </p:nvSpPr>
        <p:spPr bwMode="auto">
          <a:xfrm>
            <a:off x="238125" y="9164638"/>
            <a:ext cx="122412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1200">
                <a:solidFill>
                  <a:schemeClr val="bg1"/>
                </a:solidFill>
                <a:latin typeface="Arial" panose="020B0604020202020204" pitchFamily="34" charset="0"/>
                <a:cs typeface="Arial" panose="020B0604020202020204" pitchFamily="34" charset="0"/>
              </a:rPr>
              <a:t>* 15-29 años</a:t>
            </a:r>
          </a:p>
        </p:txBody>
      </p:sp>
    </p:spTree>
    <p:extLst>
      <p:ext uri="{BB962C8B-B14F-4D97-AF65-F5344CB8AC3E}">
        <p14:creationId xmlns:p14="http://schemas.microsoft.com/office/powerpoint/2010/main" val="407454885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68611" name="Rectangle 6"/>
          <p:cNvSpPr>
            <a:spLocks/>
          </p:cNvSpPr>
          <p:nvPr/>
        </p:nvSpPr>
        <p:spPr bwMode="auto">
          <a:xfrm>
            <a:off x="381720" y="919517"/>
            <a:ext cx="5790047"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Brechas</a:t>
            </a:r>
          </a:p>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Grupos en situación de vulnerabilidad</a:t>
            </a:r>
          </a:p>
        </p:txBody>
      </p:sp>
      <p:graphicFrame>
        <p:nvGraphicFramePr>
          <p:cNvPr id="2" name="Diagrama 1">
            <a:extLst/>
          </p:cNvPr>
          <p:cNvGraphicFramePr/>
          <p:nvPr>
            <p:extLst>
              <p:ext uri="{D42A27DB-BD31-4B8C-83A1-F6EECF244321}">
                <p14:modId xmlns:p14="http://schemas.microsoft.com/office/powerpoint/2010/main" val="2294316329"/>
              </p:ext>
            </p:extLst>
          </p:nvPr>
        </p:nvGraphicFramePr>
        <p:xfrm>
          <a:off x="326003" y="2284512"/>
          <a:ext cx="12025336" cy="6122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364434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DC051A84-75F3-43F1-8003-1C1450FEAD2D}"/>
              </a:ext>
            </a:extLst>
          </p:cNvPr>
          <p:cNvSpPr>
            <a:spLocks/>
          </p:cNvSpPr>
          <p:nvPr/>
        </p:nvSpPr>
        <p:spPr bwMode="auto">
          <a:xfrm>
            <a:off x="345716" y="1029018"/>
            <a:ext cx="1231336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Conclusiones</a:t>
            </a:r>
          </a:p>
        </p:txBody>
      </p:sp>
      <p:sp>
        <p:nvSpPr>
          <p:cNvPr id="5" name="Rectángulo 1">
            <a:extLst>
              <a:ext uri="{FF2B5EF4-FFF2-40B4-BE49-F238E27FC236}">
                <a16:creationId xmlns:a16="http://schemas.microsoft.com/office/drawing/2014/main" id="{919902C4-AA67-4DF8-AA69-56B1644527AD}"/>
              </a:ext>
            </a:extLst>
          </p:cNvPr>
          <p:cNvSpPr>
            <a:spLocks noChangeArrowheads="1"/>
          </p:cNvSpPr>
          <p:nvPr/>
        </p:nvSpPr>
        <p:spPr bwMode="auto">
          <a:xfrm>
            <a:off x="525736" y="1931234"/>
            <a:ext cx="12133348" cy="6113918"/>
          </a:xfrm>
          <a:prstGeom prst="rect">
            <a:avLst/>
          </a:prstGeom>
          <a:noFill/>
          <a:ln w="38100">
            <a:solidFill>
              <a:srgbClr val="4699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0" indent="0" algn="just">
              <a:lnSpc>
                <a:spcPct val="150000"/>
              </a:lnSpc>
              <a:spcAft>
                <a:spcPts val="600"/>
              </a:spcAft>
              <a:defRPr/>
            </a:pPr>
            <a:r>
              <a:rPr lang="es-MX" altLang="es-MX" sz="2000" dirty="0">
                <a:latin typeface="Arial" panose="020B0604020202020204" pitchFamily="34" charset="0"/>
                <a:cs typeface="Arial" panose="020B0604020202020204" pitchFamily="34" charset="0"/>
                <a:sym typeface="Arial" panose="020B0604020202020204" pitchFamily="34" charset="0"/>
              </a:rPr>
              <a:t>Existen algunos retos para avanzar en garantizar el derecho al trabajo, como son:</a:t>
            </a:r>
          </a:p>
          <a:p>
            <a:pPr lvl="0">
              <a:lnSpc>
                <a:spcPct val="150000"/>
              </a:lnSpc>
              <a:buFont typeface="Arial" panose="020B0604020202020204" pitchFamily="34" charset="0"/>
              <a:buChar char="•"/>
            </a:pPr>
            <a:r>
              <a:rPr lang="en-US" sz="2000" dirty="0" err="1"/>
              <a:t>Ampliar</a:t>
            </a:r>
            <a:r>
              <a:rPr lang="en-US" sz="2000" dirty="0"/>
              <a:t> el </a:t>
            </a:r>
            <a:r>
              <a:rPr lang="en-US" sz="2000" dirty="0" err="1"/>
              <a:t>alcance</a:t>
            </a:r>
            <a:r>
              <a:rPr lang="en-US" sz="2000" dirty="0"/>
              <a:t> de </a:t>
            </a:r>
            <a:r>
              <a:rPr lang="en-US" sz="2000" dirty="0" err="1"/>
              <a:t>los</a:t>
            </a:r>
            <a:r>
              <a:rPr lang="en-US" sz="2000" dirty="0"/>
              <a:t> </a:t>
            </a:r>
            <a:r>
              <a:rPr lang="en-US" sz="2000" dirty="0" err="1"/>
              <a:t>servicios</a:t>
            </a:r>
            <a:r>
              <a:rPr lang="en-US" sz="2000" dirty="0"/>
              <a:t> de </a:t>
            </a:r>
            <a:r>
              <a:rPr lang="en-US" sz="2000" dirty="0" err="1"/>
              <a:t>intermediación</a:t>
            </a:r>
            <a:r>
              <a:rPr lang="en-US" sz="2000" dirty="0"/>
              <a:t> </a:t>
            </a:r>
            <a:r>
              <a:rPr lang="en-US" sz="2000" dirty="0" err="1"/>
              <a:t>laboral</a:t>
            </a:r>
            <a:r>
              <a:rPr lang="en-US" sz="2000" dirty="0"/>
              <a:t>.</a:t>
            </a:r>
            <a:endParaRPr lang="es-MX" sz="2000" dirty="0"/>
          </a:p>
          <a:p>
            <a:pPr lvl="0">
              <a:lnSpc>
                <a:spcPct val="150000"/>
              </a:lnSpc>
              <a:buFont typeface="Arial" panose="020B0604020202020204" pitchFamily="34" charset="0"/>
              <a:buChar char="•"/>
            </a:pPr>
            <a:r>
              <a:rPr lang="en-US" sz="2000" dirty="0" err="1"/>
              <a:t>Incrementar</a:t>
            </a:r>
            <a:r>
              <a:rPr lang="en-US" sz="2000" dirty="0"/>
              <a:t> la </a:t>
            </a:r>
            <a:r>
              <a:rPr lang="en-US" sz="2000" dirty="0" err="1"/>
              <a:t>capacitación</a:t>
            </a:r>
            <a:r>
              <a:rPr lang="en-US" sz="2000" dirty="0"/>
              <a:t> y </a:t>
            </a:r>
            <a:r>
              <a:rPr lang="en-US" sz="2000" dirty="0" err="1"/>
              <a:t>formación</a:t>
            </a:r>
            <a:r>
              <a:rPr lang="en-US" sz="2000" dirty="0"/>
              <a:t> de </a:t>
            </a:r>
            <a:r>
              <a:rPr lang="en-US" sz="2000" dirty="0" err="1"/>
              <a:t>los</a:t>
            </a:r>
            <a:r>
              <a:rPr lang="en-US" sz="2000" dirty="0"/>
              <a:t> </a:t>
            </a:r>
            <a:r>
              <a:rPr lang="en-US" sz="2000" dirty="0" err="1"/>
              <a:t>trabajadores</a:t>
            </a:r>
            <a:r>
              <a:rPr lang="en-US" sz="2000" dirty="0"/>
              <a:t>.</a:t>
            </a:r>
            <a:endParaRPr lang="es-MX" sz="2000" dirty="0"/>
          </a:p>
          <a:p>
            <a:pPr lvl="0">
              <a:lnSpc>
                <a:spcPct val="150000"/>
              </a:lnSpc>
              <a:buFont typeface="Arial" panose="020B0604020202020204" pitchFamily="34" charset="0"/>
              <a:buChar char="•"/>
            </a:pPr>
            <a:r>
              <a:rPr lang="en-US" sz="2000" dirty="0" err="1"/>
              <a:t>Promover</a:t>
            </a:r>
            <a:r>
              <a:rPr lang="en-US" sz="2000" dirty="0"/>
              <a:t> el </a:t>
            </a:r>
            <a:r>
              <a:rPr lang="en-US" sz="2000" dirty="0" err="1"/>
              <a:t>acceso</a:t>
            </a:r>
            <a:r>
              <a:rPr lang="en-US" sz="2000" dirty="0"/>
              <a:t> a la </a:t>
            </a:r>
            <a:r>
              <a:rPr lang="en-US" sz="2000" dirty="0" err="1"/>
              <a:t>información</a:t>
            </a:r>
            <a:r>
              <a:rPr lang="en-US" sz="2000" dirty="0"/>
              <a:t> </a:t>
            </a:r>
            <a:r>
              <a:rPr lang="en-US" sz="2000" dirty="0" err="1"/>
              <a:t>sobre</a:t>
            </a:r>
            <a:r>
              <a:rPr lang="en-US" sz="2000" dirty="0"/>
              <a:t> la </a:t>
            </a:r>
            <a:r>
              <a:rPr lang="en-US" sz="2000" dirty="0" err="1"/>
              <a:t>oferta</a:t>
            </a:r>
            <a:r>
              <a:rPr lang="en-US" sz="2000" dirty="0"/>
              <a:t> </a:t>
            </a:r>
            <a:r>
              <a:rPr lang="en-US" sz="2000" dirty="0" err="1"/>
              <a:t>laboral</a:t>
            </a:r>
            <a:r>
              <a:rPr lang="en-US" sz="2000" dirty="0"/>
              <a:t>.</a:t>
            </a:r>
            <a:endParaRPr lang="es-MX" sz="2000" dirty="0"/>
          </a:p>
          <a:p>
            <a:pPr lvl="0">
              <a:lnSpc>
                <a:spcPct val="150000"/>
              </a:lnSpc>
              <a:buFont typeface="Arial" panose="020B0604020202020204" pitchFamily="34" charset="0"/>
              <a:buChar char="•"/>
            </a:pPr>
            <a:r>
              <a:rPr lang="en-US" sz="2000" dirty="0" err="1"/>
              <a:t>Incrementar</a:t>
            </a:r>
            <a:r>
              <a:rPr lang="en-US" sz="2000" dirty="0"/>
              <a:t> la </a:t>
            </a:r>
            <a:r>
              <a:rPr lang="en-US" sz="2000" dirty="0" err="1"/>
              <a:t>formalización</a:t>
            </a:r>
            <a:r>
              <a:rPr lang="en-US" sz="2000" dirty="0"/>
              <a:t> del </a:t>
            </a:r>
            <a:r>
              <a:rPr lang="en-US" sz="2000" dirty="0" err="1"/>
              <a:t>empleo</a:t>
            </a:r>
            <a:r>
              <a:rPr lang="en-US" sz="2000" dirty="0"/>
              <a:t>.</a:t>
            </a:r>
            <a:endParaRPr lang="es-MX" sz="2000" dirty="0"/>
          </a:p>
          <a:p>
            <a:pPr lvl="0">
              <a:lnSpc>
                <a:spcPct val="150000"/>
              </a:lnSpc>
              <a:buFont typeface="Arial" panose="020B0604020202020204" pitchFamily="34" charset="0"/>
              <a:buChar char="•"/>
            </a:pPr>
            <a:r>
              <a:rPr lang="en-US" sz="2000" dirty="0" err="1"/>
              <a:t>Reducir</a:t>
            </a:r>
            <a:r>
              <a:rPr lang="en-US" sz="2000" dirty="0"/>
              <a:t> la </a:t>
            </a:r>
            <a:r>
              <a:rPr lang="en-US" sz="2000" dirty="0" err="1"/>
              <a:t>inestabilidad</a:t>
            </a:r>
            <a:r>
              <a:rPr lang="en-US" sz="2000" dirty="0"/>
              <a:t> </a:t>
            </a:r>
            <a:r>
              <a:rPr lang="en-US" sz="2000" dirty="0" err="1"/>
              <a:t>laboral</a:t>
            </a:r>
            <a:r>
              <a:rPr lang="en-US" sz="2000" dirty="0"/>
              <a:t>.</a:t>
            </a:r>
            <a:endParaRPr lang="es-MX" sz="2000" dirty="0"/>
          </a:p>
          <a:p>
            <a:pPr lvl="0">
              <a:lnSpc>
                <a:spcPct val="150000"/>
              </a:lnSpc>
              <a:buFont typeface="Arial" panose="020B0604020202020204" pitchFamily="34" charset="0"/>
              <a:buChar char="•"/>
            </a:pPr>
            <a:r>
              <a:rPr lang="en-US" sz="2000" dirty="0" err="1"/>
              <a:t>Incrementar</a:t>
            </a:r>
            <a:r>
              <a:rPr lang="en-US" sz="2000" dirty="0"/>
              <a:t> el </a:t>
            </a:r>
            <a:r>
              <a:rPr lang="en-US" sz="2000" dirty="0" err="1"/>
              <a:t>salario</a:t>
            </a:r>
            <a:r>
              <a:rPr lang="en-US" sz="2000" dirty="0"/>
              <a:t> </a:t>
            </a:r>
            <a:r>
              <a:rPr lang="en-US" sz="2000" dirty="0" err="1"/>
              <a:t>mínimo</a:t>
            </a:r>
            <a:r>
              <a:rPr lang="en-US" sz="2000" dirty="0"/>
              <a:t> </a:t>
            </a:r>
            <a:r>
              <a:rPr lang="en-US" sz="2000" dirty="0" err="1"/>
              <a:t>cumpliendo</a:t>
            </a:r>
            <a:r>
              <a:rPr lang="en-US" sz="2000" dirty="0"/>
              <a:t> </a:t>
            </a:r>
            <a:r>
              <a:rPr lang="en-US" sz="2000" dirty="0" err="1"/>
              <a:t>los</a:t>
            </a:r>
            <a:r>
              <a:rPr lang="en-US" sz="2000" dirty="0"/>
              <a:t> </a:t>
            </a:r>
            <a:r>
              <a:rPr lang="en-US" sz="2000" dirty="0" err="1"/>
              <a:t>requerimientos</a:t>
            </a:r>
            <a:r>
              <a:rPr lang="en-US" sz="2000" dirty="0"/>
              <a:t> de la </a:t>
            </a:r>
            <a:r>
              <a:rPr lang="en-US" sz="2000" dirty="0" err="1"/>
              <a:t>definición</a:t>
            </a:r>
            <a:r>
              <a:rPr lang="en-US" sz="2000" dirty="0"/>
              <a:t> </a:t>
            </a:r>
            <a:r>
              <a:rPr lang="en-US" sz="2000" dirty="0" err="1"/>
              <a:t>constitucional</a:t>
            </a:r>
            <a:r>
              <a:rPr lang="en-US" sz="2000" dirty="0"/>
              <a:t>.</a:t>
            </a:r>
            <a:endParaRPr lang="es-MX" sz="2000" dirty="0"/>
          </a:p>
          <a:p>
            <a:pPr lvl="0">
              <a:lnSpc>
                <a:spcPct val="150000"/>
              </a:lnSpc>
              <a:buFont typeface="Arial" panose="020B0604020202020204" pitchFamily="34" charset="0"/>
              <a:buChar char="•"/>
            </a:pPr>
            <a:r>
              <a:rPr lang="en-US" sz="2000" dirty="0" err="1"/>
              <a:t>Promover</a:t>
            </a:r>
            <a:r>
              <a:rPr lang="en-US" sz="2000" dirty="0"/>
              <a:t> la </a:t>
            </a:r>
            <a:r>
              <a:rPr lang="en-US" sz="2000" dirty="0" err="1"/>
              <a:t>reducción</a:t>
            </a:r>
            <a:r>
              <a:rPr lang="en-US" sz="2000" dirty="0"/>
              <a:t> gradual de la </a:t>
            </a:r>
            <a:r>
              <a:rPr lang="en-US" sz="2000" dirty="0" err="1"/>
              <a:t>jornada</a:t>
            </a:r>
            <a:r>
              <a:rPr lang="en-US" sz="2000" dirty="0"/>
              <a:t> </a:t>
            </a:r>
            <a:r>
              <a:rPr lang="en-US" sz="2000" dirty="0" err="1"/>
              <a:t>laboral</a:t>
            </a:r>
            <a:r>
              <a:rPr lang="en-US" sz="2000" dirty="0"/>
              <a:t> sin </a:t>
            </a:r>
            <a:r>
              <a:rPr lang="en-US" sz="2000" dirty="0" err="1"/>
              <a:t>pérdida</a:t>
            </a:r>
            <a:r>
              <a:rPr lang="en-US" sz="2000" dirty="0"/>
              <a:t> de </a:t>
            </a:r>
            <a:r>
              <a:rPr lang="en-US" sz="2000" dirty="0" err="1"/>
              <a:t>ingresos</a:t>
            </a:r>
            <a:r>
              <a:rPr lang="en-US" sz="2000" dirty="0"/>
              <a:t>.</a:t>
            </a:r>
            <a:endParaRPr lang="es-MX" sz="2000" dirty="0"/>
          </a:p>
          <a:p>
            <a:pPr lvl="0">
              <a:lnSpc>
                <a:spcPct val="150000"/>
              </a:lnSpc>
              <a:buFont typeface="Arial" panose="020B0604020202020204" pitchFamily="34" charset="0"/>
              <a:buChar char="•"/>
            </a:pPr>
            <a:r>
              <a:rPr lang="en-US" sz="2000" dirty="0" err="1"/>
              <a:t>Mejorar</a:t>
            </a:r>
            <a:r>
              <a:rPr lang="en-US" sz="2000" dirty="0"/>
              <a:t> </a:t>
            </a:r>
            <a:r>
              <a:rPr lang="en-US" sz="2000" dirty="0" err="1"/>
              <a:t>los</a:t>
            </a:r>
            <a:r>
              <a:rPr lang="en-US" sz="2000" dirty="0"/>
              <a:t> </a:t>
            </a:r>
            <a:r>
              <a:rPr lang="en-US" sz="2000" dirty="0" err="1"/>
              <a:t>mecanismos</a:t>
            </a:r>
            <a:r>
              <a:rPr lang="en-US" sz="2000" dirty="0"/>
              <a:t> de </a:t>
            </a:r>
            <a:r>
              <a:rPr lang="en-US" sz="2000" dirty="0" err="1"/>
              <a:t>inspección</a:t>
            </a:r>
            <a:r>
              <a:rPr lang="en-US" sz="2000" dirty="0"/>
              <a:t> </a:t>
            </a:r>
            <a:r>
              <a:rPr lang="en-US" sz="2000" dirty="0" err="1"/>
              <a:t>laboral</a:t>
            </a:r>
            <a:r>
              <a:rPr lang="en-US" sz="2000" dirty="0"/>
              <a:t>.</a:t>
            </a:r>
            <a:endParaRPr lang="es-MX" sz="2000" dirty="0"/>
          </a:p>
          <a:p>
            <a:pPr lvl="0">
              <a:lnSpc>
                <a:spcPct val="150000"/>
              </a:lnSpc>
              <a:buFont typeface="Arial" panose="020B0604020202020204" pitchFamily="34" charset="0"/>
              <a:buChar char="•"/>
            </a:pPr>
            <a:r>
              <a:rPr lang="en-US" sz="2000" dirty="0" err="1"/>
              <a:t>Mejorar</a:t>
            </a:r>
            <a:r>
              <a:rPr lang="en-US" sz="2000" dirty="0"/>
              <a:t> </a:t>
            </a:r>
            <a:r>
              <a:rPr lang="en-US" sz="2000" dirty="0" err="1"/>
              <a:t>los</a:t>
            </a:r>
            <a:r>
              <a:rPr lang="en-US" sz="2000" dirty="0"/>
              <a:t> </a:t>
            </a:r>
            <a:r>
              <a:rPr lang="en-US" sz="2000" dirty="0" err="1"/>
              <a:t>mecanismos</a:t>
            </a:r>
            <a:r>
              <a:rPr lang="en-US" sz="2000" dirty="0"/>
              <a:t> de </a:t>
            </a:r>
            <a:r>
              <a:rPr lang="en-US" sz="2000" dirty="0" err="1"/>
              <a:t>justicia</a:t>
            </a:r>
            <a:r>
              <a:rPr lang="en-US" sz="2000" dirty="0"/>
              <a:t> </a:t>
            </a:r>
            <a:r>
              <a:rPr lang="en-US" sz="2000" dirty="0" err="1"/>
              <a:t>laboral</a:t>
            </a:r>
            <a:r>
              <a:rPr lang="en-US" sz="2000" dirty="0"/>
              <a:t>.</a:t>
            </a:r>
            <a:endParaRPr lang="es-MX" sz="2000" dirty="0"/>
          </a:p>
          <a:p>
            <a:pPr lvl="0">
              <a:lnSpc>
                <a:spcPct val="150000"/>
              </a:lnSpc>
              <a:buFont typeface="Arial" panose="020B0604020202020204" pitchFamily="34" charset="0"/>
              <a:buChar char="•"/>
            </a:pPr>
            <a:r>
              <a:rPr lang="en-US" sz="2000" dirty="0" err="1"/>
              <a:t>Cerrar</a:t>
            </a:r>
            <a:r>
              <a:rPr lang="en-US" sz="2000" dirty="0"/>
              <a:t> las </a:t>
            </a:r>
            <a:r>
              <a:rPr lang="en-US" sz="2000" dirty="0" err="1"/>
              <a:t>brechas</a:t>
            </a:r>
            <a:r>
              <a:rPr lang="en-US" sz="2000" dirty="0"/>
              <a:t> </a:t>
            </a:r>
            <a:r>
              <a:rPr lang="en-US" sz="2000" dirty="0" err="1"/>
              <a:t>en</a:t>
            </a:r>
            <a:r>
              <a:rPr lang="en-US" sz="2000" dirty="0"/>
              <a:t> el </a:t>
            </a:r>
            <a:r>
              <a:rPr lang="en-US" sz="2000" dirty="0" err="1"/>
              <a:t>acceso</a:t>
            </a:r>
            <a:r>
              <a:rPr lang="en-US" sz="2000" dirty="0"/>
              <a:t> a </a:t>
            </a:r>
            <a:r>
              <a:rPr lang="en-US" sz="2000" dirty="0" err="1"/>
              <a:t>empleos</a:t>
            </a:r>
            <a:r>
              <a:rPr lang="en-US" sz="2000" dirty="0"/>
              <a:t> de </a:t>
            </a:r>
            <a:r>
              <a:rPr lang="en-US" sz="2000" dirty="0" err="1"/>
              <a:t>calidad</a:t>
            </a:r>
            <a:r>
              <a:rPr lang="en-US" sz="2000" dirty="0"/>
              <a:t> </a:t>
            </a:r>
            <a:r>
              <a:rPr lang="en-US" sz="2000" dirty="0" err="1"/>
              <a:t>en</a:t>
            </a:r>
            <a:r>
              <a:rPr lang="en-US" sz="2000" dirty="0"/>
              <a:t> </a:t>
            </a:r>
            <a:r>
              <a:rPr lang="en-US" sz="2000" dirty="0" err="1"/>
              <a:t>los</a:t>
            </a:r>
            <a:r>
              <a:rPr lang="en-US" sz="2000" dirty="0"/>
              <a:t> </a:t>
            </a:r>
            <a:r>
              <a:rPr lang="en-US" sz="2000" dirty="0" err="1"/>
              <a:t>grupos</a:t>
            </a:r>
            <a:r>
              <a:rPr lang="en-US" sz="2000" dirty="0"/>
              <a:t> </a:t>
            </a:r>
            <a:r>
              <a:rPr lang="en-US" sz="2000" dirty="0" err="1"/>
              <a:t>en</a:t>
            </a:r>
            <a:r>
              <a:rPr lang="en-US" sz="2000" dirty="0"/>
              <a:t> </a:t>
            </a:r>
            <a:r>
              <a:rPr lang="en-US" sz="2000" dirty="0" err="1"/>
              <a:t>situación</a:t>
            </a:r>
            <a:r>
              <a:rPr lang="en-US" sz="2000" dirty="0"/>
              <a:t> de </a:t>
            </a:r>
            <a:r>
              <a:rPr lang="en-US" sz="2000" dirty="0" err="1"/>
              <a:t>desventaja</a:t>
            </a:r>
            <a:endParaRPr lang="es-MX" sz="2000" dirty="0"/>
          </a:p>
          <a:p>
            <a:pPr lvl="0">
              <a:lnSpc>
                <a:spcPct val="150000"/>
              </a:lnSpc>
              <a:buFont typeface="Arial" panose="020B0604020202020204" pitchFamily="34" charset="0"/>
              <a:buChar char="•"/>
            </a:pPr>
            <a:r>
              <a:rPr lang="en-US" sz="2000" dirty="0" err="1"/>
              <a:t>Promover</a:t>
            </a:r>
            <a:r>
              <a:rPr lang="en-US" sz="2000" dirty="0"/>
              <a:t> el </a:t>
            </a:r>
            <a:r>
              <a:rPr lang="en-US" sz="2000" dirty="0" err="1"/>
              <a:t>acceso</a:t>
            </a:r>
            <a:r>
              <a:rPr lang="en-US" sz="2000" dirty="0"/>
              <a:t> a la </a:t>
            </a:r>
            <a:r>
              <a:rPr lang="en-US" sz="2000" dirty="0" err="1"/>
              <a:t>información</a:t>
            </a:r>
            <a:r>
              <a:rPr lang="en-US" sz="2000" dirty="0"/>
              <a:t> </a:t>
            </a:r>
            <a:r>
              <a:rPr lang="en-US" sz="2000" dirty="0" err="1"/>
              <a:t>sobre</a:t>
            </a:r>
            <a:r>
              <a:rPr lang="en-US" sz="2000" dirty="0"/>
              <a:t> derechos </a:t>
            </a:r>
            <a:r>
              <a:rPr lang="en-US" sz="2000" dirty="0" err="1"/>
              <a:t>laborales</a:t>
            </a:r>
            <a:r>
              <a:rPr lang="en-US" sz="2000" dirty="0"/>
              <a:t>.</a:t>
            </a:r>
            <a:endParaRPr lang="es-MX" sz="2000" dirty="0"/>
          </a:p>
          <a:p>
            <a:pPr marL="0" indent="0" algn="just">
              <a:lnSpc>
                <a:spcPct val="150000"/>
              </a:lnSpc>
              <a:spcAft>
                <a:spcPts val="600"/>
              </a:spcAft>
              <a:defRPr/>
            </a:pPr>
            <a:endParaRPr lang="es-MX" altLang="es-MX" sz="2000" dirty="0">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731161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descr="tile_paper_medgray">
            <a:extLst/>
          </p:cNvPr>
          <p:cNvSpPr>
            <a:spLocks/>
          </p:cNvSpPr>
          <p:nvPr/>
        </p:nvSpPr>
        <p:spPr bwMode="auto">
          <a:xfrm>
            <a:off x="4198938" y="2463800"/>
            <a:ext cx="13004800" cy="0"/>
          </a:xfrm>
          <a:prstGeom prst="rect">
            <a:avLst/>
          </a:prstGeom>
          <a:noFill/>
          <a:ln>
            <a:noFill/>
          </a:ln>
          <a:effectLst>
            <a:outerShdw blurRad="38100" dist="25400" dir="5400000" algn="ctr" rotWithShape="0">
              <a:srgbClr val="000000">
                <a:alpha val="50000"/>
              </a:srgbClr>
            </a:outer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cap="flat" cmpd="sng">
                <a:solidFill>
                  <a:srgbClr val="000000"/>
                </a:solidFill>
                <a:prstDash val="solid"/>
                <a:miter lim="400000"/>
                <a:headEnd type="none" w="med" len="med"/>
                <a:tailEnd type="none" w="med" len="med"/>
              </a14:hiddenLine>
            </a:ext>
          </a:extLst>
        </p:spPr>
        <p:txBody>
          <a:bodyPr wrap="none" lIns="50800" tIns="50800" rIns="50800" bIns="50800" anchor="ctr">
            <a:spAutoFit/>
          </a:bodyPr>
          <a:lstStyle/>
          <a:p>
            <a:pPr>
              <a:defRPr/>
            </a:pPr>
            <a:br>
              <a:rPr lang="es-MX" altLang="es-MX"/>
            </a:br>
            <a:endParaRPr lang="es-MX" altLang="es-MX"/>
          </a:p>
        </p:txBody>
      </p:sp>
      <p:sp>
        <p:nvSpPr>
          <p:cNvPr id="86020" name="Rectangle 6">
            <a:extLst/>
          </p:cNvPr>
          <p:cNvSpPr>
            <a:spLocks/>
          </p:cNvSpPr>
          <p:nvPr/>
        </p:nvSpPr>
        <p:spPr bwMode="auto">
          <a:xfrm>
            <a:off x="454025" y="1317625"/>
            <a:ext cx="11160125" cy="7735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1800" b="1" dirty="0">
                <a:solidFill>
                  <a:schemeClr val="tx1"/>
                </a:solidFill>
                <a:latin typeface="Arial" panose="020B0604020202020204" pitchFamily="34" charset="0"/>
                <a:cs typeface="Arial" panose="020B0604020202020204" pitchFamily="34" charset="0"/>
                <a:sym typeface="Arial" panose="020B0604020202020204" pitchFamily="34" charset="0"/>
              </a:rPr>
              <a:t>Bibliografía:</a:t>
            </a:r>
          </a:p>
          <a:p>
            <a:pPr algn="just" defTabSz="914400" eaLnBrk="1">
              <a:defRPr/>
            </a:pPr>
            <a:endParaRPr lang="es-MX" altLang="es-MX" sz="1600" b="1" dirty="0">
              <a:solidFill>
                <a:srgbClr val="AF1583"/>
              </a:solidFill>
              <a:latin typeface="Arial" panose="020B0604020202020204" pitchFamily="34" charset="0"/>
              <a:cs typeface="Arial" panose="020B0604020202020204" pitchFamily="34" charset="0"/>
              <a:sym typeface="Arial" panose="020B0604020202020204" pitchFamily="34" charset="0"/>
            </a:endParaRP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Ahumada Lobo, </a:t>
            </a:r>
            <a:r>
              <a:rPr lang="es-MX" sz="1600" dirty="0" err="1">
                <a:latin typeface="Arial" panose="020B0604020202020204" pitchFamily="34" charset="0"/>
                <a:cs typeface="Arial" panose="020B0604020202020204" pitchFamily="34" charset="0"/>
              </a:rPr>
              <a:t>Ívico</a:t>
            </a:r>
            <a:r>
              <a:rPr lang="es-MX" sz="1600" dirty="0">
                <a:latin typeface="Arial" panose="020B0604020202020204" pitchFamily="34" charset="0"/>
                <a:cs typeface="Arial" panose="020B0604020202020204" pitchFamily="34" charset="0"/>
              </a:rPr>
              <a:t> (2014). Formación profesional y capacitación en México, </a:t>
            </a:r>
            <a:r>
              <a:rPr lang="es-MX" sz="1600" i="1" dirty="0">
                <a:latin typeface="Arial" panose="020B0604020202020204" pitchFamily="34" charset="0"/>
                <a:cs typeface="Arial" panose="020B0604020202020204" pitchFamily="34" charset="0"/>
              </a:rPr>
              <a:t>Serie Macroeconomía del Desarrollo.</a:t>
            </a:r>
            <a:r>
              <a:rPr lang="es-MX" sz="1600" dirty="0">
                <a:latin typeface="Arial" panose="020B0604020202020204" pitchFamily="34" charset="0"/>
                <a:cs typeface="Arial" panose="020B0604020202020204" pitchFamily="34" charset="0"/>
              </a:rPr>
              <a:t> Santiago de Chile: Comisión Económica para América Latina y el Caribe (CEPAL), LC/L.3874.</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Analítica Consultores (Analítica) (2015). </a:t>
            </a:r>
            <a:r>
              <a:rPr lang="es-MX" sz="1600" i="1" dirty="0">
                <a:latin typeface="Arial" panose="020B0604020202020204" pitchFamily="34" charset="0"/>
                <a:cs typeface="Arial" panose="020B0604020202020204" pitchFamily="34" charset="0"/>
              </a:rPr>
              <a:t>Evaluación de Impacto de Bécate 2013-2015. Informe Final</a:t>
            </a:r>
            <a:r>
              <a:rPr lang="es-MX" sz="1600" dirty="0">
                <a:latin typeface="Arial" panose="020B0604020202020204" pitchFamily="34" charset="0"/>
                <a:cs typeface="Arial" panose="020B0604020202020204" pitchFamily="34" charset="0"/>
              </a:rPr>
              <a:t>. México: s.e.</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Banco Interamericano de Desarrollo (BID) (2015). Empleos para crecer. Washington: Banco Interamericano de Desarrollo.</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Bensusán, Graciela (2008). Regulaciones laborales, calidad de los empleos y modelos de inspección: México en el contexto latinoamericano. Sub-Sede Regional de la CEPAL en México C/MEX/L.86.</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Cebollada Gay, Marta (2017). Hacer visible lo invisible. Formalización del trabajo del hogar remunerado en México: una propuesta de política pública. México: Consejo Nacional para Prevenir la Discriminación (CONAPRED).</a:t>
            </a:r>
          </a:p>
          <a:p>
            <a:pPr marL="342900" indent="-342900" algn="just" defTabSz="914400" eaLnBrk="1">
              <a:buFont typeface="Wingdings" panose="05000000000000000000" pitchFamily="2" charset="2"/>
              <a:buChar char="v"/>
              <a:defRPr/>
            </a:pPr>
            <a:r>
              <a:rPr lang="es-MX" altLang="es-MX" sz="1600" dirty="0">
                <a:latin typeface="Arial" panose="020B0604020202020204" pitchFamily="34" charset="0"/>
                <a:cs typeface="Arial" panose="020B0604020202020204" pitchFamily="34" charset="0"/>
              </a:rPr>
              <a:t>Centro de Análisis Multidisciplinario de la Facultad de Economía-UNAM (2018). La pérdida acumulada del poder adquisitivo en los últimos 30 años es de 80 por ciento: expertos de la UNAM. Recuperado el 28 de marzo de 2018 de: http://www.dgcs.unam.mx/boletin/bdboletin/2018_016.html</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Centro de Estudios Sociales y de Opinión Pública (CESOP) (2014). Encuesta Nacional de Opinión Pública: Derechos sociales, ciudadanía y calidad de vida en México (encuesta territorial). México: Cámara de Diputados LXII Legislatura. </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Centro de Estudios Sociales y de Opinión Pública (CESOP) (2016). Derechos Sociales. Encuesta territorial nacional. México: Cámara de Diputados LXIII Legislatura.  </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Consejo Nacional de Evaluación de la Política de Desarrollo Social (CONEVAL) (2017). </a:t>
            </a:r>
            <a:r>
              <a:rPr lang="es-MX" sz="1600" i="1" dirty="0">
                <a:latin typeface="Arial" panose="020B0604020202020204" pitchFamily="34" charset="0"/>
                <a:cs typeface="Arial" panose="020B0604020202020204" pitchFamily="34" charset="0"/>
              </a:rPr>
              <a:t>Medición de la pobreza</a:t>
            </a:r>
            <a:r>
              <a:rPr lang="es-MX" sz="1600" dirty="0">
                <a:latin typeface="Arial" panose="020B0604020202020204" pitchFamily="34" charset="0"/>
                <a:cs typeface="Arial" panose="020B0604020202020204" pitchFamily="34" charset="0"/>
              </a:rPr>
              <a:t>. México. Recuperado el 10 de agosto de 2017 de: </a:t>
            </a:r>
            <a:r>
              <a:rPr lang="es-MX" sz="1600" dirty="0">
                <a:latin typeface="Arial" panose="020B0604020202020204" pitchFamily="34" charset="0"/>
                <a:cs typeface="Arial" panose="020B0604020202020204" pitchFamily="34" charset="0"/>
                <a:hlinkClick r:id="rId3"/>
              </a:rPr>
              <a:t>http://www.coneval.org.mx/Medicion/Paginas/ITLP-IS_resultados_a_nivel_nacional.aspx</a:t>
            </a:r>
            <a:endParaRPr lang="es-MX" sz="1600" dirty="0">
              <a:latin typeface="Arial" panose="020B0604020202020204" pitchFamily="34" charset="0"/>
              <a:cs typeface="Arial" panose="020B0604020202020204" pitchFamily="34" charset="0"/>
            </a:endParaRP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Instituto Nacional de Estadística y Geografía (INEGI) (2014). </a:t>
            </a:r>
            <a:r>
              <a:rPr lang="es-MX" sz="1600" i="1" dirty="0">
                <a:latin typeface="Arial" panose="020B0604020202020204" pitchFamily="34" charset="0"/>
                <a:cs typeface="Arial" panose="020B0604020202020204" pitchFamily="34" charset="0"/>
              </a:rPr>
              <a:t>Censos Económicos 2014</a:t>
            </a:r>
            <a:r>
              <a:rPr lang="es-MX" sz="1600" dirty="0">
                <a:latin typeface="Arial" panose="020B0604020202020204" pitchFamily="34" charset="0"/>
                <a:cs typeface="Arial" panose="020B0604020202020204" pitchFamily="34" charset="0"/>
              </a:rPr>
              <a:t>. México. Recuperado 12 de noviembre de 2017 de: http://www.beta.inegi.org.mx/proyectos/ce/2014/</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Instituto Nacional de Estadística y Geografía (INEGI) (2017) Encuesta Nacional de Ocupación y Empleo. Recuperado el 14 de noviembre de 2017 de: </a:t>
            </a:r>
            <a:r>
              <a:rPr lang="es-MX" sz="1600" dirty="0">
                <a:latin typeface="Arial" panose="020B0604020202020204" pitchFamily="34" charset="0"/>
                <a:cs typeface="Arial" panose="020B0604020202020204" pitchFamily="34" charset="0"/>
                <a:hlinkClick r:id="rId4"/>
              </a:rPr>
              <a:t>http://www.beta.inegi.org.mx/proyectos/enchogares/regulares/enoe/</a:t>
            </a:r>
            <a:r>
              <a:rPr lang="es-MX" sz="1600" dirty="0">
                <a:latin typeface="Arial" panose="020B0604020202020204" pitchFamily="34" charset="0"/>
                <a:cs typeface="Arial" panose="020B0604020202020204" pitchFamily="34" charset="0"/>
              </a:rPr>
              <a:t>.</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Kaplan, David, Gabriel Martínez y Raymond Robertson (2003). </a:t>
            </a:r>
            <a:r>
              <a:rPr lang="es-MX" sz="1600" dirty="0" err="1">
                <a:latin typeface="Arial" panose="020B0604020202020204" pitchFamily="34" charset="0"/>
                <a:cs typeface="Arial" panose="020B0604020202020204" pitchFamily="34" charset="0"/>
              </a:rPr>
              <a:t>Worker</a:t>
            </a:r>
            <a:r>
              <a:rPr lang="es-MX" sz="1600" dirty="0">
                <a:latin typeface="Arial" panose="020B0604020202020204" pitchFamily="34" charset="0"/>
                <a:cs typeface="Arial" panose="020B0604020202020204" pitchFamily="34" charset="0"/>
              </a:rPr>
              <a:t>- and </a:t>
            </a:r>
            <a:r>
              <a:rPr lang="es-MX" sz="1600" dirty="0" err="1">
                <a:latin typeface="Arial" panose="020B0604020202020204" pitchFamily="34" charset="0"/>
                <a:cs typeface="Arial" panose="020B0604020202020204" pitchFamily="34" charset="0"/>
              </a:rPr>
              <a:t>job-flows</a:t>
            </a:r>
            <a:r>
              <a:rPr lang="es-MX" sz="1600" dirty="0">
                <a:latin typeface="Arial" panose="020B0604020202020204" pitchFamily="34" charset="0"/>
                <a:cs typeface="Arial" panose="020B0604020202020204" pitchFamily="34" charset="0"/>
              </a:rPr>
              <a:t> in </a:t>
            </a:r>
            <a:r>
              <a:rPr lang="es-MX" sz="1600" dirty="0" err="1">
                <a:latin typeface="Arial" panose="020B0604020202020204" pitchFamily="34" charset="0"/>
                <a:cs typeface="Arial" panose="020B0604020202020204" pitchFamily="34" charset="0"/>
              </a:rPr>
              <a:t>Mexico</a:t>
            </a:r>
            <a:r>
              <a:rPr lang="es-MX" sz="1600" dirty="0">
                <a:latin typeface="Arial" panose="020B0604020202020204" pitchFamily="34" charset="0"/>
                <a:cs typeface="Arial" panose="020B0604020202020204" pitchFamily="34" charset="0"/>
              </a:rPr>
              <a:t>. s.l.: Instituto Tecnológico Autónomo de México (ITAM), Instituto Mexicano del Seguro Social (IMSS) y </a:t>
            </a:r>
            <a:r>
              <a:rPr lang="es-MX" sz="1600" dirty="0" err="1">
                <a:latin typeface="Arial" panose="020B0604020202020204" pitchFamily="34" charset="0"/>
                <a:cs typeface="Arial" panose="020B0604020202020204" pitchFamily="34" charset="0"/>
              </a:rPr>
              <a:t>Macalester</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College</a:t>
            </a:r>
            <a:r>
              <a:rPr lang="es-MX" sz="1600" dirty="0">
                <a:latin typeface="Arial" panose="020B0604020202020204" pitchFamily="34" charset="0"/>
                <a:cs typeface="Arial" panose="020B0604020202020204" pitchFamily="34" charset="0"/>
              </a:rPr>
              <a:t>.</a:t>
            </a:r>
          </a:p>
          <a:p>
            <a:pPr marL="342900" indent="-342900" algn="just" defTabSz="914400" eaLnBrk="1">
              <a:buFont typeface="Wingdings" panose="05000000000000000000" pitchFamily="2" charset="2"/>
              <a:buChar char="v"/>
              <a:defRPr/>
            </a:pPr>
            <a:r>
              <a:rPr lang="es-MX" sz="1600" dirty="0">
                <a:latin typeface="Arial" panose="020B0604020202020204" pitchFamily="34" charset="0"/>
                <a:cs typeface="Arial" panose="020B0604020202020204" pitchFamily="34" charset="0"/>
              </a:rPr>
              <a:t>Murayama, Ciro y Rosa Gómez (2015). El mercado de trabajo en México. La opinión social sobre la precariedad laboral. México: UNAM.</a:t>
            </a:r>
          </a:p>
          <a:p>
            <a:pPr marL="342900" indent="-342900" algn="just" defTabSz="914400" eaLnBrk="1">
              <a:buFont typeface="Wingdings" panose="05000000000000000000" pitchFamily="2" charset="2"/>
              <a:buChar char="v"/>
              <a:defRPr/>
            </a:pP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731548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descr="tile_paper_medgray">
            <a:extLst/>
          </p:cNvPr>
          <p:cNvSpPr>
            <a:spLocks/>
          </p:cNvSpPr>
          <p:nvPr/>
        </p:nvSpPr>
        <p:spPr bwMode="auto">
          <a:xfrm>
            <a:off x="4198938" y="2463800"/>
            <a:ext cx="13004800" cy="0"/>
          </a:xfrm>
          <a:prstGeom prst="rect">
            <a:avLst/>
          </a:prstGeom>
          <a:noFill/>
          <a:ln>
            <a:noFill/>
          </a:ln>
          <a:effectLst>
            <a:outerShdw blurRad="38100" dist="25400" dir="5400000" algn="ctr" rotWithShape="0">
              <a:srgbClr val="000000">
                <a:alpha val="50000"/>
              </a:srgbClr>
            </a:outer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cap="flat" cmpd="sng">
                <a:solidFill>
                  <a:srgbClr val="000000"/>
                </a:solidFill>
                <a:prstDash val="solid"/>
                <a:miter lim="400000"/>
                <a:headEnd type="none" w="med" len="med"/>
                <a:tailEnd type="none" w="med" len="med"/>
              </a14:hiddenLine>
            </a:ext>
          </a:extLst>
        </p:spPr>
        <p:txBody>
          <a:bodyPr wrap="none" lIns="50800" tIns="50800" rIns="50800" bIns="50800" anchor="ctr">
            <a:spAutoFit/>
          </a:bodyPr>
          <a:lstStyle/>
          <a:p>
            <a:pPr>
              <a:defRPr/>
            </a:pPr>
            <a:br>
              <a:rPr lang="es-MX" altLang="es-MX"/>
            </a:br>
            <a:endParaRPr lang="es-MX" altLang="es-MX"/>
          </a:p>
        </p:txBody>
      </p:sp>
      <p:sp>
        <p:nvSpPr>
          <p:cNvPr id="89091" name="Rectangle 6"/>
          <p:cNvSpPr>
            <a:spLocks/>
          </p:cNvSpPr>
          <p:nvPr/>
        </p:nvSpPr>
        <p:spPr bwMode="auto">
          <a:xfrm>
            <a:off x="669925" y="1420813"/>
            <a:ext cx="11161713" cy="5519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Organización Internacional del Trabajo (OIT) (2016), Non-Standard Employment Around the World: Understanding challenges, shaping prospects, Geneva, 396Pp.</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Organización Internacional del Trabajo (OIT) (2017). El fututo de la formación profesional en América Latina y El Caribe. Diagnóstico y lineamientos para su fortalecimiento. Montevideo: Oficina Regional de la OIT para América Latina y El Caribe/OIT/Cinterfor.</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Prado, Antonio. “El salario mínimo en la agenda del desarrollo de América Latina y el Caribe”. Seminario Internacional sobre Salario Mínimo. Belo Horizonte, 9 de noviembre de 2015.</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Programa de las Naciones Unidas para el Desarrollo (PNUD) (2012). Integración de los Derechos Humanos en las Políticas y en los Programas de Desarrollo: Experiencias del PNUD.</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Secretaría del Trabajo y Previsión Social  (STPS) (2017).</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Secretaría del Trabajo y Previsión Social-Servicio Nacional de Vinculación, 2001-2016.</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Socio-Economic Database for Latin America and the Caribbean (SEDLAC/CEDLAS y Banco Mundial) (2016). Estadísticas de empleo. Argentina. Recuperado el 4 de septiembre de 2017 de: </a:t>
            </a:r>
            <a:r>
              <a:rPr lang="es-MX" altLang="es-MX" sz="1600">
                <a:solidFill>
                  <a:schemeClr val="tx1"/>
                </a:solidFill>
                <a:latin typeface="Arial" panose="020B0604020202020204" pitchFamily="34" charset="0"/>
                <a:cs typeface="Arial" panose="020B0604020202020204" pitchFamily="34" charset="0"/>
                <a:hlinkClick r:id="rId3"/>
              </a:rPr>
              <a:t>http://sedlac.econo.unlp.edu.ar/esp/estadisticas-detalle.php?idE=21</a:t>
            </a:r>
            <a:endParaRPr lang="es-MX" altLang="es-MX" sz="1600">
              <a:solidFill>
                <a:schemeClr val="tx1"/>
              </a:solidFill>
              <a:latin typeface="Arial" panose="020B0604020202020204" pitchFamily="34" charset="0"/>
              <a:cs typeface="Arial" panose="020B0604020202020204" pitchFamily="34" charset="0"/>
            </a:endParaRP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Vázquez, Daniel (2011). </a:t>
            </a:r>
            <a:r>
              <a:rPr lang="es-MX" altLang="es-MX" sz="1600" i="1">
                <a:solidFill>
                  <a:schemeClr val="tx1"/>
                </a:solidFill>
                <a:latin typeface="Arial" panose="020B0604020202020204" pitchFamily="34" charset="0"/>
                <a:cs typeface="Arial" panose="020B0604020202020204" pitchFamily="34" charset="0"/>
              </a:rPr>
              <a:t>Fundamentos teóricos para la metodología aplicada a los derechos humanos</a:t>
            </a:r>
            <a:r>
              <a:rPr lang="es-MX" altLang="es-MX" sz="1600">
                <a:solidFill>
                  <a:schemeClr val="tx1"/>
                </a:solidFill>
                <a:latin typeface="Arial" panose="020B0604020202020204" pitchFamily="34" charset="0"/>
                <a:cs typeface="Arial" panose="020B0604020202020204" pitchFamily="34" charset="0"/>
              </a:rPr>
              <a:t>, Comisión de Derechos Humanos del Distrito Federal.</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Vázquez, Daniel y Sandra Serrano (2013). Principios y obligaciones de derechos humanos: los derechos en acción, Suprema Corte de Justicia de la Nación, Oficina en México del Alto Comisionado de las Naciones Unidas para los Derechos Humanos y Comisión de Derechos Humanos del Distrito Federal, México.</a:t>
            </a:r>
          </a:p>
          <a:p>
            <a:pPr algn="just" defTabSz="914400" eaLnBrk="1">
              <a:buFont typeface="Wingdings" panose="05000000000000000000" pitchFamily="2" charset="2"/>
              <a:buChar char="v"/>
            </a:pPr>
            <a:r>
              <a:rPr lang="es-MX" altLang="es-MX" sz="1600">
                <a:solidFill>
                  <a:schemeClr val="tx1"/>
                </a:solidFill>
                <a:latin typeface="Arial" panose="020B0604020202020204" pitchFamily="34" charset="0"/>
                <a:cs typeface="Arial" panose="020B0604020202020204" pitchFamily="34" charset="0"/>
              </a:rPr>
              <a:t>Vigil, Almudena (2017). Vacaciones en la economía global. Se debe de tener en cuenta las diferentes legislaciones a la hora de tomarse unos días de asueto. El País. Recuperado el 21 de agosto de 2017 de: </a:t>
            </a:r>
            <a:r>
              <a:rPr lang="es-MX" altLang="es-MX" sz="1600">
                <a:solidFill>
                  <a:schemeClr val="tx1"/>
                </a:solidFill>
                <a:latin typeface="Arial" panose="020B0604020202020204" pitchFamily="34" charset="0"/>
                <a:cs typeface="Arial" panose="020B0604020202020204" pitchFamily="34" charset="0"/>
                <a:hlinkClick r:id="rId4"/>
              </a:rPr>
              <a:t>https://elpais.com/economia/2017/07/13/actualidad/1499956007_989333.html</a:t>
            </a:r>
            <a:endParaRPr lang="es-MX" altLang="es-MX" sz="160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81021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p:cNvSpPr>
          <p:nvPr/>
        </p:nvSpPr>
        <p:spPr bwMode="auto">
          <a:xfrm>
            <a:off x="355600" y="1308100"/>
            <a:ext cx="9059863"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a:solidFill>
                  <a:srgbClr val="53585F"/>
                </a:solidFill>
                <a:latin typeface="Arial" panose="020B0604020202020204" pitchFamily="34" charset="0"/>
                <a:cs typeface="Arial" panose="020B0604020202020204" pitchFamily="34" charset="0"/>
                <a:sym typeface="Arial" panose="020B0604020202020204" pitchFamily="34" charset="0"/>
              </a:rPr>
              <a:t>Consideraciones sobre el Diagnóstico del Derecho al Trabajo</a:t>
            </a:r>
          </a:p>
        </p:txBody>
      </p:sp>
      <p:sp>
        <p:nvSpPr>
          <p:cNvPr id="12291" name="Rectángulo 4"/>
          <p:cNvSpPr>
            <a:spLocks noChangeArrowheads="1"/>
          </p:cNvSpPr>
          <p:nvPr/>
        </p:nvSpPr>
        <p:spPr bwMode="auto">
          <a:xfrm>
            <a:off x="499616" y="2139950"/>
            <a:ext cx="11907440" cy="6094413"/>
          </a:xfrm>
          <a:prstGeom prst="rect">
            <a:avLst/>
          </a:prstGeom>
          <a:noFill/>
          <a:ln w="38100">
            <a:solidFill>
              <a:srgbClr val="4699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Bef>
                <a:spcPts val="600"/>
              </a:spcBef>
              <a:spcAft>
                <a:spcPts val="600"/>
              </a:spcAf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El Estudio Diagnóstico del Derecho al Trabajo se centró en la </a:t>
            </a:r>
            <a:r>
              <a:rPr lang="es-MX" altLang="es-MX" sz="1800" b="1" dirty="0">
                <a:latin typeface="Arial" panose="020B0604020202020204" pitchFamily="34" charset="0"/>
                <a:cs typeface="Arial" panose="020B0604020202020204" pitchFamily="34" charset="0"/>
              </a:rPr>
              <a:t>identificación </a:t>
            </a:r>
            <a:r>
              <a:rPr lang="es-MX" altLang="es-MX" sz="1800" dirty="0">
                <a:latin typeface="Arial" panose="020B0604020202020204" pitchFamily="34" charset="0"/>
                <a:cs typeface="Arial" panose="020B0604020202020204" pitchFamily="34" charset="0"/>
              </a:rPr>
              <a:t>y </a:t>
            </a:r>
            <a:r>
              <a:rPr lang="es-MX" altLang="es-MX" sz="1800" b="1" dirty="0">
                <a:latin typeface="Arial" panose="020B0604020202020204" pitchFamily="34" charset="0"/>
                <a:cs typeface="Arial" panose="020B0604020202020204" pitchFamily="34" charset="0"/>
              </a:rPr>
              <a:t>medición de las brechas </a:t>
            </a:r>
            <a:r>
              <a:rPr lang="es-MX" altLang="es-MX" sz="1800" dirty="0">
                <a:latin typeface="Arial" panose="020B0604020202020204" pitchFamily="34" charset="0"/>
                <a:cs typeface="Arial" panose="020B0604020202020204" pitchFamily="34" charset="0"/>
              </a:rPr>
              <a:t>de </a:t>
            </a:r>
            <a:r>
              <a:rPr lang="es-MX" altLang="es-MX" sz="1800" b="1" dirty="0">
                <a:latin typeface="Arial" panose="020B0604020202020204" pitchFamily="34" charset="0"/>
                <a:cs typeface="Arial" panose="020B0604020202020204" pitchFamily="34" charset="0"/>
              </a:rPr>
              <a:t>cumplimiento en el acceso</a:t>
            </a:r>
            <a:r>
              <a:rPr lang="es-MX" altLang="es-MX" sz="1800" dirty="0">
                <a:latin typeface="Arial" panose="020B0604020202020204" pitchFamily="34" charset="0"/>
                <a:cs typeface="Arial" panose="020B0604020202020204" pitchFamily="34" charset="0"/>
              </a:rPr>
              <a:t> a este derecho. La metodología para el estudio incluyó aportaciones de diversos estudios sobre el mercado de trabajo, la pobreza y la exclusión social.</a:t>
            </a:r>
          </a:p>
          <a:p>
            <a:pPr algn="just">
              <a:spcBef>
                <a:spcPts val="600"/>
              </a:spcBef>
              <a:spcAft>
                <a:spcPts val="600"/>
              </a:spcAf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Las brechas se estudiaron a partir de las dimensiones </a:t>
            </a:r>
            <a:r>
              <a:rPr lang="es-MX" altLang="es-MX" sz="1800" b="1" dirty="0">
                <a:latin typeface="Arial" panose="020B0604020202020204" pitchFamily="34" charset="0"/>
                <a:cs typeface="Arial" panose="020B0604020202020204" pitchFamily="34" charset="0"/>
              </a:rPr>
              <a:t>accesibilidad</a:t>
            </a:r>
            <a:r>
              <a:rPr lang="es-MX" altLang="es-MX" sz="1800" dirty="0">
                <a:latin typeface="Arial" panose="020B0604020202020204" pitchFamily="34" charset="0"/>
                <a:cs typeface="Arial" panose="020B0604020202020204" pitchFamily="34" charset="0"/>
              </a:rPr>
              <a:t>, </a:t>
            </a:r>
            <a:r>
              <a:rPr lang="es-MX" altLang="es-MX" sz="1800" b="1" dirty="0">
                <a:latin typeface="Arial" panose="020B0604020202020204" pitchFamily="34" charset="0"/>
                <a:cs typeface="Arial" panose="020B0604020202020204" pitchFamily="34" charset="0"/>
              </a:rPr>
              <a:t>disponibilidad</a:t>
            </a:r>
            <a:r>
              <a:rPr lang="es-MX" altLang="es-MX" sz="1800" dirty="0">
                <a:latin typeface="Arial" panose="020B0604020202020204" pitchFamily="34" charset="0"/>
                <a:cs typeface="Arial" panose="020B0604020202020204" pitchFamily="34" charset="0"/>
              </a:rPr>
              <a:t> y </a:t>
            </a:r>
            <a:r>
              <a:rPr lang="es-MX" altLang="es-MX" sz="1800" b="1" dirty="0">
                <a:latin typeface="Arial" panose="020B0604020202020204" pitchFamily="34" charset="0"/>
                <a:cs typeface="Arial" panose="020B0604020202020204" pitchFamily="34" charset="0"/>
              </a:rPr>
              <a:t>calidad</a:t>
            </a:r>
            <a:r>
              <a:rPr lang="es-MX" altLang="es-MX" sz="1800" dirty="0">
                <a:latin typeface="Arial" panose="020B0604020202020204" pitchFamily="34" charset="0"/>
                <a:cs typeface="Arial" panose="020B0604020202020204" pitchFamily="34" charset="0"/>
              </a:rPr>
              <a:t> y con base en lo suscrito en el Pacto Internacional de Derechos Económicos y Sociales (PIDESC), más una dimensión adicional relativa a la </a:t>
            </a:r>
            <a:r>
              <a:rPr lang="es-MX" altLang="es-MX" sz="1800" b="1" dirty="0">
                <a:latin typeface="Arial" panose="020B0604020202020204" pitchFamily="34" charset="0"/>
                <a:cs typeface="Arial" panose="020B0604020202020204" pitchFamily="34" charset="0"/>
              </a:rPr>
              <a:t>efectividad</a:t>
            </a:r>
            <a:r>
              <a:rPr lang="es-MX" altLang="es-MX" sz="1800" dirty="0">
                <a:latin typeface="Arial" panose="020B0604020202020204" pitchFamily="34" charset="0"/>
                <a:cs typeface="Arial" panose="020B0604020202020204" pitchFamily="34" charset="0"/>
              </a:rPr>
              <a:t> del derecho y con especial énfasis en la relación entre las distintas dimensiones institucionales de la política laboral y social, y sus </a:t>
            </a:r>
            <a:r>
              <a:rPr lang="es-MX" altLang="es-MX" sz="1800" dirty="0" err="1">
                <a:latin typeface="Arial" panose="020B0604020202020204" pitchFamily="34" charset="0"/>
                <a:cs typeface="Arial" panose="020B0604020202020204" pitchFamily="34" charset="0"/>
              </a:rPr>
              <a:t>subdimensiones</a:t>
            </a:r>
            <a:r>
              <a:rPr lang="es-MX" altLang="es-MX" sz="1800" dirty="0">
                <a:latin typeface="Arial" panose="020B0604020202020204" pitchFamily="34" charset="0"/>
                <a:cs typeface="Arial" panose="020B0604020202020204" pitchFamily="34" charset="0"/>
              </a:rPr>
              <a:t>.</a:t>
            </a:r>
          </a:p>
          <a:p>
            <a:pPr algn="just">
              <a:spcBef>
                <a:spcPts val="600"/>
              </a:spcBef>
              <a:spcAft>
                <a:spcPts val="600"/>
              </a:spcAf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De acuerdo con los hallazgos plasmados en el diagnóstico del derecho al trabajo, se definieron </a:t>
            </a:r>
            <a:r>
              <a:rPr lang="es-MX" altLang="es-MX" sz="1800" b="1" dirty="0">
                <a:latin typeface="Arial" panose="020B0604020202020204" pitchFamily="34" charset="0"/>
                <a:cs typeface="Arial" panose="020B0604020202020204" pitchFamily="34" charset="0"/>
              </a:rPr>
              <a:t>prioridades de atención </a:t>
            </a:r>
            <a:r>
              <a:rPr lang="es-MX" altLang="es-MX" sz="1800" dirty="0">
                <a:latin typeface="Arial" panose="020B0604020202020204" pitchFamily="34" charset="0"/>
                <a:cs typeface="Arial" panose="020B0604020202020204" pitchFamily="34" charset="0"/>
              </a:rPr>
              <a:t>para avanzar hacia la garantía en el cumplimiento del derecho. Partiendo de este análisis se propusieron </a:t>
            </a:r>
            <a:r>
              <a:rPr lang="es-MX" altLang="es-MX" sz="1800" b="1" dirty="0">
                <a:latin typeface="Arial" panose="020B0604020202020204" pitchFamily="34" charset="0"/>
                <a:cs typeface="Arial" panose="020B0604020202020204" pitchFamily="34" charset="0"/>
              </a:rPr>
              <a:t>metas </a:t>
            </a:r>
            <a:r>
              <a:rPr lang="es-MX" altLang="es-MX" sz="1800" dirty="0">
                <a:latin typeface="Arial" panose="020B0604020202020204" pitchFamily="34" charset="0"/>
                <a:cs typeface="Arial" panose="020B0604020202020204" pitchFamily="34" charset="0"/>
              </a:rPr>
              <a:t>de acuerdo con las </a:t>
            </a:r>
            <a:r>
              <a:rPr lang="es-MX" altLang="es-MX" sz="1800" dirty="0" err="1">
                <a:latin typeface="Arial" panose="020B0604020202020204" pitchFamily="34" charset="0"/>
                <a:cs typeface="Arial" panose="020B0604020202020204" pitchFamily="34" charset="0"/>
              </a:rPr>
              <a:t>subdimensiones</a:t>
            </a:r>
            <a:r>
              <a:rPr lang="es-MX" altLang="es-MX" sz="1800" dirty="0">
                <a:latin typeface="Arial" panose="020B0604020202020204" pitchFamily="34" charset="0"/>
                <a:cs typeface="Arial" panose="020B0604020202020204" pitchFamily="34" charset="0"/>
              </a:rPr>
              <a:t> revisadas; además, se realizó un análisis de la </a:t>
            </a:r>
            <a:r>
              <a:rPr lang="es-MX" altLang="es-MX" sz="1800" b="1" dirty="0">
                <a:latin typeface="Arial" panose="020B0604020202020204" pitchFamily="34" charset="0"/>
                <a:cs typeface="Arial" panose="020B0604020202020204" pitchFamily="34" charset="0"/>
              </a:rPr>
              <a:t>política social vigente</a:t>
            </a:r>
            <a:r>
              <a:rPr lang="es-MX" altLang="es-MX" sz="1800" dirty="0">
                <a:latin typeface="Arial" panose="020B0604020202020204" pitchFamily="34" charset="0"/>
                <a:cs typeface="Arial" panose="020B0604020202020204" pitchFamily="34" charset="0"/>
              </a:rPr>
              <a:t>, que corresponde a las acciones que el Estado mexicano lleva a cabo para dar cumplimiento a sus obligaciones en materia del derecho al trabajo. </a:t>
            </a:r>
          </a:p>
          <a:p>
            <a:pPr algn="just">
              <a:spcBef>
                <a:spcPts val="600"/>
              </a:spcBef>
              <a:spcAft>
                <a:spcPts val="600"/>
              </a:spcAft>
              <a:buFont typeface="Wingdings" panose="05000000000000000000" pitchFamily="2" charset="2"/>
              <a:buChar char="v"/>
            </a:pPr>
            <a:r>
              <a:rPr lang="es-MX" altLang="es-MX" sz="1800" dirty="0">
                <a:latin typeface="Arial" panose="020B0604020202020204" pitchFamily="34" charset="0"/>
                <a:cs typeface="Arial" panose="020B0604020202020204" pitchFamily="34" charset="0"/>
              </a:rPr>
              <a:t>Dentro de los </a:t>
            </a:r>
            <a:r>
              <a:rPr lang="es-MX" altLang="es-MX" sz="1800" b="1" dirty="0">
                <a:latin typeface="Arial" panose="020B0604020202020204" pitchFamily="34" charset="0"/>
                <a:cs typeface="Arial" panose="020B0604020202020204" pitchFamily="34" charset="0"/>
              </a:rPr>
              <a:t>hallazgos</a:t>
            </a:r>
            <a:r>
              <a:rPr lang="es-MX" altLang="es-MX" sz="1800" dirty="0">
                <a:latin typeface="Arial" panose="020B0604020202020204" pitchFamily="34" charset="0"/>
                <a:cs typeface="Arial" panose="020B0604020202020204" pitchFamily="34" charset="0"/>
              </a:rPr>
              <a:t> más destacados derivados de este ejercicio, se encuentran los no directamente relacionados con el derecho en cuestión; hallazgos como: </a:t>
            </a:r>
            <a:r>
              <a:rPr lang="es-MX" altLang="es-MX" sz="1800" b="1" dirty="0">
                <a:latin typeface="Arial" panose="020B0604020202020204" pitchFamily="34" charset="0"/>
                <a:cs typeface="Arial" panose="020B0604020202020204" pitchFamily="34" charset="0"/>
              </a:rPr>
              <a:t>dificultades</a:t>
            </a:r>
            <a:r>
              <a:rPr lang="es-MX" altLang="es-MX" sz="1800" dirty="0">
                <a:latin typeface="Arial" panose="020B0604020202020204" pitchFamily="34" charset="0"/>
                <a:cs typeface="Arial" panose="020B0604020202020204" pitchFamily="34" charset="0"/>
              </a:rPr>
              <a:t> en el ejercicio de </a:t>
            </a:r>
            <a:r>
              <a:rPr lang="es-MX" altLang="es-MX" sz="1800" b="1" dirty="0">
                <a:latin typeface="Arial" panose="020B0604020202020204" pitchFamily="34" charset="0"/>
                <a:cs typeface="Arial" panose="020B0604020202020204" pitchFamily="34" charset="0"/>
              </a:rPr>
              <a:t>coordinación</a:t>
            </a:r>
            <a:r>
              <a:rPr lang="es-MX" altLang="es-MX" sz="1800" dirty="0">
                <a:latin typeface="Arial" panose="020B0604020202020204" pitchFamily="34" charset="0"/>
                <a:cs typeface="Arial" panose="020B0604020202020204" pitchFamily="34" charset="0"/>
              </a:rPr>
              <a:t> con las diferentes instituciones responsables de la </a:t>
            </a:r>
            <a:r>
              <a:rPr lang="es-MX" altLang="es-MX" sz="1800" b="1" dirty="0">
                <a:latin typeface="Arial" panose="020B0604020202020204" pitchFamily="34" charset="0"/>
                <a:cs typeface="Arial" panose="020B0604020202020204" pitchFamily="34" charset="0"/>
              </a:rPr>
              <a:t>información</a:t>
            </a:r>
            <a:r>
              <a:rPr lang="es-MX" altLang="es-MX" sz="1800" dirty="0">
                <a:latin typeface="Arial" panose="020B0604020202020204" pitchFamily="34" charset="0"/>
                <a:cs typeface="Arial" panose="020B0604020202020204" pitchFamily="34" charset="0"/>
              </a:rPr>
              <a:t> necesaria para la elaboración del diagnóstico; diversidad de fuentes con </a:t>
            </a:r>
            <a:r>
              <a:rPr lang="es-MX" altLang="es-MX" sz="1800" b="1" dirty="0">
                <a:latin typeface="Arial" panose="020B0604020202020204" pitchFamily="34" charset="0"/>
                <a:cs typeface="Arial" panose="020B0604020202020204" pitchFamily="34" charset="0"/>
              </a:rPr>
              <a:t>información heterogénea </a:t>
            </a:r>
            <a:r>
              <a:rPr lang="es-MX" altLang="es-MX" sz="1800" dirty="0">
                <a:latin typeface="Arial" panose="020B0604020202020204" pitchFamily="34" charset="0"/>
                <a:cs typeface="Arial" panose="020B0604020202020204" pitchFamily="34" charset="0"/>
              </a:rPr>
              <a:t>y, en algunos casos, </a:t>
            </a:r>
            <a:r>
              <a:rPr lang="es-MX" altLang="es-MX" sz="1800" b="1" dirty="0">
                <a:latin typeface="Arial" panose="020B0604020202020204" pitchFamily="34" charset="0"/>
                <a:cs typeface="Arial" panose="020B0604020202020204" pitchFamily="34" charset="0"/>
              </a:rPr>
              <a:t>poco actualizada o confiable</a:t>
            </a:r>
            <a:r>
              <a:rPr lang="es-MX" altLang="es-MX" sz="1800" dirty="0">
                <a:latin typeface="Arial" panose="020B0604020202020204" pitchFamily="34" charset="0"/>
                <a:cs typeface="Arial" panose="020B0604020202020204" pitchFamily="34" charset="0"/>
              </a:rPr>
              <a:t>. En el anverso, el contar con </a:t>
            </a:r>
            <a:r>
              <a:rPr lang="es-MX" altLang="es-MX" sz="1800" b="1" dirty="0">
                <a:latin typeface="Arial" panose="020B0604020202020204" pitchFamily="34" charset="0"/>
                <a:cs typeface="Arial" panose="020B0604020202020204" pitchFamily="34" charset="0"/>
              </a:rPr>
              <a:t>instrumentos especializados </a:t>
            </a:r>
            <a:r>
              <a:rPr lang="es-MX" altLang="es-MX" sz="1800" dirty="0">
                <a:latin typeface="Arial" panose="020B0604020202020204" pitchFamily="34" charset="0"/>
                <a:cs typeface="Arial" panose="020B0604020202020204" pitchFamily="34" charset="0"/>
              </a:rPr>
              <a:t>y de dominio público que recolectan información de forma sistemática y periódica sobre este tema, como la </a:t>
            </a:r>
            <a:r>
              <a:rPr lang="es-MX" altLang="es-MX" sz="1800" b="1" dirty="0">
                <a:latin typeface="Arial" panose="020B0604020202020204" pitchFamily="34" charset="0"/>
                <a:cs typeface="Arial" panose="020B0604020202020204" pitchFamily="34" charset="0"/>
              </a:rPr>
              <a:t>ENOE</a:t>
            </a:r>
            <a:r>
              <a:rPr lang="es-MX" altLang="es-MX" sz="1800" dirty="0">
                <a:latin typeface="Arial" panose="020B0604020202020204" pitchFamily="34" charset="0"/>
                <a:cs typeface="Arial" panose="020B0604020202020204" pitchFamily="34" charset="0"/>
              </a:rPr>
              <a:t>, permitió contar con </a:t>
            </a:r>
            <a:r>
              <a:rPr lang="es-MX" altLang="es-MX" sz="1800" b="1" dirty="0">
                <a:latin typeface="Arial" panose="020B0604020202020204" pitchFamily="34" charset="0"/>
                <a:cs typeface="Arial" panose="020B0604020202020204" pitchFamily="34" charset="0"/>
              </a:rPr>
              <a:t>información consistente y comparable en el tiempo</a:t>
            </a:r>
            <a:r>
              <a:rPr lang="es-MX" altLang="es-MX" sz="1800" dirty="0">
                <a:latin typeface="Arial" panose="020B0604020202020204" pitchFamily="34" charset="0"/>
                <a:cs typeface="Arial" panose="020B0604020202020204" pitchFamily="34" charset="0"/>
              </a:rPr>
              <a:t>, lo cual fue de vital importancia para la construcción de una visión panorámica del derecho y su evolución en años recientes. </a:t>
            </a:r>
          </a:p>
        </p:txBody>
      </p:sp>
    </p:spTree>
    <p:extLst>
      <p:ext uri="{BB962C8B-B14F-4D97-AF65-F5344CB8AC3E}">
        <p14:creationId xmlns:p14="http://schemas.microsoft.com/office/powerpoint/2010/main" val="377689667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0DD0B2B-176F-4F8C-9234-BEDE8F638CC0}"/>
              </a:ext>
            </a:extLst>
          </p:cNvPr>
          <p:cNvSpPr/>
          <p:nvPr/>
        </p:nvSpPr>
        <p:spPr>
          <a:xfrm>
            <a:off x="438448" y="124272"/>
            <a:ext cx="12267480" cy="5779911"/>
          </a:xfrm>
          <a:prstGeom prst="rect">
            <a:avLst/>
          </a:prstGeom>
          <a:noFill/>
          <a:ln>
            <a:noFill/>
          </a:ln>
        </p:spPr>
      </p:sp>
      <p:sp>
        <p:nvSpPr>
          <p:cNvPr id="6" name="Forma libre: forma 5">
            <a:extLst>
              <a:ext uri="{FF2B5EF4-FFF2-40B4-BE49-F238E27FC236}">
                <a16:creationId xmlns:a16="http://schemas.microsoft.com/office/drawing/2014/main" id="{AD881189-BE5F-44F9-876B-A34E1D06B8AE}"/>
              </a:ext>
            </a:extLst>
          </p:cNvPr>
          <p:cNvSpPr/>
          <p:nvPr/>
        </p:nvSpPr>
        <p:spPr>
          <a:xfrm>
            <a:off x="443398" y="125696"/>
            <a:ext cx="12257579" cy="1984022"/>
          </a:xfrm>
          <a:custGeom>
            <a:avLst/>
            <a:gdLst>
              <a:gd name="connsiteX0" fmla="*/ 0 w 12257579"/>
              <a:gd name="connsiteY0" fmla="*/ 198402 h 1984022"/>
              <a:gd name="connsiteX1" fmla="*/ 198402 w 12257579"/>
              <a:gd name="connsiteY1" fmla="*/ 0 h 1984022"/>
              <a:gd name="connsiteX2" fmla="*/ 12059177 w 12257579"/>
              <a:gd name="connsiteY2" fmla="*/ 0 h 1984022"/>
              <a:gd name="connsiteX3" fmla="*/ 12257579 w 12257579"/>
              <a:gd name="connsiteY3" fmla="*/ 198402 h 1984022"/>
              <a:gd name="connsiteX4" fmla="*/ 12257579 w 12257579"/>
              <a:gd name="connsiteY4" fmla="*/ 1785620 h 1984022"/>
              <a:gd name="connsiteX5" fmla="*/ 12059177 w 12257579"/>
              <a:gd name="connsiteY5" fmla="*/ 1984022 h 1984022"/>
              <a:gd name="connsiteX6" fmla="*/ 198402 w 12257579"/>
              <a:gd name="connsiteY6" fmla="*/ 1984022 h 1984022"/>
              <a:gd name="connsiteX7" fmla="*/ 0 w 12257579"/>
              <a:gd name="connsiteY7" fmla="*/ 1785620 h 1984022"/>
              <a:gd name="connsiteX8" fmla="*/ 0 w 12257579"/>
              <a:gd name="connsiteY8" fmla="*/ 198402 h 1984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57579" h="1984022">
                <a:moveTo>
                  <a:pt x="0" y="198402"/>
                </a:moveTo>
                <a:cubicBezTo>
                  <a:pt x="0" y="88828"/>
                  <a:pt x="88828" y="0"/>
                  <a:pt x="198402" y="0"/>
                </a:cubicBezTo>
                <a:lnTo>
                  <a:pt x="12059177" y="0"/>
                </a:lnTo>
                <a:cubicBezTo>
                  <a:pt x="12168751" y="0"/>
                  <a:pt x="12257579" y="88828"/>
                  <a:pt x="12257579" y="198402"/>
                </a:cubicBezTo>
                <a:lnTo>
                  <a:pt x="12257579" y="1785620"/>
                </a:lnTo>
                <a:cubicBezTo>
                  <a:pt x="12257579" y="1895194"/>
                  <a:pt x="12168751" y="1984022"/>
                  <a:pt x="12059177" y="1984022"/>
                </a:cubicBezTo>
                <a:lnTo>
                  <a:pt x="198402" y="1984022"/>
                </a:lnTo>
                <a:cubicBezTo>
                  <a:pt x="88828" y="1984022"/>
                  <a:pt x="0" y="1895194"/>
                  <a:pt x="0" y="1785620"/>
                </a:cubicBezTo>
                <a:lnTo>
                  <a:pt x="0" y="198402"/>
                </a:lnTo>
                <a:close/>
              </a:path>
            </a:pathLst>
          </a:custGeom>
          <a:no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10510" tIns="210510" rIns="210510" bIns="210510" numCol="1" spcCol="1270" anchor="ctr" anchorCtr="0">
            <a:noAutofit/>
          </a:bodyPr>
          <a:lstStyle/>
          <a:p>
            <a:pPr marL="0" lvl="0" indent="0" algn="ctr" defTabSz="1778000">
              <a:lnSpc>
                <a:spcPct val="90000"/>
              </a:lnSpc>
              <a:spcBef>
                <a:spcPct val="0"/>
              </a:spcBef>
              <a:spcAft>
                <a:spcPct val="35000"/>
              </a:spcAft>
              <a:buNone/>
            </a:pPr>
            <a:endParaRPr lang="es-MX" sz="4000" kern="1200" dirty="0">
              <a:latin typeface="Arial" panose="020B0604020202020204" pitchFamily="34" charset="0"/>
              <a:cs typeface="Arial" panose="020B0604020202020204" pitchFamily="34" charset="0"/>
            </a:endParaRPr>
          </a:p>
        </p:txBody>
      </p:sp>
      <p:sp>
        <p:nvSpPr>
          <p:cNvPr id="7" name="Forma libre: forma 6">
            <a:extLst>
              <a:ext uri="{FF2B5EF4-FFF2-40B4-BE49-F238E27FC236}">
                <a16:creationId xmlns:a16="http://schemas.microsoft.com/office/drawing/2014/main" id="{7B6922C3-40E0-4CAA-B72B-BFDAC59953BD}"/>
              </a:ext>
            </a:extLst>
          </p:cNvPr>
          <p:cNvSpPr/>
          <p:nvPr/>
        </p:nvSpPr>
        <p:spPr>
          <a:xfrm>
            <a:off x="501576" y="1748756"/>
            <a:ext cx="5993962" cy="588939"/>
          </a:xfrm>
          <a:custGeom>
            <a:avLst/>
            <a:gdLst>
              <a:gd name="connsiteX0" fmla="*/ 0 w 5993962"/>
              <a:gd name="connsiteY0" fmla="*/ 98261 h 982606"/>
              <a:gd name="connsiteX1" fmla="*/ 98261 w 5993962"/>
              <a:gd name="connsiteY1" fmla="*/ 0 h 982606"/>
              <a:gd name="connsiteX2" fmla="*/ 5895701 w 5993962"/>
              <a:gd name="connsiteY2" fmla="*/ 0 h 982606"/>
              <a:gd name="connsiteX3" fmla="*/ 5993962 w 5993962"/>
              <a:gd name="connsiteY3" fmla="*/ 98261 h 982606"/>
              <a:gd name="connsiteX4" fmla="*/ 5993962 w 5993962"/>
              <a:gd name="connsiteY4" fmla="*/ 884345 h 982606"/>
              <a:gd name="connsiteX5" fmla="*/ 5895701 w 5993962"/>
              <a:gd name="connsiteY5" fmla="*/ 982606 h 982606"/>
              <a:gd name="connsiteX6" fmla="*/ 98261 w 5993962"/>
              <a:gd name="connsiteY6" fmla="*/ 982606 h 982606"/>
              <a:gd name="connsiteX7" fmla="*/ 0 w 5993962"/>
              <a:gd name="connsiteY7" fmla="*/ 884345 h 982606"/>
              <a:gd name="connsiteX8" fmla="*/ 0 w 5993962"/>
              <a:gd name="connsiteY8" fmla="*/ 98261 h 982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93962" h="982606">
                <a:moveTo>
                  <a:pt x="0" y="98261"/>
                </a:moveTo>
                <a:cubicBezTo>
                  <a:pt x="0" y="43993"/>
                  <a:pt x="43993" y="0"/>
                  <a:pt x="98261" y="0"/>
                </a:cubicBezTo>
                <a:lnTo>
                  <a:pt x="5895701" y="0"/>
                </a:lnTo>
                <a:cubicBezTo>
                  <a:pt x="5949969" y="0"/>
                  <a:pt x="5993962" y="43993"/>
                  <a:pt x="5993962" y="98261"/>
                </a:cubicBezTo>
                <a:lnTo>
                  <a:pt x="5993962" y="884345"/>
                </a:lnTo>
                <a:cubicBezTo>
                  <a:pt x="5993962" y="938613"/>
                  <a:pt x="5949969" y="982606"/>
                  <a:pt x="5895701" y="982606"/>
                </a:cubicBezTo>
                <a:lnTo>
                  <a:pt x="98261" y="982606"/>
                </a:lnTo>
                <a:cubicBezTo>
                  <a:pt x="43993" y="982606"/>
                  <a:pt x="0" y="938613"/>
                  <a:pt x="0" y="884345"/>
                </a:cubicBezTo>
                <a:lnTo>
                  <a:pt x="0" y="98261"/>
                </a:lnTo>
                <a:close/>
              </a:path>
            </a:pathLst>
          </a:custGeom>
          <a:solidFill>
            <a:srgbClr val="469999"/>
          </a:solidFill>
          <a:ln>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81180" tIns="181180" rIns="181180" bIns="181180"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Internacional</a:t>
            </a:r>
          </a:p>
        </p:txBody>
      </p:sp>
      <p:sp>
        <p:nvSpPr>
          <p:cNvPr id="8" name="Forma libre: forma 7">
            <a:extLst>
              <a:ext uri="{FF2B5EF4-FFF2-40B4-BE49-F238E27FC236}">
                <a16:creationId xmlns:a16="http://schemas.microsoft.com/office/drawing/2014/main" id="{95461C85-2520-45F1-9F27-A541929FB002}"/>
              </a:ext>
            </a:extLst>
          </p:cNvPr>
          <p:cNvSpPr/>
          <p:nvPr/>
        </p:nvSpPr>
        <p:spPr>
          <a:xfrm>
            <a:off x="478994" y="2416093"/>
            <a:ext cx="2912484" cy="976691"/>
          </a:xfrm>
          <a:custGeom>
            <a:avLst/>
            <a:gdLst>
              <a:gd name="connsiteX0" fmla="*/ 0 w 2912484"/>
              <a:gd name="connsiteY0" fmla="*/ 233881 h 2338805"/>
              <a:gd name="connsiteX1" fmla="*/ 233881 w 2912484"/>
              <a:gd name="connsiteY1" fmla="*/ 0 h 2338805"/>
              <a:gd name="connsiteX2" fmla="*/ 2678604 w 2912484"/>
              <a:gd name="connsiteY2" fmla="*/ 0 h 2338805"/>
              <a:gd name="connsiteX3" fmla="*/ 2912485 w 2912484"/>
              <a:gd name="connsiteY3" fmla="*/ 233881 h 2338805"/>
              <a:gd name="connsiteX4" fmla="*/ 2912484 w 2912484"/>
              <a:gd name="connsiteY4" fmla="*/ 2104925 h 2338805"/>
              <a:gd name="connsiteX5" fmla="*/ 2678603 w 2912484"/>
              <a:gd name="connsiteY5" fmla="*/ 2338806 h 2338805"/>
              <a:gd name="connsiteX6" fmla="*/ 233881 w 2912484"/>
              <a:gd name="connsiteY6" fmla="*/ 2338805 h 2338805"/>
              <a:gd name="connsiteX7" fmla="*/ 0 w 2912484"/>
              <a:gd name="connsiteY7" fmla="*/ 2104924 h 2338805"/>
              <a:gd name="connsiteX8" fmla="*/ 0 w 2912484"/>
              <a:gd name="connsiteY8" fmla="*/ 233881 h 2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2338805">
                <a:moveTo>
                  <a:pt x="0" y="233881"/>
                </a:moveTo>
                <a:cubicBezTo>
                  <a:pt x="0" y="104712"/>
                  <a:pt x="104712" y="0"/>
                  <a:pt x="233881" y="0"/>
                </a:cubicBezTo>
                <a:lnTo>
                  <a:pt x="2678604" y="0"/>
                </a:lnTo>
                <a:cubicBezTo>
                  <a:pt x="2807773" y="0"/>
                  <a:pt x="2912485" y="104712"/>
                  <a:pt x="2912485" y="233881"/>
                </a:cubicBezTo>
                <a:cubicBezTo>
                  <a:pt x="2912485" y="857562"/>
                  <a:pt x="2912484" y="1481244"/>
                  <a:pt x="2912484" y="2104925"/>
                </a:cubicBezTo>
                <a:cubicBezTo>
                  <a:pt x="2912484" y="2234094"/>
                  <a:pt x="2807772" y="2338806"/>
                  <a:pt x="2678603" y="2338806"/>
                </a:cubicBezTo>
                <a:lnTo>
                  <a:pt x="233881" y="2338805"/>
                </a:lnTo>
                <a:cubicBezTo>
                  <a:pt x="104712" y="2338805"/>
                  <a:pt x="0" y="2234093"/>
                  <a:pt x="0" y="2104924"/>
                </a:cubicBezTo>
                <a:lnTo>
                  <a:pt x="0" y="233881"/>
                </a:lnTo>
                <a:close/>
              </a:path>
            </a:pathLst>
          </a:custGeom>
          <a:solidFill>
            <a:srgbClr val="B4DEDD"/>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9461" tIns="129461" rIns="129461" bIns="129461" numCol="1" spcCol="1270" anchor="ctr" anchorCtr="0">
            <a:noAutofit/>
          </a:bodyPr>
          <a:lstStyle/>
          <a:p>
            <a:pPr marL="0" marR="0" lvl="0" indent="0" algn="ctr" defTabSz="711200" eaLnBrk="1" fontAlgn="auto" latinLnBrk="0" hangingPunct="1">
              <a:lnSpc>
                <a:spcPct val="90000"/>
              </a:lnSpc>
              <a:spcBef>
                <a:spcPct val="0"/>
              </a:spcBef>
              <a:spcAft>
                <a:spcPct val="35000"/>
              </a:spcAft>
              <a:buClrTx/>
              <a:buSzTx/>
              <a:buFontTx/>
              <a:buNone/>
              <a:tabLst/>
              <a:defRPr/>
            </a:pPr>
            <a:r>
              <a:rPr lang="es-MX" sz="1400" b="1" kern="1200" dirty="0">
                <a:solidFill>
                  <a:schemeClr val="tx1"/>
                </a:solidFill>
                <a:latin typeface="Arial" panose="020B0604020202020204" pitchFamily="34" charset="0"/>
                <a:cs typeface="Arial" panose="020B0604020202020204" pitchFamily="34" charset="0"/>
              </a:rPr>
              <a:t>Pacto Internacional de Derechos Económicos, Sociales y Culturales (PIDESC)</a:t>
            </a:r>
          </a:p>
        </p:txBody>
      </p:sp>
      <p:sp>
        <p:nvSpPr>
          <p:cNvPr id="9" name="Forma libre: forma 8">
            <a:extLst>
              <a:ext uri="{FF2B5EF4-FFF2-40B4-BE49-F238E27FC236}">
                <a16:creationId xmlns:a16="http://schemas.microsoft.com/office/drawing/2014/main" id="{AE684E43-48D9-4B96-8893-F6FE5761003C}"/>
              </a:ext>
            </a:extLst>
          </p:cNvPr>
          <p:cNvSpPr/>
          <p:nvPr/>
        </p:nvSpPr>
        <p:spPr>
          <a:xfrm>
            <a:off x="3513207" y="2416093"/>
            <a:ext cx="2912484" cy="976691"/>
          </a:xfrm>
          <a:custGeom>
            <a:avLst/>
            <a:gdLst>
              <a:gd name="connsiteX0" fmla="*/ 0 w 2912484"/>
              <a:gd name="connsiteY0" fmla="*/ 233881 h 2338805"/>
              <a:gd name="connsiteX1" fmla="*/ 233881 w 2912484"/>
              <a:gd name="connsiteY1" fmla="*/ 0 h 2338805"/>
              <a:gd name="connsiteX2" fmla="*/ 2678604 w 2912484"/>
              <a:gd name="connsiteY2" fmla="*/ 0 h 2338805"/>
              <a:gd name="connsiteX3" fmla="*/ 2912485 w 2912484"/>
              <a:gd name="connsiteY3" fmla="*/ 233881 h 2338805"/>
              <a:gd name="connsiteX4" fmla="*/ 2912484 w 2912484"/>
              <a:gd name="connsiteY4" fmla="*/ 2104925 h 2338805"/>
              <a:gd name="connsiteX5" fmla="*/ 2678603 w 2912484"/>
              <a:gd name="connsiteY5" fmla="*/ 2338806 h 2338805"/>
              <a:gd name="connsiteX6" fmla="*/ 233881 w 2912484"/>
              <a:gd name="connsiteY6" fmla="*/ 2338805 h 2338805"/>
              <a:gd name="connsiteX7" fmla="*/ 0 w 2912484"/>
              <a:gd name="connsiteY7" fmla="*/ 2104924 h 2338805"/>
              <a:gd name="connsiteX8" fmla="*/ 0 w 2912484"/>
              <a:gd name="connsiteY8" fmla="*/ 233881 h 2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2338805">
                <a:moveTo>
                  <a:pt x="0" y="233881"/>
                </a:moveTo>
                <a:cubicBezTo>
                  <a:pt x="0" y="104712"/>
                  <a:pt x="104712" y="0"/>
                  <a:pt x="233881" y="0"/>
                </a:cubicBezTo>
                <a:lnTo>
                  <a:pt x="2678604" y="0"/>
                </a:lnTo>
                <a:cubicBezTo>
                  <a:pt x="2807773" y="0"/>
                  <a:pt x="2912485" y="104712"/>
                  <a:pt x="2912485" y="233881"/>
                </a:cubicBezTo>
                <a:cubicBezTo>
                  <a:pt x="2912485" y="857562"/>
                  <a:pt x="2912484" y="1481244"/>
                  <a:pt x="2912484" y="2104925"/>
                </a:cubicBezTo>
                <a:cubicBezTo>
                  <a:pt x="2912484" y="2234094"/>
                  <a:pt x="2807772" y="2338806"/>
                  <a:pt x="2678603" y="2338806"/>
                </a:cubicBezTo>
                <a:lnTo>
                  <a:pt x="233881" y="2338805"/>
                </a:lnTo>
                <a:cubicBezTo>
                  <a:pt x="104712" y="2338805"/>
                  <a:pt x="0" y="2234093"/>
                  <a:pt x="0" y="2104924"/>
                </a:cubicBezTo>
                <a:lnTo>
                  <a:pt x="0" y="233881"/>
                </a:lnTo>
                <a:close/>
              </a:path>
            </a:pathLst>
          </a:custGeom>
          <a:solidFill>
            <a:srgbClr val="7EC6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9461" tIns="129461" rIns="129461" bIns="129461" numCol="1" spcCol="1270" anchor="ctr" anchorCtr="0">
            <a:noAutofit/>
          </a:bodyPr>
          <a:lstStyle/>
          <a:p>
            <a:pPr marL="0" lvl="0" indent="0" algn="ctr" defTabSz="711200">
              <a:lnSpc>
                <a:spcPct val="90000"/>
              </a:lnSpc>
              <a:spcBef>
                <a:spcPct val="0"/>
              </a:spcBef>
              <a:spcAft>
                <a:spcPct val="35000"/>
              </a:spcAft>
              <a:buNone/>
            </a:pPr>
            <a:r>
              <a:rPr lang="es-MX" sz="1400" b="1" kern="1200" dirty="0">
                <a:solidFill>
                  <a:schemeClr val="tx1"/>
                </a:solidFill>
                <a:latin typeface="Arial" panose="020B0604020202020204" pitchFamily="34" charset="0"/>
                <a:cs typeface="Arial" panose="020B0604020202020204" pitchFamily="34" charset="0"/>
              </a:rPr>
              <a:t>Convenios de Derechos Humanos Fundamentales de la Organización Internacional del Trabajo (OIT)</a:t>
            </a:r>
          </a:p>
        </p:txBody>
      </p:sp>
      <p:sp>
        <p:nvSpPr>
          <p:cNvPr id="10" name="Forma libre: forma 9">
            <a:extLst>
              <a:ext uri="{FF2B5EF4-FFF2-40B4-BE49-F238E27FC236}">
                <a16:creationId xmlns:a16="http://schemas.microsoft.com/office/drawing/2014/main" id="{174350A8-6429-48FE-8DA7-5BAE6172ADA5}"/>
              </a:ext>
            </a:extLst>
          </p:cNvPr>
          <p:cNvSpPr/>
          <p:nvPr/>
        </p:nvSpPr>
        <p:spPr>
          <a:xfrm>
            <a:off x="6695171" y="1748756"/>
            <a:ext cx="5993841" cy="588939"/>
          </a:xfrm>
          <a:custGeom>
            <a:avLst/>
            <a:gdLst>
              <a:gd name="connsiteX0" fmla="*/ 0 w 5993841"/>
              <a:gd name="connsiteY0" fmla="*/ 98261 h 982606"/>
              <a:gd name="connsiteX1" fmla="*/ 98261 w 5993841"/>
              <a:gd name="connsiteY1" fmla="*/ 0 h 982606"/>
              <a:gd name="connsiteX2" fmla="*/ 5895580 w 5993841"/>
              <a:gd name="connsiteY2" fmla="*/ 0 h 982606"/>
              <a:gd name="connsiteX3" fmla="*/ 5993841 w 5993841"/>
              <a:gd name="connsiteY3" fmla="*/ 98261 h 982606"/>
              <a:gd name="connsiteX4" fmla="*/ 5993841 w 5993841"/>
              <a:gd name="connsiteY4" fmla="*/ 884345 h 982606"/>
              <a:gd name="connsiteX5" fmla="*/ 5895580 w 5993841"/>
              <a:gd name="connsiteY5" fmla="*/ 982606 h 982606"/>
              <a:gd name="connsiteX6" fmla="*/ 98261 w 5993841"/>
              <a:gd name="connsiteY6" fmla="*/ 982606 h 982606"/>
              <a:gd name="connsiteX7" fmla="*/ 0 w 5993841"/>
              <a:gd name="connsiteY7" fmla="*/ 884345 h 982606"/>
              <a:gd name="connsiteX8" fmla="*/ 0 w 5993841"/>
              <a:gd name="connsiteY8" fmla="*/ 98261 h 982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93841" h="982606">
                <a:moveTo>
                  <a:pt x="0" y="98261"/>
                </a:moveTo>
                <a:cubicBezTo>
                  <a:pt x="0" y="43993"/>
                  <a:pt x="43993" y="0"/>
                  <a:pt x="98261" y="0"/>
                </a:cubicBezTo>
                <a:lnTo>
                  <a:pt x="5895580" y="0"/>
                </a:lnTo>
                <a:cubicBezTo>
                  <a:pt x="5949848" y="0"/>
                  <a:pt x="5993841" y="43993"/>
                  <a:pt x="5993841" y="98261"/>
                </a:cubicBezTo>
                <a:lnTo>
                  <a:pt x="5993841" y="884345"/>
                </a:lnTo>
                <a:cubicBezTo>
                  <a:pt x="5993841" y="938613"/>
                  <a:pt x="5949848" y="982606"/>
                  <a:pt x="5895580" y="982606"/>
                </a:cubicBezTo>
                <a:lnTo>
                  <a:pt x="98261" y="982606"/>
                </a:lnTo>
                <a:cubicBezTo>
                  <a:pt x="43993" y="982606"/>
                  <a:pt x="0" y="938613"/>
                  <a:pt x="0" y="884345"/>
                </a:cubicBezTo>
                <a:lnTo>
                  <a:pt x="0" y="98261"/>
                </a:lnTo>
                <a:close/>
              </a:path>
            </a:pathLst>
          </a:custGeom>
          <a:solidFill>
            <a:srgbClr val="C12D7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81180" tIns="181180" rIns="181180" bIns="181180"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Nacional</a:t>
            </a:r>
          </a:p>
        </p:txBody>
      </p:sp>
      <p:sp>
        <p:nvSpPr>
          <p:cNvPr id="11" name="Forma libre: forma 10">
            <a:extLst>
              <a:ext uri="{FF2B5EF4-FFF2-40B4-BE49-F238E27FC236}">
                <a16:creationId xmlns:a16="http://schemas.microsoft.com/office/drawing/2014/main" id="{D1237BB1-453F-4A72-A3C5-AE166B75E569}"/>
              </a:ext>
            </a:extLst>
          </p:cNvPr>
          <p:cNvSpPr/>
          <p:nvPr/>
        </p:nvSpPr>
        <p:spPr>
          <a:xfrm>
            <a:off x="6718743" y="2416093"/>
            <a:ext cx="2912484" cy="976691"/>
          </a:xfrm>
          <a:custGeom>
            <a:avLst/>
            <a:gdLst>
              <a:gd name="connsiteX0" fmla="*/ 0 w 2912484"/>
              <a:gd name="connsiteY0" fmla="*/ 233881 h 2338805"/>
              <a:gd name="connsiteX1" fmla="*/ 233881 w 2912484"/>
              <a:gd name="connsiteY1" fmla="*/ 0 h 2338805"/>
              <a:gd name="connsiteX2" fmla="*/ 2678604 w 2912484"/>
              <a:gd name="connsiteY2" fmla="*/ 0 h 2338805"/>
              <a:gd name="connsiteX3" fmla="*/ 2912485 w 2912484"/>
              <a:gd name="connsiteY3" fmla="*/ 233881 h 2338805"/>
              <a:gd name="connsiteX4" fmla="*/ 2912484 w 2912484"/>
              <a:gd name="connsiteY4" fmla="*/ 2104925 h 2338805"/>
              <a:gd name="connsiteX5" fmla="*/ 2678603 w 2912484"/>
              <a:gd name="connsiteY5" fmla="*/ 2338806 h 2338805"/>
              <a:gd name="connsiteX6" fmla="*/ 233881 w 2912484"/>
              <a:gd name="connsiteY6" fmla="*/ 2338805 h 2338805"/>
              <a:gd name="connsiteX7" fmla="*/ 0 w 2912484"/>
              <a:gd name="connsiteY7" fmla="*/ 2104924 h 2338805"/>
              <a:gd name="connsiteX8" fmla="*/ 0 w 2912484"/>
              <a:gd name="connsiteY8" fmla="*/ 233881 h 2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2338805">
                <a:moveTo>
                  <a:pt x="0" y="233881"/>
                </a:moveTo>
                <a:cubicBezTo>
                  <a:pt x="0" y="104712"/>
                  <a:pt x="104712" y="0"/>
                  <a:pt x="233881" y="0"/>
                </a:cubicBezTo>
                <a:lnTo>
                  <a:pt x="2678604" y="0"/>
                </a:lnTo>
                <a:cubicBezTo>
                  <a:pt x="2807773" y="0"/>
                  <a:pt x="2912485" y="104712"/>
                  <a:pt x="2912485" y="233881"/>
                </a:cubicBezTo>
                <a:cubicBezTo>
                  <a:pt x="2912485" y="857562"/>
                  <a:pt x="2912484" y="1481244"/>
                  <a:pt x="2912484" y="2104925"/>
                </a:cubicBezTo>
                <a:cubicBezTo>
                  <a:pt x="2912484" y="2234094"/>
                  <a:pt x="2807772" y="2338806"/>
                  <a:pt x="2678603" y="2338806"/>
                </a:cubicBezTo>
                <a:lnTo>
                  <a:pt x="233881" y="2338805"/>
                </a:lnTo>
                <a:cubicBezTo>
                  <a:pt x="104712" y="2338805"/>
                  <a:pt x="0" y="2234093"/>
                  <a:pt x="0" y="2104924"/>
                </a:cubicBezTo>
                <a:lnTo>
                  <a:pt x="0" y="233881"/>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9461" tIns="129461" rIns="129461" bIns="129461" numCol="1" spcCol="1270" anchor="ctr" anchorCtr="0">
            <a:noAutofit/>
          </a:bodyPr>
          <a:lstStyle/>
          <a:p>
            <a:pPr marL="0" lvl="0" indent="0" algn="ctr" defTabSz="711200">
              <a:lnSpc>
                <a:spcPct val="90000"/>
              </a:lnSpc>
              <a:spcBef>
                <a:spcPct val="0"/>
              </a:spcBef>
              <a:spcAft>
                <a:spcPct val="35000"/>
              </a:spcAft>
              <a:buNone/>
            </a:pPr>
            <a:r>
              <a:rPr lang="es-MX" sz="1400" b="1" kern="1200" dirty="0">
                <a:solidFill>
                  <a:schemeClr val="tx1"/>
                </a:solidFill>
                <a:latin typeface="Arial" panose="020B0604020202020204" pitchFamily="34" charset="0"/>
                <a:cs typeface="Arial" panose="020B0604020202020204" pitchFamily="34" charset="0"/>
              </a:rPr>
              <a:t>Constitución Política de los Estados Unidos Mexicanos (CPEUM)</a:t>
            </a:r>
          </a:p>
        </p:txBody>
      </p:sp>
      <p:sp>
        <p:nvSpPr>
          <p:cNvPr id="12" name="Forma libre: forma 11">
            <a:extLst>
              <a:ext uri="{FF2B5EF4-FFF2-40B4-BE49-F238E27FC236}">
                <a16:creationId xmlns:a16="http://schemas.microsoft.com/office/drawing/2014/main" id="{A0822DBA-D4E5-4856-8D59-042599F2F5CB}"/>
              </a:ext>
            </a:extLst>
          </p:cNvPr>
          <p:cNvSpPr/>
          <p:nvPr/>
        </p:nvSpPr>
        <p:spPr>
          <a:xfrm>
            <a:off x="9752956" y="2396829"/>
            <a:ext cx="2912484" cy="976691"/>
          </a:xfrm>
          <a:custGeom>
            <a:avLst/>
            <a:gdLst>
              <a:gd name="connsiteX0" fmla="*/ 0 w 2912484"/>
              <a:gd name="connsiteY0" fmla="*/ 233881 h 2338805"/>
              <a:gd name="connsiteX1" fmla="*/ 233881 w 2912484"/>
              <a:gd name="connsiteY1" fmla="*/ 0 h 2338805"/>
              <a:gd name="connsiteX2" fmla="*/ 2678604 w 2912484"/>
              <a:gd name="connsiteY2" fmla="*/ 0 h 2338805"/>
              <a:gd name="connsiteX3" fmla="*/ 2912485 w 2912484"/>
              <a:gd name="connsiteY3" fmla="*/ 233881 h 2338805"/>
              <a:gd name="connsiteX4" fmla="*/ 2912484 w 2912484"/>
              <a:gd name="connsiteY4" fmla="*/ 2104925 h 2338805"/>
              <a:gd name="connsiteX5" fmla="*/ 2678603 w 2912484"/>
              <a:gd name="connsiteY5" fmla="*/ 2338806 h 2338805"/>
              <a:gd name="connsiteX6" fmla="*/ 233881 w 2912484"/>
              <a:gd name="connsiteY6" fmla="*/ 2338805 h 2338805"/>
              <a:gd name="connsiteX7" fmla="*/ 0 w 2912484"/>
              <a:gd name="connsiteY7" fmla="*/ 2104924 h 2338805"/>
              <a:gd name="connsiteX8" fmla="*/ 0 w 2912484"/>
              <a:gd name="connsiteY8" fmla="*/ 233881 h 2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2484" h="2338805">
                <a:moveTo>
                  <a:pt x="0" y="233881"/>
                </a:moveTo>
                <a:cubicBezTo>
                  <a:pt x="0" y="104712"/>
                  <a:pt x="104712" y="0"/>
                  <a:pt x="233881" y="0"/>
                </a:cubicBezTo>
                <a:lnTo>
                  <a:pt x="2678604" y="0"/>
                </a:lnTo>
                <a:cubicBezTo>
                  <a:pt x="2807773" y="0"/>
                  <a:pt x="2912485" y="104712"/>
                  <a:pt x="2912485" y="233881"/>
                </a:cubicBezTo>
                <a:cubicBezTo>
                  <a:pt x="2912485" y="857562"/>
                  <a:pt x="2912484" y="1481244"/>
                  <a:pt x="2912484" y="2104925"/>
                </a:cubicBezTo>
                <a:cubicBezTo>
                  <a:pt x="2912484" y="2234094"/>
                  <a:pt x="2807772" y="2338806"/>
                  <a:pt x="2678603" y="2338806"/>
                </a:cubicBezTo>
                <a:lnTo>
                  <a:pt x="233881" y="2338805"/>
                </a:lnTo>
                <a:cubicBezTo>
                  <a:pt x="104712" y="2338805"/>
                  <a:pt x="0" y="2234093"/>
                  <a:pt x="0" y="2104924"/>
                </a:cubicBezTo>
                <a:lnTo>
                  <a:pt x="0" y="233881"/>
                </a:lnTo>
                <a:close/>
              </a:path>
            </a:pathLst>
          </a:custGeom>
          <a:solidFill>
            <a:srgbClr val="EFB7D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9461" tIns="129461" rIns="129461" bIns="129461" numCol="1" spcCol="1270" anchor="ctr" anchorCtr="0">
            <a:noAutofit/>
          </a:bodyPr>
          <a:lstStyle/>
          <a:p>
            <a:pPr marL="0" lvl="0" indent="0" algn="ctr" defTabSz="711200">
              <a:lnSpc>
                <a:spcPct val="90000"/>
              </a:lnSpc>
              <a:spcBef>
                <a:spcPct val="0"/>
              </a:spcBef>
              <a:spcAft>
                <a:spcPct val="35000"/>
              </a:spcAft>
              <a:buNone/>
            </a:pPr>
            <a:r>
              <a:rPr lang="es-MX" sz="1400" b="1" kern="1200" dirty="0">
                <a:solidFill>
                  <a:schemeClr val="tx1"/>
                </a:solidFill>
                <a:latin typeface="Arial" panose="020B0604020202020204" pitchFamily="34" charset="0"/>
                <a:cs typeface="Arial" panose="020B0604020202020204" pitchFamily="34" charset="0"/>
              </a:rPr>
              <a:t>Ley General de Desarrollo Social</a:t>
            </a:r>
          </a:p>
        </p:txBody>
      </p:sp>
      <p:sp>
        <p:nvSpPr>
          <p:cNvPr id="4102" name="Rectangle 2">
            <a:extLst/>
          </p:cNvPr>
          <p:cNvSpPr>
            <a:spLocks/>
          </p:cNvSpPr>
          <p:nvPr/>
        </p:nvSpPr>
        <p:spPr bwMode="auto">
          <a:xfrm>
            <a:off x="355600" y="1060376"/>
            <a:ext cx="53308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Fundamento</a:t>
            </a:r>
            <a:r>
              <a:rPr lang="es-MX" altLang="es-MX" sz="2400" b="1" dirty="0">
                <a:solidFill>
                  <a:schemeClr val="bg1">
                    <a:lumMod val="50000"/>
                  </a:schemeClr>
                </a:solidFill>
                <a:latin typeface="Arial" panose="020B0604020202020204" pitchFamily="34" charset="0"/>
                <a:cs typeface="Arial" panose="020B0604020202020204" pitchFamily="34" charset="0"/>
                <a:sym typeface="Arial" panose="020B0604020202020204" pitchFamily="34" charset="0"/>
              </a:rPr>
              <a:t> </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normativo del derecho</a:t>
            </a:r>
          </a:p>
        </p:txBody>
      </p:sp>
      <p:sp>
        <p:nvSpPr>
          <p:cNvPr id="5" name="Flecha abajo 4">
            <a:extLst/>
          </p:cNvPr>
          <p:cNvSpPr/>
          <p:nvPr/>
        </p:nvSpPr>
        <p:spPr bwMode="auto">
          <a:xfrm>
            <a:off x="4773613"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16" name="Flecha abajo 15">
            <a:extLst/>
          </p:cNvPr>
          <p:cNvSpPr/>
          <p:nvPr/>
        </p:nvSpPr>
        <p:spPr bwMode="auto">
          <a:xfrm>
            <a:off x="8015288"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21" name="Rectángulo 20">
            <a:extLst/>
          </p:cNvPr>
          <p:cNvSpPr/>
          <p:nvPr/>
        </p:nvSpPr>
        <p:spPr>
          <a:xfrm>
            <a:off x="6659563" y="3878213"/>
            <a:ext cx="2938462" cy="1708138"/>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266700">
              <a:lnSpc>
                <a:spcPct val="90000"/>
              </a:lnSpc>
              <a:spcAft>
                <a:spcPct val="35000"/>
              </a:spcAft>
              <a:defRPr/>
            </a:pPr>
            <a:r>
              <a:rPr lang="es-MX" sz="1400" dirty="0">
                <a:solidFill>
                  <a:schemeClr val="tx1"/>
                </a:solidFill>
                <a:latin typeface="Arial" panose="020B0604020202020204" pitchFamily="34" charset="0"/>
                <a:cs typeface="Arial" panose="020B0604020202020204" pitchFamily="34" charset="0"/>
              </a:rPr>
              <a:t>Art. 123</a:t>
            </a:r>
          </a:p>
          <a:p>
            <a:pPr algn="ctr" defTabSz="266700">
              <a:lnSpc>
                <a:spcPct val="90000"/>
              </a:lnSpc>
              <a:spcAft>
                <a:spcPct val="35000"/>
              </a:spcAft>
              <a:defRPr/>
            </a:pPr>
            <a:r>
              <a:rPr lang="es-MX" sz="1400" dirty="0">
                <a:solidFill>
                  <a:schemeClr val="tx1"/>
                </a:solidFill>
                <a:latin typeface="Arial" panose="020B0604020202020204" pitchFamily="34" charset="0"/>
                <a:cs typeface="Arial" panose="020B0604020202020204" pitchFamily="34" charset="0"/>
              </a:rPr>
              <a:t> “Toda persona tiene derecho al trabajo digno y socialmente útil; al efecto, se promoverán la creación de empleos y la organización social de trabajo, conforme a la ley”. </a:t>
            </a:r>
          </a:p>
        </p:txBody>
      </p:sp>
      <p:sp>
        <p:nvSpPr>
          <p:cNvPr id="17" name="Rectángulo 16">
            <a:extLst/>
          </p:cNvPr>
          <p:cNvSpPr/>
          <p:nvPr/>
        </p:nvSpPr>
        <p:spPr>
          <a:xfrm>
            <a:off x="3622675" y="3868688"/>
            <a:ext cx="2760663" cy="1707155"/>
          </a:xfrm>
          <a:prstGeom prst="rect">
            <a:avLst/>
          </a:prstGeom>
          <a:noFill/>
          <a:ln w="9525">
            <a:solidFill>
              <a:srgbClr val="469999"/>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a:lnSpc>
                <a:spcPct val="90000"/>
              </a:lnSpc>
              <a:spcAft>
                <a:spcPct val="35000"/>
              </a:spcAft>
            </a:pPr>
            <a:r>
              <a:rPr lang="es-MX" altLang="es-MX" sz="1400">
                <a:solidFill>
                  <a:schemeClr val="tx1"/>
                </a:solidFill>
                <a:latin typeface="Arial" panose="020B0604020202020204" pitchFamily="34" charset="0"/>
                <a:cs typeface="Arial" panose="020B0604020202020204" pitchFamily="34" charset="0"/>
              </a:rPr>
              <a:t>México ha ratificado 79 convenios de la OIT, incluyendo siete de los ocho convenios de derechos humanos laborales fundamentales (29, 105, 138, 182, 100, 111 y 87). </a:t>
            </a:r>
            <a:endParaRPr lang="es-MX" altLang="es-MX" sz="1400" dirty="0">
              <a:solidFill>
                <a:schemeClr val="tx1"/>
              </a:solidFill>
              <a:latin typeface="Arial" panose="020B0604020202020204" pitchFamily="34" charset="0"/>
              <a:cs typeface="Arial" panose="020B0604020202020204" pitchFamily="34" charset="0"/>
            </a:endParaRPr>
          </a:p>
        </p:txBody>
      </p:sp>
      <p:sp>
        <p:nvSpPr>
          <p:cNvPr id="18" name="Rectángulo 17">
            <a:extLst/>
          </p:cNvPr>
          <p:cNvSpPr/>
          <p:nvPr/>
        </p:nvSpPr>
        <p:spPr>
          <a:xfrm>
            <a:off x="9755188" y="3868688"/>
            <a:ext cx="2940050" cy="1707155"/>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a:defRPr/>
            </a:pPr>
            <a:r>
              <a:rPr lang="es-MX" sz="1400" dirty="0">
                <a:solidFill>
                  <a:schemeClr val="tx1"/>
                </a:solidFill>
                <a:latin typeface="Arial" panose="020B0604020202020204" pitchFamily="34" charset="0"/>
                <a:cs typeface="Arial" panose="020B0604020202020204" pitchFamily="34" charset="0"/>
              </a:rPr>
              <a:t>Art. 6</a:t>
            </a:r>
          </a:p>
          <a:p>
            <a:pPr algn="ctr">
              <a:defRPr/>
            </a:pPr>
            <a:r>
              <a:rPr lang="es-MX" sz="1400" dirty="0">
                <a:solidFill>
                  <a:schemeClr val="tx1"/>
                </a:solidFill>
                <a:latin typeface="Arial" panose="020B0604020202020204" pitchFamily="34" charset="0"/>
                <a:cs typeface="Arial" panose="020B0604020202020204" pitchFamily="34" charset="0"/>
              </a:rPr>
              <a:t> “Son derechos para el desarrollo social (…) el trabajo (…)”.</a:t>
            </a:r>
          </a:p>
        </p:txBody>
      </p:sp>
      <p:sp>
        <p:nvSpPr>
          <p:cNvPr id="19" name="Flecha abajo 18">
            <a:extLst/>
          </p:cNvPr>
          <p:cNvSpPr/>
          <p:nvPr/>
        </p:nvSpPr>
        <p:spPr bwMode="auto">
          <a:xfrm>
            <a:off x="11009313"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20" name="Rectángulo 19">
            <a:extLst/>
          </p:cNvPr>
          <p:cNvSpPr/>
          <p:nvPr/>
        </p:nvSpPr>
        <p:spPr>
          <a:xfrm>
            <a:off x="598488" y="3868688"/>
            <a:ext cx="2760662" cy="1707155"/>
          </a:xfrm>
          <a:prstGeom prst="rect">
            <a:avLst/>
          </a:prstGeom>
          <a:noFill/>
          <a:ln w="9525">
            <a:solidFill>
              <a:srgbClr val="469999"/>
            </a:solidFill>
          </a:ln>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a:lnSpc>
                <a:spcPct val="90000"/>
              </a:lnSpc>
              <a:spcAft>
                <a:spcPct val="35000"/>
              </a:spcAft>
            </a:pPr>
            <a:r>
              <a:rPr lang="es-MX" altLang="es-MX" sz="1400" dirty="0">
                <a:solidFill>
                  <a:schemeClr val="tx1"/>
                </a:solidFill>
                <a:latin typeface="Arial" panose="020B0604020202020204" pitchFamily="34" charset="0"/>
                <a:cs typeface="Arial" panose="020B0604020202020204" pitchFamily="34" charset="0"/>
              </a:rPr>
              <a:t>Art. 6</a:t>
            </a:r>
          </a:p>
          <a:p>
            <a:pPr algn="ctr">
              <a:lnSpc>
                <a:spcPct val="90000"/>
              </a:lnSpc>
              <a:spcAft>
                <a:spcPct val="35000"/>
              </a:spcAft>
            </a:pPr>
            <a:r>
              <a:rPr lang="es-MX" altLang="es-MX" sz="1400" dirty="0">
                <a:solidFill>
                  <a:schemeClr val="tx1"/>
                </a:solidFill>
                <a:latin typeface="Arial" panose="020B0604020202020204" pitchFamily="34" charset="0"/>
                <a:cs typeface="Arial" panose="020B0604020202020204" pitchFamily="34" charset="0"/>
              </a:rPr>
              <a:t>“Los Estados Partes (…) reconocen el derecho a trabajar que comprende el derecho de toda persona de tener la oportunidad de ganarse la vida mediante un trabajo libremente escogido o aceptado (…)” </a:t>
            </a:r>
          </a:p>
        </p:txBody>
      </p:sp>
      <p:sp>
        <p:nvSpPr>
          <p:cNvPr id="22" name="Flecha abajo 21">
            <a:extLst/>
          </p:cNvPr>
          <p:cNvSpPr/>
          <p:nvPr/>
        </p:nvSpPr>
        <p:spPr bwMode="auto">
          <a:xfrm>
            <a:off x="1749425" y="3436640"/>
            <a:ext cx="431800" cy="457200"/>
          </a:xfrm>
          <a:prstGeom prst="downArrow">
            <a:avLst/>
          </a:prstGeom>
          <a:solidFill>
            <a:srgbClr val="FFC000"/>
          </a:solidFill>
          <a:ln w="25400" cap="flat" cmpd="sng" algn="ctr">
            <a:solidFill>
              <a:srgbClr val="FFC000"/>
            </a:solidFill>
            <a:prstDash val="solid"/>
            <a:miter lim="400000"/>
            <a:headEnd type="none" w="med" len="med"/>
            <a:tailEnd type="none" w="med" len="med"/>
          </a:ln>
          <a:effectLst>
            <a:outerShdw blurRad="38100" dist="25400" dir="5400000" algn="ctr" rotWithShape="0">
              <a:srgbClr val="000000">
                <a:alpha val="50000"/>
              </a:srgbClr>
            </a:outerShdw>
          </a:effectLst>
        </p:spPr>
        <p:txBody>
          <a:bodyPr lIns="50800" tIns="50800" rIns="50800" bIns="50800" anchor="ctr">
            <a:spAutoFit/>
          </a:bodyPr>
          <a:lstStyle/>
          <a:p>
            <a:pPr algn="ctr" eaLnBrk="1">
              <a:defRPr/>
            </a:pPr>
            <a:endParaRPr lang="es-MX">
              <a:ln w="0"/>
              <a:solidFill>
                <a:schemeClr val="tx1"/>
              </a:solidFill>
              <a:effectLst>
                <a:outerShdw blurRad="38100" dist="19050" dir="2700000" algn="tl" rotWithShape="0">
                  <a:schemeClr val="dk1">
                    <a:alpha val="40000"/>
                  </a:schemeClr>
                </a:outerShdw>
              </a:effectLst>
            </a:endParaRPr>
          </a:p>
        </p:txBody>
      </p:sp>
      <p:sp>
        <p:nvSpPr>
          <p:cNvPr id="23" name="Rectangle 6">
            <a:extLst>
              <a:ext uri="{FF2B5EF4-FFF2-40B4-BE49-F238E27FC236}">
                <a16:creationId xmlns:a16="http://schemas.microsoft.com/office/drawing/2014/main" id="{48B2970D-52F1-4636-9613-0D918C194F7A}"/>
              </a:ext>
            </a:extLst>
          </p:cNvPr>
          <p:cNvSpPr>
            <a:spLocks/>
          </p:cNvSpPr>
          <p:nvPr/>
        </p:nvSpPr>
        <p:spPr bwMode="auto">
          <a:xfrm>
            <a:off x="130890" y="5731824"/>
            <a:ext cx="3400425"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Definición del derecho</a:t>
            </a:r>
          </a:p>
        </p:txBody>
      </p:sp>
      <p:sp>
        <p:nvSpPr>
          <p:cNvPr id="24" name="CuadroTexto 23">
            <a:extLst>
              <a:ext uri="{FF2B5EF4-FFF2-40B4-BE49-F238E27FC236}">
                <a16:creationId xmlns:a16="http://schemas.microsoft.com/office/drawing/2014/main" id="{9975192C-F8B5-44C9-8D35-A7A8837B192C}"/>
              </a:ext>
            </a:extLst>
          </p:cNvPr>
          <p:cNvSpPr txBox="1"/>
          <p:nvPr/>
        </p:nvSpPr>
        <p:spPr>
          <a:xfrm>
            <a:off x="237704" y="6230447"/>
            <a:ext cx="10297143" cy="2554545"/>
          </a:xfrm>
          <a:prstGeom prst="rect">
            <a:avLst/>
          </a:prstGeom>
          <a:gradFill flip="none" rotWithShape="1">
            <a:gsLst>
              <a:gs pos="0">
                <a:srgbClr val="B4DEDD">
                  <a:tint val="66000"/>
                  <a:satMod val="160000"/>
                </a:srgbClr>
              </a:gs>
              <a:gs pos="50000">
                <a:srgbClr val="B4DEDD">
                  <a:tint val="44500"/>
                  <a:satMod val="160000"/>
                </a:srgbClr>
              </a:gs>
              <a:gs pos="100000">
                <a:srgbClr val="B4DEDD">
                  <a:tint val="23500"/>
                  <a:satMod val="160000"/>
                </a:srgbClr>
              </a:gs>
            </a:gsLst>
            <a:path path="circle">
              <a:fillToRect l="100000" b="100000"/>
            </a:path>
            <a:tileRect t="-100000" r="-100000"/>
          </a:gradFill>
          <a:ln w="22225">
            <a:solidFill>
              <a:srgbClr val="7EC6C4"/>
            </a:solidFill>
            <a:prstDash val="dash"/>
          </a:ln>
        </p:spPr>
        <p:txBody>
          <a:bodyPr>
            <a:spAutoFit/>
          </a:bodyPr>
          <a:lstStyle/>
          <a:p>
            <a:pPr algn="ctr">
              <a:defRPr/>
            </a:pPr>
            <a:r>
              <a:rPr lang="es-MX" sz="1600" dirty="0">
                <a:latin typeface="Arial" panose="020B0604020202020204" pitchFamily="34" charset="0"/>
                <a:cs typeface="Arial" panose="020B0604020202020204" pitchFamily="34" charset="0"/>
              </a:rPr>
              <a:t>Toda persona tiene derecho al </a:t>
            </a:r>
            <a:r>
              <a:rPr lang="es-MX" sz="1600" b="1" dirty="0">
                <a:latin typeface="Arial" panose="020B0604020202020204" pitchFamily="34" charset="0"/>
                <a:cs typeface="Arial" panose="020B0604020202020204" pitchFamily="34" charset="0"/>
              </a:rPr>
              <a:t>trabajo digno y socialmente útil</a:t>
            </a:r>
            <a:r>
              <a:rPr lang="es-MX" sz="1600" dirty="0">
                <a:latin typeface="Arial" panose="020B0604020202020204" pitchFamily="34" charset="0"/>
                <a:cs typeface="Arial" panose="020B0604020202020204" pitchFamily="34" charset="0"/>
              </a:rPr>
              <a:t>; al efecto, se promoverán la creación de empleos y la organización social del trabajo, conforme a la ley, (Constitución Política de los Estados Unidos Mexicanos [CPEUM], artículo 123). Se entiende por trabajo digno o decente aquél en el que respeta plenamente la dignidad humana del trabajador, no existe discriminación (…), se tiene acceso a la seguridad social y se percibe un salario remunerador; se recibe capacitación continua para el incremento de la productividad con beneficios compartidos y se cuenta con condiciones óptimas de seguridad e higiene para prevenir riesgos de trabajo. El trabajo digno también incluye el respeto irrestricto a los derechos colectivos de los trabajadores, tales como la libertad de asociación, autonomía, el derecho de huelga y de contratación colectiva. Se tutela la igualdad sustantiva o de hecho de trabajadores y trabajadoras frente al patrón. (Diagnóstico del Derecho al Trabajo. CONEVAL, 2018)</a:t>
            </a:r>
          </a:p>
        </p:txBody>
      </p:sp>
      <p:sp>
        <p:nvSpPr>
          <p:cNvPr id="25" name="Forma libre: forma 24">
            <a:extLst>
              <a:ext uri="{FF2B5EF4-FFF2-40B4-BE49-F238E27FC236}">
                <a16:creationId xmlns:a16="http://schemas.microsoft.com/office/drawing/2014/main" id="{010D6EC6-E48B-43A3-A731-D13913194AF6}"/>
              </a:ext>
            </a:extLst>
          </p:cNvPr>
          <p:cNvSpPr/>
          <p:nvPr/>
        </p:nvSpPr>
        <p:spPr>
          <a:xfrm>
            <a:off x="10789837" y="6031207"/>
            <a:ext cx="1988619" cy="718989"/>
          </a:xfrm>
          <a:custGeom>
            <a:avLst/>
            <a:gdLst>
              <a:gd name="connsiteX0" fmla="*/ 0 w 2277533"/>
              <a:gd name="connsiteY0" fmla="*/ 136652 h 1366520"/>
              <a:gd name="connsiteX1" fmla="*/ 136652 w 2277533"/>
              <a:gd name="connsiteY1" fmla="*/ 0 h 1366520"/>
              <a:gd name="connsiteX2" fmla="*/ 2140881 w 2277533"/>
              <a:gd name="connsiteY2" fmla="*/ 0 h 1366520"/>
              <a:gd name="connsiteX3" fmla="*/ 2277533 w 2277533"/>
              <a:gd name="connsiteY3" fmla="*/ 136652 h 1366520"/>
              <a:gd name="connsiteX4" fmla="*/ 2277533 w 2277533"/>
              <a:gd name="connsiteY4" fmla="*/ 1229868 h 1366520"/>
              <a:gd name="connsiteX5" fmla="*/ 2140881 w 2277533"/>
              <a:gd name="connsiteY5" fmla="*/ 1366520 h 1366520"/>
              <a:gd name="connsiteX6" fmla="*/ 136652 w 2277533"/>
              <a:gd name="connsiteY6" fmla="*/ 1366520 h 1366520"/>
              <a:gd name="connsiteX7" fmla="*/ 0 w 2277533"/>
              <a:gd name="connsiteY7" fmla="*/ 1229868 h 1366520"/>
              <a:gd name="connsiteX8" fmla="*/ 0 w 2277533"/>
              <a:gd name="connsiteY8" fmla="*/ 136652 h 136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7533" h="1366520">
                <a:moveTo>
                  <a:pt x="0" y="136652"/>
                </a:moveTo>
                <a:cubicBezTo>
                  <a:pt x="0" y="61181"/>
                  <a:pt x="61181" y="0"/>
                  <a:pt x="136652" y="0"/>
                </a:cubicBezTo>
                <a:lnTo>
                  <a:pt x="2140881" y="0"/>
                </a:lnTo>
                <a:cubicBezTo>
                  <a:pt x="2216352" y="0"/>
                  <a:pt x="2277533" y="61181"/>
                  <a:pt x="2277533" y="136652"/>
                </a:cubicBezTo>
                <a:lnTo>
                  <a:pt x="2277533" y="1229868"/>
                </a:lnTo>
                <a:cubicBezTo>
                  <a:pt x="2277533" y="1305339"/>
                  <a:pt x="2216352" y="1366520"/>
                  <a:pt x="2140881" y="1366520"/>
                </a:cubicBezTo>
                <a:lnTo>
                  <a:pt x="136652" y="1366520"/>
                </a:lnTo>
                <a:cubicBezTo>
                  <a:pt x="61181" y="1366520"/>
                  <a:pt x="0" y="1305339"/>
                  <a:pt x="0" y="1229868"/>
                </a:cubicBezTo>
                <a:lnTo>
                  <a:pt x="0" y="136652"/>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894" tIns="142894" rIns="142894" bIns="142894" numCol="1" spcCol="1270" anchor="ctr" anchorCtr="0">
            <a:noAutofit/>
          </a:bodyPr>
          <a:lstStyle/>
          <a:p>
            <a:pPr marL="0" lvl="0" indent="0" algn="ctr" defTabSz="1200150">
              <a:lnSpc>
                <a:spcPct val="90000"/>
              </a:lnSpc>
              <a:spcBef>
                <a:spcPct val="0"/>
              </a:spcBef>
              <a:spcAft>
                <a:spcPct val="35000"/>
              </a:spcAft>
              <a:buNone/>
            </a:pPr>
            <a:r>
              <a:rPr lang="es-MX" sz="2000" kern="1200" dirty="0"/>
              <a:t>Disponibilidad</a:t>
            </a:r>
          </a:p>
        </p:txBody>
      </p:sp>
      <p:sp>
        <p:nvSpPr>
          <p:cNvPr id="26" name="Forma libre: forma 25">
            <a:extLst>
              <a:ext uri="{FF2B5EF4-FFF2-40B4-BE49-F238E27FC236}">
                <a16:creationId xmlns:a16="http://schemas.microsoft.com/office/drawing/2014/main" id="{2A9E4E8B-0017-4801-A8AE-37F7E075013B}"/>
              </a:ext>
            </a:extLst>
          </p:cNvPr>
          <p:cNvSpPr/>
          <p:nvPr/>
        </p:nvSpPr>
        <p:spPr>
          <a:xfrm>
            <a:off x="10788955" y="6822204"/>
            <a:ext cx="1988619" cy="718989"/>
          </a:xfrm>
          <a:custGeom>
            <a:avLst/>
            <a:gdLst>
              <a:gd name="connsiteX0" fmla="*/ 0 w 2277533"/>
              <a:gd name="connsiteY0" fmla="*/ 136652 h 1366520"/>
              <a:gd name="connsiteX1" fmla="*/ 136652 w 2277533"/>
              <a:gd name="connsiteY1" fmla="*/ 0 h 1366520"/>
              <a:gd name="connsiteX2" fmla="*/ 2140881 w 2277533"/>
              <a:gd name="connsiteY2" fmla="*/ 0 h 1366520"/>
              <a:gd name="connsiteX3" fmla="*/ 2277533 w 2277533"/>
              <a:gd name="connsiteY3" fmla="*/ 136652 h 1366520"/>
              <a:gd name="connsiteX4" fmla="*/ 2277533 w 2277533"/>
              <a:gd name="connsiteY4" fmla="*/ 1229868 h 1366520"/>
              <a:gd name="connsiteX5" fmla="*/ 2140881 w 2277533"/>
              <a:gd name="connsiteY5" fmla="*/ 1366520 h 1366520"/>
              <a:gd name="connsiteX6" fmla="*/ 136652 w 2277533"/>
              <a:gd name="connsiteY6" fmla="*/ 1366520 h 1366520"/>
              <a:gd name="connsiteX7" fmla="*/ 0 w 2277533"/>
              <a:gd name="connsiteY7" fmla="*/ 1229868 h 1366520"/>
              <a:gd name="connsiteX8" fmla="*/ 0 w 2277533"/>
              <a:gd name="connsiteY8" fmla="*/ 136652 h 136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7533" h="1366520">
                <a:moveTo>
                  <a:pt x="0" y="136652"/>
                </a:moveTo>
                <a:cubicBezTo>
                  <a:pt x="0" y="61181"/>
                  <a:pt x="61181" y="0"/>
                  <a:pt x="136652" y="0"/>
                </a:cubicBezTo>
                <a:lnTo>
                  <a:pt x="2140881" y="0"/>
                </a:lnTo>
                <a:cubicBezTo>
                  <a:pt x="2216352" y="0"/>
                  <a:pt x="2277533" y="61181"/>
                  <a:pt x="2277533" y="136652"/>
                </a:cubicBezTo>
                <a:lnTo>
                  <a:pt x="2277533" y="1229868"/>
                </a:lnTo>
                <a:cubicBezTo>
                  <a:pt x="2277533" y="1305339"/>
                  <a:pt x="2216352" y="1366520"/>
                  <a:pt x="2140881" y="1366520"/>
                </a:cubicBezTo>
                <a:lnTo>
                  <a:pt x="136652" y="1366520"/>
                </a:lnTo>
                <a:cubicBezTo>
                  <a:pt x="61181" y="1366520"/>
                  <a:pt x="0" y="1305339"/>
                  <a:pt x="0" y="1229868"/>
                </a:cubicBezTo>
                <a:lnTo>
                  <a:pt x="0" y="136652"/>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894" tIns="142894" rIns="142894" bIns="142894" numCol="1" spcCol="1270" anchor="ctr" anchorCtr="0">
            <a:noAutofit/>
          </a:bodyPr>
          <a:lstStyle/>
          <a:p>
            <a:pPr marL="0" lvl="0" indent="0" algn="ctr" defTabSz="1200150">
              <a:lnSpc>
                <a:spcPct val="90000"/>
              </a:lnSpc>
              <a:spcBef>
                <a:spcPct val="0"/>
              </a:spcBef>
              <a:spcAft>
                <a:spcPct val="35000"/>
              </a:spcAft>
              <a:buNone/>
            </a:pPr>
            <a:r>
              <a:rPr lang="es-MX" sz="2000" kern="1200" dirty="0"/>
              <a:t>Accesibilidad</a:t>
            </a:r>
          </a:p>
        </p:txBody>
      </p:sp>
      <p:sp>
        <p:nvSpPr>
          <p:cNvPr id="27" name="Forma libre: forma 26">
            <a:extLst>
              <a:ext uri="{FF2B5EF4-FFF2-40B4-BE49-F238E27FC236}">
                <a16:creationId xmlns:a16="http://schemas.microsoft.com/office/drawing/2014/main" id="{0386DFE7-3ED1-4479-BF3B-B2A2FF02C0B8}"/>
              </a:ext>
            </a:extLst>
          </p:cNvPr>
          <p:cNvSpPr/>
          <p:nvPr/>
        </p:nvSpPr>
        <p:spPr>
          <a:xfrm>
            <a:off x="10789837" y="7614292"/>
            <a:ext cx="1988619" cy="718989"/>
          </a:xfrm>
          <a:custGeom>
            <a:avLst/>
            <a:gdLst>
              <a:gd name="connsiteX0" fmla="*/ 0 w 2277533"/>
              <a:gd name="connsiteY0" fmla="*/ 136652 h 1366520"/>
              <a:gd name="connsiteX1" fmla="*/ 136652 w 2277533"/>
              <a:gd name="connsiteY1" fmla="*/ 0 h 1366520"/>
              <a:gd name="connsiteX2" fmla="*/ 2140881 w 2277533"/>
              <a:gd name="connsiteY2" fmla="*/ 0 h 1366520"/>
              <a:gd name="connsiteX3" fmla="*/ 2277533 w 2277533"/>
              <a:gd name="connsiteY3" fmla="*/ 136652 h 1366520"/>
              <a:gd name="connsiteX4" fmla="*/ 2277533 w 2277533"/>
              <a:gd name="connsiteY4" fmla="*/ 1229868 h 1366520"/>
              <a:gd name="connsiteX5" fmla="*/ 2140881 w 2277533"/>
              <a:gd name="connsiteY5" fmla="*/ 1366520 h 1366520"/>
              <a:gd name="connsiteX6" fmla="*/ 136652 w 2277533"/>
              <a:gd name="connsiteY6" fmla="*/ 1366520 h 1366520"/>
              <a:gd name="connsiteX7" fmla="*/ 0 w 2277533"/>
              <a:gd name="connsiteY7" fmla="*/ 1229868 h 1366520"/>
              <a:gd name="connsiteX8" fmla="*/ 0 w 2277533"/>
              <a:gd name="connsiteY8" fmla="*/ 136652 h 136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7533" h="1366520">
                <a:moveTo>
                  <a:pt x="0" y="136652"/>
                </a:moveTo>
                <a:cubicBezTo>
                  <a:pt x="0" y="61181"/>
                  <a:pt x="61181" y="0"/>
                  <a:pt x="136652" y="0"/>
                </a:cubicBezTo>
                <a:lnTo>
                  <a:pt x="2140881" y="0"/>
                </a:lnTo>
                <a:cubicBezTo>
                  <a:pt x="2216352" y="0"/>
                  <a:pt x="2277533" y="61181"/>
                  <a:pt x="2277533" y="136652"/>
                </a:cubicBezTo>
                <a:lnTo>
                  <a:pt x="2277533" y="1229868"/>
                </a:lnTo>
                <a:cubicBezTo>
                  <a:pt x="2277533" y="1305339"/>
                  <a:pt x="2216352" y="1366520"/>
                  <a:pt x="2140881" y="1366520"/>
                </a:cubicBezTo>
                <a:lnTo>
                  <a:pt x="136652" y="1366520"/>
                </a:lnTo>
                <a:cubicBezTo>
                  <a:pt x="61181" y="1366520"/>
                  <a:pt x="0" y="1305339"/>
                  <a:pt x="0" y="1229868"/>
                </a:cubicBezTo>
                <a:lnTo>
                  <a:pt x="0" y="136652"/>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894" tIns="142894" rIns="142894" bIns="142894" numCol="1" spcCol="1270" anchor="ctr" anchorCtr="0">
            <a:noAutofit/>
          </a:bodyPr>
          <a:lstStyle/>
          <a:p>
            <a:pPr marL="0" lvl="0" indent="0" algn="ctr" defTabSz="1200150">
              <a:lnSpc>
                <a:spcPct val="90000"/>
              </a:lnSpc>
              <a:spcBef>
                <a:spcPct val="0"/>
              </a:spcBef>
              <a:spcAft>
                <a:spcPct val="35000"/>
              </a:spcAft>
              <a:buNone/>
            </a:pPr>
            <a:r>
              <a:rPr lang="es-MX" sz="2000" kern="1200" dirty="0"/>
              <a:t>Calidad</a:t>
            </a:r>
          </a:p>
        </p:txBody>
      </p:sp>
      <p:sp>
        <p:nvSpPr>
          <p:cNvPr id="28" name="Forma libre: forma 27">
            <a:extLst>
              <a:ext uri="{FF2B5EF4-FFF2-40B4-BE49-F238E27FC236}">
                <a16:creationId xmlns:a16="http://schemas.microsoft.com/office/drawing/2014/main" id="{FCB60579-FE91-4CB9-A929-788A70685B94}"/>
              </a:ext>
            </a:extLst>
          </p:cNvPr>
          <p:cNvSpPr/>
          <p:nvPr/>
        </p:nvSpPr>
        <p:spPr>
          <a:xfrm>
            <a:off x="10778477" y="8405289"/>
            <a:ext cx="1988619" cy="718989"/>
          </a:xfrm>
          <a:custGeom>
            <a:avLst/>
            <a:gdLst>
              <a:gd name="connsiteX0" fmla="*/ 0 w 2277533"/>
              <a:gd name="connsiteY0" fmla="*/ 136652 h 1366520"/>
              <a:gd name="connsiteX1" fmla="*/ 136652 w 2277533"/>
              <a:gd name="connsiteY1" fmla="*/ 0 h 1366520"/>
              <a:gd name="connsiteX2" fmla="*/ 2140881 w 2277533"/>
              <a:gd name="connsiteY2" fmla="*/ 0 h 1366520"/>
              <a:gd name="connsiteX3" fmla="*/ 2277533 w 2277533"/>
              <a:gd name="connsiteY3" fmla="*/ 136652 h 1366520"/>
              <a:gd name="connsiteX4" fmla="*/ 2277533 w 2277533"/>
              <a:gd name="connsiteY4" fmla="*/ 1229868 h 1366520"/>
              <a:gd name="connsiteX5" fmla="*/ 2140881 w 2277533"/>
              <a:gd name="connsiteY5" fmla="*/ 1366520 h 1366520"/>
              <a:gd name="connsiteX6" fmla="*/ 136652 w 2277533"/>
              <a:gd name="connsiteY6" fmla="*/ 1366520 h 1366520"/>
              <a:gd name="connsiteX7" fmla="*/ 0 w 2277533"/>
              <a:gd name="connsiteY7" fmla="*/ 1229868 h 1366520"/>
              <a:gd name="connsiteX8" fmla="*/ 0 w 2277533"/>
              <a:gd name="connsiteY8" fmla="*/ 136652 h 1366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7533" h="1366520">
                <a:moveTo>
                  <a:pt x="0" y="136652"/>
                </a:moveTo>
                <a:cubicBezTo>
                  <a:pt x="0" y="61181"/>
                  <a:pt x="61181" y="0"/>
                  <a:pt x="136652" y="0"/>
                </a:cubicBezTo>
                <a:lnTo>
                  <a:pt x="2140881" y="0"/>
                </a:lnTo>
                <a:cubicBezTo>
                  <a:pt x="2216352" y="0"/>
                  <a:pt x="2277533" y="61181"/>
                  <a:pt x="2277533" y="136652"/>
                </a:cubicBezTo>
                <a:lnTo>
                  <a:pt x="2277533" y="1229868"/>
                </a:lnTo>
                <a:cubicBezTo>
                  <a:pt x="2277533" y="1305339"/>
                  <a:pt x="2216352" y="1366520"/>
                  <a:pt x="2140881" y="1366520"/>
                </a:cubicBezTo>
                <a:lnTo>
                  <a:pt x="136652" y="1366520"/>
                </a:lnTo>
                <a:cubicBezTo>
                  <a:pt x="61181" y="1366520"/>
                  <a:pt x="0" y="1305339"/>
                  <a:pt x="0" y="1229868"/>
                </a:cubicBezTo>
                <a:lnTo>
                  <a:pt x="0" y="136652"/>
                </a:lnTo>
                <a:close/>
              </a:path>
            </a:pathLst>
          </a:custGeom>
          <a:solidFill>
            <a:srgbClr val="E27EB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894" tIns="142894" rIns="142894" bIns="142894" numCol="1" spcCol="1270" anchor="ctr" anchorCtr="0">
            <a:noAutofit/>
          </a:bodyPr>
          <a:lstStyle/>
          <a:p>
            <a:pPr marL="0" lvl="0" indent="0" algn="ctr" defTabSz="1200150">
              <a:lnSpc>
                <a:spcPct val="90000"/>
              </a:lnSpc>
              <a:spcBef>
                <a:spcPct val="0"/>
              </a:spcBef>
              <a:spcAft>
                <a:spcPct val="35000"/>
              </a:spcAft>
              <a:buNone/>
            </a:pPr>
            <a:r>
              <a:rPr lang="es-MX" sz="2000" kern="1200" dirty="0"/>
              <a:t>Efectividad</a:t>
            </a:r>
          </a:p>
        </p:txBody>
      </p:sp>
    </p:spTree>
    <p:extLst>
      <p:ext uri="{BB962C8B-B14F-4D97-AF65-F5344CB8AC3E}">
        <p14:creationId xmlns:p14="http://schemas.microsoft.com/office/powerpoint/2010/main" val="59808440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p:cNvSpPr>
          <p:nvPr/>
        </p:nvSpPr>
        <p:spPr bwMode="auto">
          <a:xfrm>
            <a:off x="406400" y="1236663"/>
            <a:ext cx="7962900"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a:solidFill>
                  <a:srgbClr val="53585F"/>
                </a:solidFill>
                <a:latin typeface="Arial" panose="020B0604020202020204" pitchFamily="34" charset="0"/>
                <a:cs typeface="Arial" panose="020B0604020202020204" pitchFamily="34" charset="0"/>
                <a:sym typeface="Arial" panose="020B0604020202020204" pitchFamily="34" charset="0"/>
              </a:rPr>
              <a:t>Marco teórico: El trabajo digno y el derecho al trabajo</a:t>
            </a:r>
          </a:p>
        </p:txBody>
      </p:sp>
      <p:sp>
        <p:nvSpPr>
          <p:cNvPr id="16387" name="Rectangle 4"/>
          <p:cNvSpPr>
            <a:spLocks/>
          </p:cNvSpPr>
          <p:nvPr/>
        </p:nvSpPr>
        <p:spPr bwMode="auto">
          <a:xfrm>
            <a:off x="630238" y="2473325"/>
            <a:ext cx="24018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000">
                <a:solidFill>
                  <a:srgbClr val="FFFFFF"/>
                </a:solidFill>
                <a:latin typeface="Arial" panose="020B0604020202020204" pitchFamily="34" charset="0"/>
                <a:cs typeface="Arial" panose="020B0604020202020204" pitchFamily="34" charset="0"/>
                <a:sym typeface="Arial" panose="020B0604020202020204" pitchFamily="34" charset="0"/>
              </a:rPr>
              <a:t>Nota / píe de página</a:t>
            </a:r>
          </a:p>
        </p:txBody>
      </p:sp>
      <p:sp>
        <p:nvSpPr>
          <p:cNvPr id="16388" name="Rectángulo 1"/>
          <p:cNvSpPr>
            <a:spLocks noChangeArrowheads="1"/>
          </p:cNvSpPr>
          <p:nvPr/>
        </p:nvSpPr>
        <p:spPr bwMode="auto">
          <a:xfrm>
            <a:off x="355600" y="1852613"/>
            <a:ext cx="11280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1050"/>
              </a:spcAft>
            </a:pPr>
            <a:r>
              <a:rPr lang="es-MX" altLang="es-MX" sz="1600" dirty="0">
                <a:latin typeface="Arial" panose="020B0604020202020204" pitchFamily="34" charset="0"/>
                <a:ea typeface="Times New Roman" panose="02020603050405020304" pitchFamily="18" charset="0"/>
                <a:cs typeface="Arial" panose="020B0604020202020204" pitchFamily="34" charset="0"/>
              </a:rPr>
              <a:t>La OIT (2016) plantea </a:t>
            </a:r>
            <a:r>
              <a:rPr lang="es-MX" altLang="es-MX" sz="1600" b="1" dirty="0">
                <a:latin typeface="Arial" panose="020B0604020202020204" pitchFamily="34" charset="0"/>
                <a:ea typeface="Times New Roman" panose="02020603050405020304" pitchFamily="18" charset="0"/>
                <a:cs typeface="Arial" panose="020B0604020202020204" pitchFamily="34" charset="0"/>
              </a:rPr>
              <a:t>siete posibles inseguridades en el trabajo</a:t>
            </a:r>
            <a:r>
              <a:rPr lang="es-MX" altLang="es-MX" sz="1600" dirty="0">
                <a:latin typeface="Arial" panose="020B0604020202020204" pitchFamily="34" charset="0"/>
                <a:ea typeface="Times New Roman" panose="02020603050405020304" pitchFamily="18" charset="0"/>
                <a:cs typeface="Arial" panose="020B0604020202020204" pitchFamily="34" charset="0"/>
              </a:rPr>
              <a:t>, tomadas como referencia para </a:t>
            </a:r>
            <a:r>
              <a:rPr lang="es-MX" altLang="es-MX" sz="1600" b="1" dirty="0">
                <a:latin typeface="Arial" panose="020B0604020202020204" pitchFamily="34" charset="0"/>
                <a:ea typeface="Times New Roman" panose="02020603050405020304" pitchFamily="18" charset="0"/>
                <a:cs typeface="Arial" panose="020B0604020202020204" pitchFamily="34" charset="0"/>
              </a:rPr>
              <a:t>identificar y ordenar el análisis de brechas</a:t>
            </a:r>
            <a:r>
              <a:rPr lang="es-MX" altLang="es-MX" sz="1600" dirty="0">
                <a:latin typeface="Arial" panose="020B0604020202020204" pitchFamily="34" charset="0"/>
                <a:ea typeface="Times New Roman" panose="02020603050405020304" pitchFamily="18" charset="0"/>
                <a:cs typeface="Arial" panose="020B0604020202020204" pitchFamily="34" charset="0"/>
              </a:rPr>
              <a:t> en el cumplimiento del derecho al trabajo, así como los </a:t>
            </a:r>
            <a:r>
              <a:rPr lang="es-MX" altLang="es-MX" sz="1600" b="1" dirty="0">
                <a:latin typeface="Arial" panose="020B0604020202020204" pitchFamily="34" charset="0"/>
                <a:ea typeface="Times New Roman" panose="02020603050405020304" pitchFamily="18" charset="0"/>
                <a:cs typeface="Arial" panose="020B0604020202020204" pitchFamily="34" charset="0"/>
              </a:rPr>
              <a:t>focos de atención </a:t>
            </a:r>
            <a:r>
              <a:rPr lang="es-MX" altLang="es-MX" sz="1600" dirty="0">
                <a:latin typeface="Arial" panose="020B0604020202020204" pitchFamily="34" charset="0"/>
                <a:ea typeface="Times New Roman" panose="02020603050405020304" pitchFamily="18" charset="0"/>
                <a:cs typeface="Arial" panose="020B0604020202020204" pitchFamily="34" charset="0"/>
              </a:rPr>
              <a:t>en la política laboral: </a:t>
            </a:r>
          </a:p>
        </p:txBody>
      </p:sp>
      <p:graphicFrame>
        <p:nvGraphicFramePr>
          <p:cNvPr id="3" name="Diagrama 2">
            <a:extLst/>
          </p:cNvPr>
          <p:cNvGraphicFramePr/>
          <p:nvPr>
            <p:extLst>
              <p:ext uri="{D42A27DB-BD31-4B8C-83A1-F6EECF244321}">
                <p14:modId xmlns:p14="http://schemas.microsoft.com/office/powerpoint/2010/main" val="1530355117"/>
              </p:ext>
            </p:extLst>
          </p:nvPr>
        </p:nvGraphicFramePr>
        <p:xfrm>
          <a:off x="129692" y="2716855"/>
          <a:ext cx="12745416" cy="58112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729444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p:cNvPr>
          <p:cNvGraphicFramePr/>
          <p:nvPr/>
        </p:nvGraphicFramePr>
        <p:xfrm>
          <a:off x="622424" y="2500536"/>
          <a:ext cx="11640616" cy="60538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6">
            <a:extLst/>
          </p:cNvPr>
          <p:cNvSpPr>
            <a:spLocks/>
          </p:cNvSpPr>
          <p:nvPr/>
        </p:nvSpPr>
        <p:spPr bwMode="auto">
          <a:xfrm>
            <a:off x="309563" y="1138238"/>
            <a:ext cx="12430125" cy="1301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defRPr/>
            </a:pPr>
            <a:r>
              <a:rPr lang="es-MX" altLang="es-MX" sz="2400" b="1" dirty="0">
                <a:solidFill>
                  <a:srgbClr val="53585F"/>
                </a:solidFill>
                <a:latin typeface="Arial" panose="020B0604020202020204" pitchFamily="34" charset="0"/>
                <a:ea typeface="Arial" charset="0"/>
                <a:cs typeface="Arial" panose="020B0604020202020204" pitchFamily="34" charset="0"/>
                <a:sym typeface="Arial" charset="0"/>
              </a:rPr>
              <a:t>Dimensión Disponibilidad (3 </a:t>
            </a:r>
            <a:r>
              <a:rPr lang="es-MX" altLang="es-MX" sz="2400" b="1" dirty="0" err="1">
                <a:solidFill>
                  <a:srgbClr val="53585F"/>
                </a:solidFill>
                <a:latin typeface="Arial" panose="020B0604020202020204" pitchFamily="34" charset="0"/>
                <a:ea typeface="Arial" charset="0"/>
                <a:cs typeface="Arial" panose="020B0604020202020204" pitchFamily="34" charset="0"/>
                <a:sym typeface="Arial" charset="0"/>
              </a:rPr>
              <a:t>subdimensiones</a:t>
            </a:r>
            <a:r>
              <a:rPr lang="es-MX" altLang="es-MX" sz="2400" b="1" dirty="0">
                <a:solidFill>
                  <a:srgbClr val="53585F"/>
                </a:solidFill>
                <a:latin typeface="Arial" panose="020B0604020202020204" pitchFamily="34" charset="0"/>
                <a:ea typeface="Arial" charset="0"/>
                <a:cs typeface="Arial" panose="020B0604020202020204" pitchFamily="34" charset="0"/>
                <a:sym typeface="Arial" charset="0"/>
              </a:rPr>
              <a:t> y 3 elementos de análisis)</a:t>
            </a:r>
          </a:p>
          <a:p>
            <a:pPr algn="just">
              <a:defRPr/>
            </a:pPr>
            <a:r>
              <a:rPr lang="es-MX" altLang="es-MX" sz="1800" dirty="0">
                <a:solidFill>
                  <a:srgbClr val="53585F"/>
                </a:solidFill>
                <a:latin typeface="Arial" panose="020B0604020202020204" pitchFamily="34" charset="0"/>
                <a:ea typeface="Arial" charset="0"/>
                <a:cs typeface="Arial" panose="020B0604020202020204" pitchFamily="34" charset="0"/>
                <a:sym typeface="Arial" charset="0"/>
              </a:rPr>
              <a:t>S</a:t>
            </a:r>
            <a:r>
              <a:rPr lang="es-MX" altLang="es-MX" sz="1800" dirty="0">
                <a:latin typeface="Arial" panose="020B0604020202020204" pitchFamily="34" charset="0"/>
                <a:ea typeface="Arial" charset="0"/>
                <a:cs typeface="Arial" panose="020B0604020202020204" pitchFamily="34" charset="0"/>
              </a:rPr>
              <a:t>e entiende como la suficiencia de los servicios, instalaciones y equipos, mecanismos, procedimientos o cualquier otro medio por el cual se materializa un derecho para toda la población (Vázquez, 2011)</a:t>
            </a:r>
            <a:r>
              <a:rPr lang="es-MX" sz="1800" dirty="0">
                <a:latin typeface="Arial" panose="020B0604020202020204" pitchFamily="34" charset="0"/>
                <a:cs typeface="Arial" panose="020B0604020202020204" pitchFamily="34" charset="0"/>
              </a:rPr>
              <a:t>. La disponibilidad considera la relación entre Empleador-Trabajador-Estado, resaltando las siguientes </a:t>
            </a:r>
            <a:r>
              <a:rPr lang="es-MX" sz="1800" dirty="0" err="1">
                <a:latin typeface="Arial" panose="020B0604020202020204" pitchFamily="34" charset="0"/>
                <a:cs typeface="Arial" panose="020B0604020202020204" pitchFamily="34" charset="0"/>
              </a:rPr>
              <a:t>subdimensiones</a:t>
            </a:r>
            <a:r>
              <a:rPr lang="es-MX" sz="1800" dirty="0">
                <a:latin typeface="Arial" panose="020B0604020202020204" pitchFamily="34" charset="0"/>
                <a:cs typeface="Arial" panose="020B0604020202020204" pitchFamily="34" charset="0"/>
              </a:rPr>
              <a:t>:</a:t>
            </a:r>
            <a:endParaRPr lang="es-MX" altLang="es-MX" sz="1800" dirty="0">
              <a:solidFill>
                <a:schemeClr val="tx1"/>
              </a:solidFill>
              <a:latin typeface="Arial" panose="020B0604020202020204" pitchFamily="34" charset="0"/>
              <a:ea typeface="Arial" charset="0"/>
              <a:cs typeface="Arial" panose="020B0604020202020204" pitchFamily="34" charset="0"/>
              <a:sym typeface="Arial" charset="0"/>
            </a:endParaRPr>
          </a:p>
        </p:txBody>
      </p:sp>
      <p:sp>
        <p:nvSpPr>
          <p:cNvPr id="20484" name="CuadroTexto 17"/>
          <p:cNvSpPr txBox="1">
            <a:spLocks noChangeArrowheads="1"/>
          </p:cNvSpPr>
          <p:nvPr/>
        </p:nvSpPr>
        <p:spPr bwMode="auto">
          <a:xfrm>
            <a:off x="231775" y="9223375"/>
            <a:ext cx="1224121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1200">
                <a:solidFill>
                  <a:schemeClr val="bg1"/>
                </a:solidFill>
                <a:latin typeface="Arial" panose="020B0604020202020204" pitchFamily="34" charset="0"/>
                <a:cs typeface="Arial" panose="020B0604020202020204" pitchFamily="34" charset="0"/>
              </a:rPr>
              <a:t>Vázquez, Daniel (2011). Fundamentos teóricos para la metodología aplicada a los derechos humanos, Comisión de Derechos Humanos del Distrito Federal.</a:t>
            </a:r>
          </a:p>
        </p:txBody>
      </p:sp>
    </p:spTree>
    <p:extLst>
      <p:ext uri="{BB962C8B-B14F-4D97-AF65-F5344CB8AC3E}">
        <p14:creationId xmlns:p14="http://schemas.microsoft.com/office/powerpoint/2010/main" val="263989834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p:cNvPr>
          <p:cNvGraphicFramePr/>
          <p:nvPr/>
        </p:nvGraphicFramePr>
        <p:xfrm>
          <a:off x="1054472" y="2706762"/>
          <a:ext cx="10848528" cy="577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6">
            <a:extLst/>
          </p:cNvPr>
          <p:cNvSpPr>
            <a:spLocks/>
          </p:cNvSpPr>
          <p:nvPr/>
        </p:nvSpPr>
        <p:spPr bwMode="auto">
          <a:xfrm>
            <a:off x="309563" y="1208703"/>
            <a:ext cx="12430125" cy="1579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Dimensión Accesibilidad (3 </a:t>
            </a:r>
            <a:r>
              <a:rPr lang="es-MX" altLang="es-MX" sz="2400" b="1" dirty="0" err="1">
                <a:solidFill>
                  <a:srgbClr val="53585F"/>
                </a:solidFill>
                <a:latin typeface="Arial" panose="020B0604020202020204" pitchFamily="34" charset="0"/>
                <a:cs typeface="Arial" panose="020B0604020202020204" pitchFamily="34" charset="0"/>
                <a:sym typeface="Arial" panose="020B0604020202020204" pitchFamily="34" charset="0"/>
              </a:rPr>
              <a:t>subdimensiones</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 y 3 elementos de análisis)</a:t>
            </a:r>
          </a:p>
          <a:p>
            <a:pPr algn="just">
              <a:defRPr/>
            </a:pPr>
            <a:r>
              <a:rPr lang="es-MX" altLang="es-MX" sz="1800" dirty="0">
                <a:latin typeface="Arial" panose="020B0604020202020204" pitchFamily="34" charset="0"/>
                <a:cs typeface="Arial" panose="020B0604020202020204" pitchFamily="34" charset="0"/>
              </a:rPr>
              <a:t>La accesibilidad implica asegurar que los medios por los cuales se materializa un derecho estén al alcance de todas las personas (Serrano, S. y Vázquez, D., 2013). Las </a:t>
            </a:r>
            <a:r>
              <a:rPr lang="es-MX" altLang="es-MX" sz="1800" dirty="0" err="1">
                <a:latin typeface="Arial" panose="020B0604020202020204" pitchFamily="34" charset="0"/>
                <a:cs typeface="Arial" panose="020B0604020202020204" pitchFamily="34" charset="0"/>
              </a:rPr>
              <a:t>subdimensiones</a:t>
            </a:r>
            <a:r>
              <a:rPr lang="es-MX" altLang="es-MX" sz="1800" dirty="0">
                <a:latin typeface="Arial" panose="020B0604020202020204" pitchFamily="34" charset="0"/>
                <a:cs typeface="Arial" panose="020B0604020202020204" pitchFamily="34" charset="0"/>
              </a:rPr>
              <a:t> tomadas en consideración para el análisis son las siguientes: </a:t>
            </a:r>
            <a:endParaRPr lang="es-ES_tradnl" altLang="es-MX" sz="18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eaLnBrk="1">
              <a:defRPr/>
            </a:pPr>
            <a:endParaRPr lang="es-MX" altLang="es-MX"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22532" name="CuadroTexto 17"/>
          <p:cNvSpPr txBox="1">
            <a:spLocks noChangeArrowheads="1"/>
          </p:cNvSpPr>
          <p:nvPr/>
        </p:nvSpPr>
        <p:spPr bwMode="auto">
          <a:xfrm>
            <a:off x="231775" y="9223375"/>
            <a:ext cx="1224121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1200">
                <a:solidFill>
                  <a:schemeClr val="bg1"/>
                </a:solidFill>
                <a:latin typeface="Arial" panose="020B0604020202020204" pitchFamily="34" charset="0"/>
                <a:cs typeface="Arial" panose="020B0604020202020204" pitchFamily="34" charset="0"/>
              </a:rPr>
              <a:t>Serrano, S. y Vázquez, D. (2013). Principios y obligaciones de derechos humanos: los derechos en acción. pp. 24México: SCJN, OACNUDH y CDHDF. </a:t>
            </a:r>
          </a:p>
        </p:txBody>
      </p:sp>
    </p:spTree>
    <p:extLst>
      <p:ext uri="{BB962C8B-B14F-4D97-AF65-F5344CB8AC3E}">
        <p14:creationId xmlns:p14="http://schemas.microsoft.com/office/powerpoint/2010/main" val="423127644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6">
            <a:extLst/>
          </p:cNvPr>
          <p:cNvSpPr>
            <a:spLocks/>
          </p:cNvSpPr>
          <p:nvPr/>
        </p:nvSpPr>
        <p:spPr bwMode="auto">
          <a:xfrm>
            <a:off x="309563" y="1011452"/>
            <a:ext cx="12430125" cy="12567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defRPr/>
            </a:pPr>
            <a:r>
              <a:rPr lang="es-MX" altLang="es-MX" sz="2400" b="1" dirty="0">
                <a:solidFill>
                  <a:srgbClr val="53585F"/>
                </a:solidFill>
                <a:latin typeface="Arial" panose="020B0604020202020204" pitchFamily="34" charset="0"/>
                <a:ea typeface="Arial" charset="0"/>
                <a:cs typeface="Arial" panose="020B0604020202020204" pitchFamily="34" charset="0"/>
                <a:sym typeface="Arial" charset="0"/>
              </a:rPr>
              <a:t>Dimensión Calidad (7 </a:t>
            </a:r>
            <a:r>
              <a:rPr lang="es-MX" altLang="es-MX" sz="2400" b="1" dirty="0" err="1">
                <a:solidFill>
                  <a:srgbClr val="53585F"/>
                </a:solidFill>
                <a:latin typeface="Arial" panose="020B0604020202020204" pitchFamily="34" charset="0"/>
                <a:ea typeface="Arial" charset="0"/>
                <a:cs typeface="Arial" panose="020B0604020202020204" pitchFamily="34" charset="0"/>
                <a:sym typeface="Arial" charset="0"/>
              </a:rPr>
              <a:t>subdimensiones</a:t>
            </a:r>
            <a:r>
              <a:rPr lang="es-MX" altLang="es-MX" sz="2400" b="1" dirty="0">
                <a:solidFill>
                  <a:srgbClr val="53585F"/>
                </a:solidFill>
                <a:latin typeface="Arial" panose="020B0604020202020204" pitchFamily="34" charset="0"/>
                <a:ea typeface="Arial" charset="0"/>
                <a:cs typeface="Arial" panose="020B0604020202020204" pitchFamily="34" charset="0"/>
                <a:sym typeface="Arial" charset="0"/>
              </a:rPr>
              <a:t> y 7 elementos de análisis)</a:t>
            </a:r>
          </a:p>
          <a:p>
            <a:pPr algn="just">
              <a:defRPr/>
            </a:pPr>
            <a:r>
              <a:rPr lang="es-MX" altLang="es-MX" sz="1700" dirty="0">
                <a:latin typeface="Arial" panose="020B0604020202020204" pitchFamily="34" charset="0"/>
                <a:ea typeface="Arial" charset="0"/>
                <a:cs typeface="Arial" panose="020B0604020202020204" pitchFamily="34" charset="0"/>
              </a:rPr>
              <a:t>I</a:t>
            </a:r>
            <a:r>
              <a:rPr lang="es-MX" sz="1700" dirty="0">
                <a:latin typeface="Arial" panose="020B0604020202020204" pitchFamily="34" charset="0"/>
                <a:cs typeface="Arial" panose="020B0604020202020204" pitchFamily="34" charset="0"/>
              </a:rPr>
              <a:t>mplica asegurar que los medios (instalaciones, los bienes y los servicios) y contenidos por los cuales se materializa un derecho tengan los requerimientos y propiedades aceptables, relevantes y culturalmente apropiados para cumplir con esa función (PNUD, 2012).</a:t>
            </a:r>
            <a:endParaRPr lang="es-MX" altLang="es-MX" sz="1700" b="1" dirty="0">
              <a:solidFill>
                <a:schemeClr val="tx1"/>
              </a:solidFill>
              <a:latin typeface="Arial" panose="020B0604020202020204" pitchFamily="34" charset="0"/>
              <a:ea typeface="Arial" charset="0"/>
              <a:cs typeface="Arial" panose="020B0604020202020204" pitchFamily="34" charset="0"/>
              <a:sym typeface="Arial" charset="0"/>
            </a:endParaRPr>
          </a:p>
        </p:txBody>
      </p:sp>
      <p:graphicFrame>
        <p:nvGraphicFramePr>
          <p:cNvPr id="3" name="Diagrama 2">
            <a:extLst/>
          </p:cNvPr>
          <p:cNvGraphicFramePr/>
          <p:nvPr>
            <p:extLst>
              <p:ext uri="{D42A27DB-BD31-4B8C-83A1-F6EECF244321}">
                <p14:modId xmlns:p14="http://schemas.microsoft.com/office/powerpoint/2010/main" val="2444166866"/>
              </p:ext>
            </p:extLst>
          </p:nvPr>
        </p:nvGraphicFramePr>
        <p:xfrm>
          <a:off x="813768" y="2302322"/>
          <a:ext cx="11521280" cy="6606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80" name="CuadroTexto 4"/>
          <p:cNvSpPr txBox="1">
            <a:spLocks noChangeArrowheads="1"/>
          </p:cNvSpPr>
          <p:nvPr/>
        </p:nvSpPr>
        <p:spPr bwMode="auto">
          <a:xfrm>
            <a:off x="231775" y="9124950"/>
            <a:ext cx="12241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1200">
                <a:solidFill>
                  <a:schemeClr val="bg1"/>
                </a:solidFill>
                <a:latin typeface="Arial" panose="020B0604020202020204" pitchFamily="34" charset="0"/>
                <a:cs typeface="Arial" panose="020B0604020202020204" pitchFamily="34" charset="0"/>
              </a:rPr>
              <a:t>Programa de las Naciones Unidas para el Desarrollo (PNUD) (2012). Integración de los Derechos Humanos en las Políticas y en los Programas de Desarrollo: Experiencias del PNUD. </a:t>
            </a:r>
          </a:p>
        </p:txBody>
      </p:sp>
    </p:spTree>
    <p:extLst>
      <p:ext uri="{BB962C8B-B14F-4D97-AF65-F5344CB8AC3E}">
        <p14:creationId xmlns:p14="http://schemas.microsoft.com/office/powerpoint/2010/main" val="43345003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p:cNvPr>
          <p:cNvGraphicFramePr/>
          <p:nvPr>
            <p:extLst>
              <p:ext uri="{D42A27DB-BD31-4B8C-83A1-F6EECF244321}">
                <p14:modId xmlns:p14="http://schemas.microsoft.com/office/powerpoint/2010/main" val="1097174861"/>
              </p:ext>
            </p:extLst>
          </p:nvPr>
        </p:nvGraphicFramePr>
        <p:xfrm>
          <a:off x="802233" y="3364632"/>
          <a:ext cx="11820847" cy="61389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angle 6">
            <a:extLst/>
          </p:cNvPr>
          <p:cNvSpPr>
            <a:spLocks/>
          </p:cNvSpPr>
          <p:nvPr/>
        </p:nvSpPr>
        <p:spPr bwMode="auto">
          <a:xfrm>
            <a:off x="309563" y="1208723"/>
            <a:ext cx="12430125" cy="21339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defRPr/>
            </a:pPr>
            <a:r>
              <a:rPr lang="es-MX" altLang="es-MX" sz="2400" b="1" dirty="0">
                <a:solidFill>
                  <a:srgbClr val="53585F"/>
                </a:solidFill>
                <a:latin typeface="Arial" panose="020B0604020202020204" pitchFamily="34" charset="0"/>
                <a:ea typeface="Arial" charset="0"/>
                <a:cs typeface="Arial" panose="020B0604020202020204" pitchFamily="34" charset="0"/>
                <a:sym typeface="Arial" charset="0"/>
              </a:rPr>
              <a:t>Dimensión Efectividad (3 </a:t>
            </a:r>
            <a:r>
              <a:rPr lang="es-MX" altLang="es-MX" sz="2400" b="1" dirty="0" err="1">
                <a:solidFill>
                  <a:srgbClr val="53585F"/>
                </a:solidFill>
                <a:latin typeface="Arial" panose="020B0604020202020204" pitchFamily="34" charset="0"/>
                <a:ea typeface="Arial" charset="0"/>
                <a:cs typeface="Arial" panose="020B0604020202020204" pitchFamily="34" charset="0"/>
                <a:sym typeface="Arial" charset="0"/>
              </a:rPr>
              <a:t>subdimensiones</a:t>
            </a:r>
            <a:r>
              <a:rPr lang="es-MX" altLang="es-MX" sz="2400" b="1" dirty="0">
                <a:solidFill>
                  <a:srgbClr val="53585F"/>
                </a:solidFill>
                <a:latin typeface="Arial" panose="020B0604020202020204" pitchFamily="34" charset="0"/>
                <a:ea typeface="Arial" charset="0"/>
                <a:cs typeface="Arial" panose="020B0604020202020204" pitchFamily="34" charset="0"/>
                <a:sym typeface="Arial" charset="0"/>
              </a:rPr>
              <a:t> y 3 elementos de análisis)</a:t>
            </a:r>
          </a:p>
          <a:p>
            <a:pPr algn="just">
              <a:defRPr/>
            </a:pPr>
            <a:r>
              <a:rPr lang="es-MX" sz="1800" dirty="0">
                <a:latin typeface="Arial" panose="020B0604020202020204" pitchFamily="34" charset="0"/>
                <a:cs typeface="Arial" panose="020B0604020202020204" pitchFamily="34" charset="0"/>
              </a:rPr>
              <a:t>Comprende la obligación que el Estado mexicano tiene de contar con sistemas de inspección y justicia laboral eficaces, oportunos e imparciales y crear los medios para reparar las violaciones, dando acceso a las víctimas a los recursos que les permitan obtener una reparación adecuada. Ésta se corresponde también con la obligación que tiene el Estado de hacer cumplir las obligaciones de los empleadores en cuanto a la dimensión individual y colectiva del derecho al trabajo, previniendo, castigando y haciendo reparar las violaciones (Diagnósticos del Derecho al Trabajo. CONEVAL, 2018*). Al respecto, se analizaron las siguientes </a:t>
            </a:r>
            <a:r>
              <a:rPr lang="es-MX" sz="1800" dirty="0" err="1">
                <a:latin typeface="Arial" panose="020B0604020202020204" pitchFamily="34" charset="0"/>
                <a:cs typeface="Arial" panose="020B0604020202020204" pitchFamily="34" charset="0"/>
              </a:rPr>
              <a:t>subdimensiones</a:t>
            </a:r>
            <a:r>
              <a:rPr lang="es-MX" sz="1800" dirty="0">
                <a:latin typeface="Arial" panose="020B0604020202020204" pitchFamily="34" charset="0"/>
                <a:cs typeface="Arial" panose="020B0604020202020204" pitchFamily="34" charset="0"/>
              </a:rPr>
              <a:t>:</a:t>
            </a:r>
            <a:endParaRPr lang="es-MX" altLang="es-MX" sz="1800" b="1" dirty="0">
              <a:solidFill>
                <a:schemeClr val="tx1"/>
              </a:solidFill>
              <a:latin typeface="Arial" panose="020B0604020202020204" pitchFamily="34" charset="0"/>
              <a:ea typeface="Arial" charset="0"/>
              <a:cs typeface="Arial" panose="020B0604020202020204" pitchFamily="34" charset="0"/>
              <a:sym typeface="Arial" charset="0"/>
            </a:endParaRPr>
          </a:p>
        </p:txBody>
      </p:sp>
      <p:sp>
        <p:nvSpPr>
          <p:cNvPr id="26628" name="CuadroTexto 4"/>
          <p:cNvSpPr txBox="1">
            <a:spLocks noChangeArrowheads="1"/>
          </p:cNvSpPr>
          <p:nvPr/>
        </p:nvSpPr>
        <p:spPr bwMode="auto">
          <a:xfrm>
            <a:off x="231775" y="9223375"/>
            <a:ext cx="1224121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1200">
                <a:solidFill>
                  <a:schemeClr val="bg1"/>
                </a:solidFill>
                <a:latin typeface="Arial" panose="020B0604020202020204" pitchFamily="34" charset="0"/>
                <a:cs typeface="Arial" panose="020B0604020202020204" pitchFamily="34" charset="0"/>
              </a:rPr>
              <a:t>* Documento inédito </a:t>
            </a:r>
          </a:p>
        </p:txBody>
      </p:sp>
    </p:spTree>
    <p:extLst>
      <p:ext uri="{BB962C8B-B14F-4D97-AF65-F5344CB8AC3E}">
        <p14:creationId xmlns:p14="http://schemas.microsoft.com/office/powerpoint/2010/main" val="3989533659"/>
      </p:ext>
    </p:extLst>
  </p:cSld>
  <p:clrMapOvr>
    <a:masterClrMapping/>
  </p:clrMapOvr>
  <p:transition spd="med"/>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20877</TotalTime>
  <Words>6692</Words>
  <Application>Microsoft Office PowerPoint</Application>
  <PresentationFormat>Personalizado</PresentationFormat>
  <Paragraphs>263</Paragraphs>
  <Slides>25</Slides>
  <Notes>23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25</vt:i4>
      </vt:variant>
    </vt:vector>
  </HeadingPairs>
  <TitlesOfParts>
    <vt:vector size="33" baseType="lpstr">
      <vt:lpstr>Arial</vt:lpstr>
      <vt:lpstr>Arial Black</vt:lpstr>
      <vt:lpstr>Calibri</vt:lpstr>
      <vt:lpstr>Calibri Light</vt:lpstr>
      <vt:lpstr>Helvetica Light</vt:lpstr>
      <vt:lpstr>Helvetica Neue</vt:lpstr>
      <vt:lpstr>Wingdings</vt:lpstr>
      <vt:lpstr>Diseño personalizado</vt:lpstr>
      <vt:lpstr>Estudio Diagnóstico del Derecho al Trabajo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 la presentación</dc:title>
  <dc:creator>Julieta  Castro Toral</dc:creator>
  <cp:lastModifiedBy>Liv  Lafontaine Navarro</cp:lastModifiedBy>
  <cp:revision>1271</cp:revision>
  <cp:lastPrinted>2017-06-15T17:05:24Z</cp:lastPrinted>
  <dcterms:modified xsi:type="dcterms:W3CDTF">2019-02-11T23:10:18Z</dcterms:modified>
</cp:coreProperties>
</file>