
<file path=[Content_Types].xml><?xml version="1.0" encoding="utf-8"?>
<Types xmlns="http://schemas.openxmlformats.org/package/2006/content-types">
  <Default Extension="bin" ContentType="application/vnd.openxmlformats-officedocument.oleObject"/>
  <Default Extension="docx" ContentType="application/vnd.openxmlformats-officedocument.wordprocessingml.document"/>
  <Default Extension="emf" ContentType="image/x-emf"/>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charts/chart4.xml" ContentType="application/vnd.openxmlformats-officedocument.drawingml.chart+xml"/>
  <Override PartName="/ppt/notesSlides/notesSlide4.xml" ContentType="application/vnd.openxmlformats-officedocument.presentationml.notesSlide+xml"/>
  <Override PartName="/ppt/charts/chart5.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charts/chart7.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8.xml" ContentType="application/vnd.openxmlformats-officedocument.drawingml.chart+xml"/>
  <Override PartName="/ppt/theme/themeOverride3.xml" ContentType="application/vnd.openxmlformats-officedocument.themeOverr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strictFirstAndLastChars="0" saveSubsetFonts="1">
  <p:sldMasterIdLst>
    <p:sldMasterId id="2147483660" r:id="rId1"/>
  </p:sldMasterIdLst>
  <p:notesMasterIdLst>
    <p:notesMasterId r:id="rId18"/>
  </p:notesMasterIdLst>
  <p:handoutMasterIdLst>
    <p:handoutMasterId r:id="rId19"/>
  </p:handoutMasterIdLst>
  <p:sldIdLst>
    <p:sldId id="556" r:id="rId2"/>
    <p:sldId id="557" r:id="rId3"/>
    <p:sldId id="605" r:id="rId4"/>
    <p:sldId id="607" r:id="rId5"/>
    <p:sldId id="635" r:id="rId6"/>
    <p:sldId id="642" r:id="rId7"/>
    <p:sldId id="648" r:id="rId8"/>
    <p:sldId id="638" r:id="rId9"/>
    <p:sldId id="641" r:id="rId10"/>
    <p:sldId id="608" r:id="rId11"/>
    <p:sldId id="631" r:id="rId12"/>
    <p:sldId id="632" r:id="rId13"/>
    <p:sldId id="627" r:id="rId14"/>
    <p:sldId id="646" r:id="rId15"/>
    <p:sldId id="640" r:id="rId16"/>
    <p:sldId id="647" r:id="rId17"/>
  </p:sldIdLst>
  <p:sldSz cx="13004800" cy="9753600"/>
  <p:notesSz cx="7010400" cy="9296400"/>
  <p:defaultTextStyle>
    <a:defPPr>
      <a:defRPr lang="es-MX"/>
    </a:defPPr>
    <a:lvl1pPr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1pPr>
    <a:lvl2pPr marL="457200" indent="-2286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2pPr>
    <a:lvl3pPr marL="914400" indent="-4572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3pPr>
    <a:lvl4pPr marL="1371600" indent="-6858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4pPr>
    <a:lvl5pPr marL="1828800" indent="-9144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5pPr>
    <a:lvl6pPr marL="22860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6pPr>
    <a:lvl7pPr marL="27432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7pPr>
    <a:lvl8pPr marL="32004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8pPr>
    <a:lvl9pPr marL="36576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9pPr>
  </p:defaultTextStyle>
  <p:extLst>
    <p:ext uri="{EFAFB233-063F-42B5-8137-9DF3F51BA10A}">
      <p15:sldGuideLst xmlns:p15="http://schemas.microsoft.com/office/powerpoint/2012/main">
        <p15:guide id="1" orient="horz" pos="3526" userDrawn="1">
          <p15:clr>
            <a:srgbClr val="A4A3A4"/>
          </p15:clr>
        </p15:guide>
        <p15:guide id="2" pos="4096">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srael Larry  Escobar Blanco" initials="ILEB" lastIdx="3" clrIdx="0">
    <p:extLst>
      <p:ext uri="{19B8F6BF-5375-455C-9EA6-DF929625EA0E}">
        <p15:presenceInfo xmlns:p15="http://schemas.microsoft.com/office/powerpoint/2012/main" userId="S-1-5-21-1990024163-3075840602-2784443919-1651" providerId="AD"/>
      </p:ext>
    </p:extLst>
  </p:cmAuthor>
  <p:cmAuthor id="2" name="Alice Zahí Martínez Treviño" initials="AZMT" lastIdx="10" clrIdx="1"/>
  <p:cmAuthor id="3" name="Office2 Coneval" initials="OC"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9999"/>
    <a:srgbClr val="7EC6C4"/>
    <a:srgbClr val="EDB1CF"/>
    <a:srgbClr val="000000"/>
    <a:srgbClr val="00B050"/>
    <a:srgbClr val="C20E9B"/>
    <a:srgbClr val="D41293"/>
    <a:srgbClr val="4FFFA3"/>
    <a:srgbClr val="FD4DB2"/>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41" autoAdjust="0"/>
    <p:restoredTop sz="96370" autoAdjust="0"/>
  </p:normalViewPr>
  <p:slideViewPr>
    <p:cSldViewPr>
      <p:cViewPr varScale="1">
        <p:scale>
          <a:sx n="78" d="100"/>
          <a:sy n="78" d="100"/>
        </p:scale>
        <p:origin x="1998" y="108"/>
      </p:cViewPr>
      <p:guideLst>
        <p:guide orient="horz" pos="3526"/>
        <p:guide pos="4096"/>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vcorona\Downloads\Gr&#225;ficas_alimentaci&#243;n_121218.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vcorona\Downloads\Gr&#225;ficas_alimentaci&#243;n_121218.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2" Type="http://schemas.openxmlformats.org/officeDocument/2006/relationships/oleObject" Target="Macintosh%20HD:Users:Leya:Desktop:3_Diagn&#243;stico%20Alimentaci&#243;n_Anexo%20Estad&#237;stico.xlsx" TargetMode="External"/><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1" Type="http://schemas.openxmlformats.org/officeDocument/2006/relationships/oleObject" Target="file:///C:\Users\avcorona\Downloads\Gr&#225;ficas_alimentaci&#243;n_121218.xlsx" TargetMode="External"/></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embeddings/oleObject1.bin"/><Relationship Id="rId1" Type="http://schemas.openxmlformats.org/officeDocument/2006/relationships/themeOverride" Target="../theme/themeOverride2.xml"/></Relationships>
</file>

<file path=ppt/charts/_rels/chart6.xml.rels><?xml version="1.0" encoding="UTF-8" standalone="yes"?>
<Relationships xmlns="http://schemas.openxmlformats.org/package/2006/relationships"><Relationship Id="rId3" Type="http://schemas.openxmlformats.org/officeDocument/2006/relationships/oleObject" Target="file:///C:\Users\avcorona\Downloads\Gr&#225;ficas_alimentaci&#243;n_121218.xlsx" TargetMode="External"/><Relationship Id="rId2" Type="http://schemas.microsoft.com/office/2011/relationships/chartColorStyle" Target="colors3.xml"/><Relationship Id="rId1" Type="http://schemas.microsoft.com/office/2011/relationships/chartStyle" Target="style3.xml"/></Relationships>
</file>

<file path=ppt/charts/_rels/chart7.xml.rels><?xml version="1.0" encoding="UTF-8" standalone="yes"?>
<Relationships xmlns="http://schemas.openxmlformats.org/package/2006/relationships"><Relationship Id="rId3" Type="http://schemas.openxmlformats.org/officeDocument/2006/relationships/oleObject" Target="file:///C:\Users\avcorona\Downloads\Gr&#225;ficas_alimentaci&#243;n_121218.xlsx" TargetMode="External"/><Relationship Id="rId2" Type="http://schemas.microsoft.com/office/2011/relationships/chartColorStyle" Target="colors4.xml"/><Relationship Id="rId1" Type="http://schemas.microsoft.com/office/2011/relationships/chartStyle" Target="style4.xml"/></Relationships>
</file>

<file path=ppt/charts/_rels/chart8.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'G1'!$B$6</c:f>
              <c:strCache>
                <c:ptCount val="1"/>
                <c:pt idx="0">
                  <c:v>México</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'G1'!$A$7:$A$21</c:f>
              <c:strCache>
                <c:ptCount val="15"/>
                <c:pt idx="0">
                  <c:v>2000-02</c:v>
                </c:pt>
                <c:pt idx="1">
                  <c:v>2001-03</c:v>
                </c:pt>
                <c:pt idx="2">
                  <c:v>2002-04</c:v>
                </c:pt>
                <c:pt idx="3">
                  <c:v>2003-05</c:v>
                </c:pt>
                <c:pt idx="4">
                  <c:v>2004-06</c:v>
                </c:pt>
                <c:pt idx="5">
                  <c:v>2005-07</c:v>
                </c:pt>
                <c:pt idx="6">
                  <c:v>2006-08</c:v>
                </c:pt>
                <c:pt idx="7">
                  <c:v>2007-09</c:v>
                </c:pt>
                <c:pt idx="8">
                  <c:v>2008-10</c:v>
                </c:pt>
                <c:pt idx="9">
                  <c:v>2009-11</c:v>
                </c:pt>
                <c:pt idx="10">
                  <c:v>2010-12</c:v>
                </c:pt>
                <c:pt idx="11">
                  <c:v>2011-13</c:v>
                </c:pt>
                <c:pt idx="12">
                  <c:v>2012-14</c:v>
                </c:pt>
                <c:pt idx="13">
                  <c:v>2013-15</c:v>
                </c:pt>
                <c:pt idx="14">
                  <c:v>2014-16</c:v>
                </c:pt>
              </c:strCache>
            </c:strRef>
          </c:cat>
          <c:val>
            <c:numRef>
              <c:f>'G1'!$B$7:$B$21</c:f>
              <c:numCache>
                <c:formatCode>0</c:formatCode>
                <c:ptCount val="15"/>
                <c:pt idx="0">
                  <c:v>133</c:v>
                </c:pt>
                <c:pt idx="1">
                  <c:v>134</c:v>
                </c:pt>
                <c:pt idx="2">
                  <c:v>134</c:v>
                </c:pt>
                <c:pt idx="3">
                  <c:v>133</c:v>
                </c:pt>
                <c:pt idx="4">
                  <c:v>132</c:v>
                </c:pt>
                <c:pt idx="5">
                  <c:v>132</c:v>
                </c:pt>
                <c:pt idx="6">
                  <c:v>132</c:v>
                </c:pt>
                <c:pt idx="7">
                  <c:v>131</c:v>
                </c:pt>
                <c:pt idx="8">
                  <c:v>130</c:v>
                </c:pt>
                <c:pt idx="9">
                  <c:v>129</c:v>
                </c:pt>
                <c:pt idx="10">
                  <c:v>129</c:v>
                </c:pt>
                <c:pt idx="11">
                  <c:v>129</c:v>
                </c:pt>
                <c:pt idx="12">
                  <c:v>129</c:v>
                </c:pt>
                <c:pt idx="13">
                  <c:v>129</c:v>
                </c:pt>
                <c:pt idx="14">
                  <c:v>130</c:v>
                </c:pt>
              </c:numCache>
            </c:numRef>
          </c:val>
          <c:smooth val="0"/>
          <c:extLst>
            <c:ext xmlns:c16="http://schemas.microsoft.com/office/drawing/2014/chart" uri="{C3380CC4-5D6E-409C-BE32-E72D297353CC}">
              <c16:uniqueId val="{00000000-4EA7-4F54-9C79-AE5B594DCBC0}"/>
            </c:ext>
          </c:extLst>
        </c:ser>
        <c:ser>
          <c:idx val="1"/>
          <c:order val="1"/>
          <c:tx>
            <c:strRef>
              <c:f>'G1'!$C$6</c:f>
              <c:strCache>
                <c:ptCount val="1"/>
                <c:pt idx="0">
                  <c:v>Canadá </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'G1'!$A$7:$A$21</c:f>
              <c:strCache>
                <c:ptCount val="15"/>
                <c:pt idx="0">
                  <c:v>2000-02</c:v>
                </c:pt>
                <c:pt idx="1">
                  <c:v>2001-03</c:v>
                </c:pt>
                <c:pt idx="2">
                  <c:v>2002-04</c:v>
                </c:pt>
                <c:pt idx="3">
                  <c:v>2003-05</c:v>
                </c:pt>
                <c:pt idx="4">
                  <c:v>2004-06</c:v>
                </c:pt>
                <c:pt idx="5">
                  <c:v>2005-07</c:v>
                </c:pt>
                <c:pt idx="6">
                  <c:v>2006-08</c:v>
                </c:pt>
                <c:pt idx="7">
                  <c:v>2007-09</c:v>
                </c:pt>
                <c:pt idx="8">
                  <c:v>2008-10</c:v>
                </c:pt>
                <c:pt idx="9">
                  <c:v>2009-11</c:v>
                </c:pt>
                <c:pt idx="10">
                  <c:v>2010-12</c:v>
                </c:pt>
                <c:pt idx="11">
                  <c:v>2011-13</c:v>
                </c:pt>
                <c:pt idx="12">
                  <c:v>2012-14</c:v>
                </c:pt>
                <c:pt idx="13">
                  <c:v>2013-15</c:v>
                </c:pt>
                <c:pt idx="14">
                  <c:v>2014-16</c:v>
                </c:pt>
              </c:strCache>
            </c:strRef>
          </c:cat>
          <c:val>
            <c:numRef>
              <c:f>'G1'!$C$7:$C$21</c:f>
              <c:numCache>
                <c:formatCode>0</c:formatCode>
                <c:ptCount val="15"/>
                <c:pt idx="0">
                  <c:v>140</c:v>
                </c:pt>
                <c:pt idx="1">
                  <c:v>140</c:v>
                </c:pt>
                <c:pt idx="2">
                  <c:v>140</c:v>
                </c:pt>
                <c:pt idx="3">
                  <c:v>139</c:v>
                </c:pt>
                <c:pt idx="4">
                  <c:v>139</c:v>
                </c:pt>
                <c:pt idx="5">
                  <c:v>138</c:v>
                </c:pt>
                <c:pt idx="6">
                  <c:v>138</c:v>
                </c:pt>
                <c:pt idx="7">
                  <c:v>137</c:v>
                </c:pt>
                <c:pt idx="8">
                  <c:v>137</c:v>
                </c:pt>
                <c:pt idx="9">
                  <c:v>137</c:v>
                </c:pt>
                <c:pt idx="10">
                  <c:v>138</c:v>
                </c:pt>
                <c:pt idx="11">
                  <c:v>138</c:v>
                </c:pt>
                <c:pt idx="12">
                  <c:v>138</c:v>
                </c:pt>
                <c:pt idx="13">
                  <c:v>139</c:v>
                </c:pt>
                <c:pt idx="14">
                  <c:v>139</c:v>
                </c:pt>
              </c:numCache>
            </c:numRef>
          </c:val>
          <c:smooth val="0"/>
          <c:extLst>
            <c:ext xmlns:c16="http://schemas.microsoft.com/office/drawing/2014/chart" uri="{C3380CC4-5D6E-409C-BE32-E72D297353CC}">
              <c16:uniqueId val="{00000001-4EA7-4F54-9C79-AE5B594DCBC0}"/>
            </c:ext>
          </c:extLst>
        </c:ser>
        <c:ser>
          <c:idx val="2"/>
          <c:order val="2"/>
          <c:tx>
            <c:strRef>
              <c:f>'G1'!$D$6</c:f>
              <c:strCache>
                <c:ptCount val="1"/>
                <c:pt idx="0">
                  <c:v>Estados Unidos</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'G1'!$A$7:$A$21</c:f>
              <c:strCache>
                <c:ptCount val="15"/>
                <c:pt idx="0">
                  <c:v>2000-02</c:v>
                </c:pt>
                <c:pt idx="1">
                  <c:v>2001-03</c:v>
                </c:pt>
                <c:pt idx="2">
                  <c:v>2002-04</c:v>
                </c:pt>
                <c:pt idx="3">
                  <c:v>2003-05</c:v>
                </c:pt>
                <c:pt idx="4">
                  <c:v>2004-06</c:v>
                </c:pt>
                <c:pt idx="5">
                  <c:v>2005-07</c:v>
                </c:pt>
                <c:pt idx="6">
                  <c:v>2006-08</c:v>
                </c:pt>
                <c:pt idx="7">
                  <c:v>2007-09</c:v>
                </c:pt>
                <c:pt idx="8">
                  <c:v>2008-10</c:v>
                </c:pt>
                <c:pt idx="9">
                  <c:v>2009-11</c:v>
                </c:pt>
                <c:pt idx="10">
                  <c:v>2010-12</c:v>
                </c:pt>
                <c:pt idx="11">
                  <c:v>2011-13</c:v>
                </c:pt>
                <c:pt idx="12">
                  <c:v>2012-14</c:v>
                </c:pt>
                <c:pt idx="13">
                  <c:v>2013-15</c:v>
                </c:pt>
                <c:pt idx="14">
                  <c:v>2014-16</c:v>
                </c:pt>
              </c:strCache>
            </c:strRef>
          </c:cat>
          <c:val>
            <c:numRef>
              <c:f>'G1'!$D$7:$D$21</c:f>
              <c:numCache>
                <c:formatCode>0</c:formatCode>
                <c:ptCount val="15"/>
                <c:pt idx="0">
                  <c:v>146</c:v>
                </c:pt>
                <c:pt idx="1">
                  <c:v>146</c:v>
                </c:pt>
                <c:pt idx="2">
                  <c:v>147</c:v>
                </c:pt>
                <c:pt idx="3">
                  <c:v>148</c:v>
                </c:pt>
                <c:pt idx="4">
                  <c:v>148</c:v>
                </c:pt>
                <c:pt idx="5">
                  <c:v>147</c:v>
                </c:pt>
                <c:pt idx="6">
                  <c:v>146</c:v>
                </c:pt>
                <c:pt idx="7">
                  <c:v>144</c:v>
                </c:pt>
                <c:pt idx="8">
                  <c:v>143</c:v>
                </c:pt>
                <c:pt idx="9">
                  <c:v>142</c:v>
                </c:pt>
                <c:pt idx="10">
                  <c:v>142</c:v>
                </c:pt>
                <c:pt idx="11">
                  <c:v>143</c:v>
                </c:pt>
                <c:pt idx="12">
                  <c:v>143</c:v>
                </c:pt>
                <c:pt idx="13">
                  <c:v>144</c:v>
                </c:pt>
                <c:pt idx="14">
                  <c:v>145</c:v>
                </c:pt>
              </c:numCache>
            </c:numRef>
          </c:val>
          <c:smooth val="0"/>
          <c:extLst>
            <c:ext xmlns:c16="http://schemas.microsoft.com/office/drawing/2014/chart" uri="{C3380CC4-5D6E-409C-BE32-E72D297353CC}">
              <c16:uniqueId val="{00000002-4EA7-4F54-9C79-AE5B594DCBC0}"/>
            </c:ext>
          </c:extLst>
        </c:ser>
        <c:ser>
          <c:idx val="3"/>
          <c:order val="3"/>
          <c:tx>
            <c:strRef>
              <c:f>'G1'!$E$6</c:f>
              <c:strCache>
                <c:ptCount val="1"/>
                <c:pt idx="0">
                  <c:v>Brasil</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strRef>
              <c:f>'G1'!$A$7:$A$21</c:f>
              <c:strCache>
                <c:ptCount val="15"/>
                <c:pt idx="0">
                  <c:v>2000-02</c:v>
                </c:pt>
                <c:pt idx="1">
                  <c:v>2001-03</c:v>
                </c:pt>
                <c:pt idx="2">
                  <c:v>2002-04</c:v>
                </c:pt>
                <c:pt idx="3">
                  <c:v>2003-05</c:v>
                </c:pt>
                <c:pt idx="4">
                  <c:v>2004-06</c:v>
                </c:pt>
                <c:pt idx="5">
                  <c:v>2005-07</c:v>
                </c:pt>
                <c:pt idx="6">
                  <c:v>2006-08</c:v>
                </c:pt>
                <c:pt idx="7">
                  <c:v>2007-09</c:v>
                </c:pt>
                <c:pt idx="8">
                  <c:v>2008-10</c:v>
                </c:pt>
                <c:pt idx="9">
                  <c:v>2009-11</c:v>
                </c:pt>
                <c:pt idx="10">
                  <c:v>2010-12</c:v>
                </c:pt>
                <c:pt idx="11">
                  <c:v>2011-13</c:v>
                </c:pt>
                <c:pt idx="12">
                  <c:v>2012-14</c:v>
                </c:pt>
                <c:pt idx="13">
                  <c:v>2013-15</c:v>
                </c:pt>
                <c:pt idx="14">
                  <c:v>2014-16</c:v>
                </c:pt>
              </c:strCache>
            </c:strRef>
          </c:cat>
          <c:val>
            <c:numRef>
              <c:f>'G1'!$E$7:$E$21</c:f>
              <c:numCache>
                <c:formatCode>0</c:formatCode>
                <c:ptCount val="15"/>
                <c:pt idx="0">
                  <c:v>122</c:v>
                </c:pt>
                <c:pt idx="1">
                  <c:v>125</c:v>
                </c:pt>
                <c:pt idx="2">
                  <c:v>127</c:v>
                </c:pt>
                <c:pt idx="3">
                  <c:v>129</c:v>
                </c:pt>
                <c:pt idx="4">
                  <c:v>129</c:v>
                </c:pt>
                <c:pt idx="5">
                  <c:v>129</c:v>
                </c:pt>
                <c:pt idx="6">
                  <c:v>130</c:v>
                </c:pt>
                <c:pt idx="7">
                  <c:v>130</c:v>
                </c:pt>
                <c:pt idx="8">
                  <c:v>132</c:v>
                </c:pt>
                <c:pt idx="9">
                  <c:v>133</c:v>
                </c:pt>
                <c:pt idx="10">
                  <c:v>134</c:v>
                </c:pt>
                <c:pt idx="11">
                  <c:v>134</c:v>
                </c:pt>
                <c:pt idx="12">
                  <c:v>133</c:v>
                </c:pt>
                <c:pt idx="13">
                  <c:v>132</c:v>
                </c:pt>
                <c:pt idx="14">
                  <c:v>131</c:v>
                </c:pt>
              </c:numCache>
            </c:numRef>
          </c:val>
          <c:smooth val="0"/>
          <c:extLst>
            <c:ext xmlns:c16="http://schemas.microsoft.com/office/drawing/2014/chart" uri="{C3380CC4-5D6E-409C-BE32-E72D297353CC}">
              <c16:uniqueId val="{00000003-4EA7-4F54-9C79-AE5B594DCBC0}"/>
            </c:ext>
          </c:extLst>
        </c:ser>
        <c:ser>
          <c:idx val="4"/>
          <c:order val="4"/>
          <c:tx>
            <c:strRef>
              <c:f>'G1'!$F$6</c:f>
              <c:strCache>
                <c:ptCount val="1"/>
                <c:pt idx="0">
                  <c:v>Chile</c:v>
                </c:pt>
              </c:strCache>
            </c:strRef>
          </c:tx>
          <c:spPr>
            <a:ln w="28575" cap="rnd">
              <a:solidFill>
                <a:schemeClr val="accent5"/>
              </a:solidFill>
              <a:round/>
            </a:ln>
            <a:effectLst/>
          </c:spPr>
          <c:marker>
            <c:symbol val="circle"/>
            <c:size val="5"/>
            <c:spPr>
              <a:solidFill>
                <a:schemeClr val="accent5"/>
              </a:solidFill>
              <a:ln w="9525">
                <a:solidFill>
                  <a:schemeClr val="accent5"/>
                </a:solidFill>
              </a:ln>
              <a:effectLst/>
            </c:spPr>
          </c:marker>
          <c:cat>
            <c:strRef>
              <c:f>'G1'!$A$7:$A$21</c:f>
              <c:strCache>
                <c:ptCount val="15"/>
                <c:pt idx="0">
                  <c:v>2000-02</c:v>
                </c:pt>
                <c:pt idx="1">
                  <c:v>2001-03</c:v>
                </c:pt>
                <c:pt idx="2">
                  <c:v>2002-04</c:v>
                </c:pt>
                <c:pt idx="3">
                  <c:v>2003-05</c:v>
                </c:pt>
                <c:pt idx="4">
                  <c:v>2004-06</c:v>
                </c:pt>
                <c:pt idx="5">
                  <c:v>2005-07</c:v>
                </c:pt>
                <c:pt idx="6">
                  <c:v>2006-08</c:v>
                </c:pt>
                <c:pt idx="7">
                  <c:v>2007-09</c:v>
                </c:pt>
                <c:pt idx="8">
                  <c:v>2008-10</c:v>
                </c:pt>
                <c:pt idx="9">
                  <c:v>2009-11</c:v>
                </c:pt>
                <c:pt idx="10">
                  <c:v>2010-12</c:v>
                </c:pt>
                <c:pt idx="11">
                  <c:v>2011-13</c:v>
                </c:pt>
                <c:pt idx="12">
                  <c:v>2012-14</c:v>
                </c:pt>
                <c:pt idx="13">
                  <c:v>2013-15</c:v>
                </c:pt>
                <c:pt idx="14">
                  <c:v>2014-16</c:v>
                </c:pt>
              </c:strCache>
            </c:strRef>
          </c:cat>
          <c:val>
            <c:numRef>
              <c:f>'G1'!$F$7:$F$21</c:f>
              <c:numCache>
                <c:formatCode>0</c:formatCode>
                <c:ptCount val="15"/>
                <c:pt idx="0">
                  <c:v>120</c:v>
                </c:pt>
                <c:pt idx="1">
                  <c:v>120</c:v>
                </c:pt>
                <c:pt idx="2">
                  <c:v>121</c:v>
                </c:pt>
                <c:pt idx="3">
                  <c:v>121</c:v>
                </c:pt>
                <c:pt idx="4">
                  <c:v>121</c:v>
                </c:pt>
                <c:pt idx="5">
                  <c:v>121</c:v>
                </c:pt>
                <c:pt idx="6">
                  <c:v>121</c:v>
                </c:pt>
                <c:pt idx="7">
                  <c:v>120</c:v>
                </c:pt>
                <c:pt idx="8">
                  <c:v>120</c:v>
                </c:pt>
                <c:pt idx="9">
                  <c:v>120</c:v>
                </c:pt>
                <c:pt idx="10">
                  <c:v>121</c:v>
                </c:pt>
                <c:pt idx="11">
                  <c:v>121</c:v>
                </c:pt>
                <c:pt idx="12">
                  <c:v>122</c:v>
                </c:pt>
                <c:pt idx="13">
                  <c:v>122</c:v>
                </c:pt>
                <c:pt idx="14">
                  <c:v>122</c:v>
                </c:pt>
              </c:numCache>
            </c:numRef>
          </c:val>
          <c:smooth val="0"/>
          <c:extLst>
            <c:ext xmlns:c16="http://schemas.microsoft.com/office/drawing/2014/chart" uri="{C3380CC4-5D6E-409C-BE32-E72D297353CC}">
              <c16:uniqueId val="{00000004-4EA7-4F54-9C79-AE5B594DCBC0}"/>
            </c:ext>
          </c:extLst>
        </c:ser>
        <c:ser>
          <c:idx val="5"/>
          <c:order val="5"/>
          <c:tx>
            <c:strRef>
              <c:f>'G1'!$G$6</c:f>
              <c:strCache>
                <c:ptCount val="1"/>
                <c:pt idx="0">
                  <c:v>Argentina</c:v>
                </c:pt>
              </c:strCache>
            </c:strRef>
          </c:tx>
          <c:spPr>
            <a:ln w="28575" cap="rnd">
              <a:solidFill>
                <a:schemeClr val="accent6"/>
              </a:solidFill>
              <a:round/>
            </a:ln>
            <a:effectLst/>
          </c:spPr>
          <c:marker>
            <c:symbol val="circle"/>
            <c:size val="5"/>
            <c:spPr>
              <a:solidFill>
                <a:schemeClr val="accent6"/>
              </a:solidFill>
              <a:ln w="9525">
                <a:solidFill>
                  <a:schemeClr val="accent6"/>
                </a:solidFill>
              </a:ln>
              <a:effectLst/>
            </c:spPr>
          </c:marker>
          <c:cat>
            <c:strRef>
              <c:f>'G1'!$A$7:$A$21</c:f>
              <c:strCache>
                <c:ptCount val="15"/>
                <c:pt idx="0">
                  <c:v>2000-02</c:v>
                </c:pt>
                <c:pt idx="1">
                  <c:v>2001-03</c:v>
                </c:pt>
                <c:pt idx="2">
                  <c:v>2002-04</c:v>
                </c:pt>
                <c:pt idx="3">
                  <c:v>2003-05</c:v>
                </c:pt>
                <c:pt idx="4">
                  <c:v>2004-06</c:v>
                </c:pt>
                <c:pt idx="5">
                  <c:v>2005-07</c:v>
                </c:pt>
                <c:pt idx="6">
                  <c:v>2006-08</c:v>
                </c:pt>
                <c:pt idx="7">
                  <c:v>2007-09</c:v>
                </c:pt>
                <c:pt idx="8">
                  <c:v>2008-10</c:v>
                </c:pt>
                <c:pt idx="9">
                  <c:v>2009-11</c:v>
                </c:pt>
                <c:pt idx="10">
                  <c:v>2010-12</c:v>
                </c:pt>
                <c:pt idx="11">
                  <c:v>2011-13</c:v>
                </c:pt>
                <c:pt idx="12">
                  <c:v>2012-14</c:v>
                </c:pt>
                <c:pt idx="13">
                  <c:v>2013-15</c:v>
                </c:pt>
                <c:pt idx="14">
                  <c:v>2014-16</c:v>
                </c:pt>
              </c:strCache>
            </c:strRef>
          </c:cat>
          <c:val>
            <c:numRef>
              <c:f>'G1'!$G$7:$G$21</c:f>
              <c:numCache>
                <c:formatCode>0</c:formatCode>
                <c:ptCount val="15"/>
                <c:pt idx="0">
                  <c:v>131</c:v>
                </c:pt>
                <c:pt idx="1">
                  <c:v>128</c:v>
                </c:pt>
                <c:pt idx="2">
                  <c:v>125</c:v>
                </c:pt>
                <c:pt idx="3">
                  <c:v>127</c:v>
                </c:pt>
                <c:pt idx="4">
                  <c:v>128</c:v>
                </c:pt>
                <c:pt idx="5">
                  <c:v>130</c:v>
                </c:pt>
                <c:pt idx="6">
                  <c:v>131</c:v>
                </c:pt>
                <c:pt idx="7">
                  <c:v>131</c:v>
                </c:pt>
                <c:pt idx="8">
                  <c:v>131</c:v>
                </c:pt>
                <c:pt idx="9">
                  <c:v>131</c:v>
                </c:pt>
                <c:pt idx="10">
                  <c:v>132</c:v>
                </c:pt>
                <c:pt idx="11">
                  <c:v>133</c:v>
                </c:pt>
                <c:pt idx="12">
                  <c:v>133</c:v>
                </c:pt>
                <c:pt idx="13">
                  <c:v>134</c:v>
                </c:pt>
                <c:pt idx="14">
                  <c:v>134</c:v>
                </c:pt>
              </c:numCache>
            </c:numRef>
          </c:val>
          <c:smooth val="0"/>
          <c:extLst>
            <c:ext xmlns:c16="http://schemas.microsoft.com/office/drawing/2014/chart" uri="{C3380CC4-5D6E-409C-BE32-E72D297353CC}">
              <c16:uniqueId val="{00000005-4EA7-4F54-9C79-AE5B594DCBC0}"/>
            </c:ext>
          </c:extLst>
        </c:ser>
        <c:dLbls>
          <c:showLegendKey val="0"/>
          <c:showVal val="0"/>
          <c:showCatName val="0"/>
          <c:showSerName val="0"/>
          <c:showPercent val="0"/>
          <c:showBubbleSize val="0"/>
        </c:dLbls>
        <c:marker val="1"/>
        <c:smooth val="0"/>
        <c:axId val="695673408"/>
        <c:axId val="695674064"/>
      </c:lineChart>
      <c:catAx>
        <c:axId val="695673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695674064"/>
        <c:crosses val="autoZero"/>
        <c:auto val="1"/>
        <c:lblAlgn val="ctr"/>
        <c:lblOffset val="100"/>
        <c:noMultiLvlLbl val="0"/>
      </c:catAx>
      <c:valAx>
        <c:axId val="695674064"/>
        <c:scaling>
          <c:orientation val="minMax"/>
          <c:min val="12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Porcentaje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695673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46999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'G2'!$C$10:$L$10</c:f>
              <c:strCache>
                <c:ptCount val="10"/>
                <c:pt idx="0">
                  <c:v>I</c:v>
                </c:pt>
                <c:pt idx="1">
                  <c:v>II</c:v>
                </c:pt>
                <c:pt idx="2">
                  <c:v>III</c:v>
                </c:pt>
                <c:pt idx="3">
                  <c:v>IV</c:v>
                </c:pt>
                <c:pt idx="4">
                  <c:v>V</c:v>
                </c:pt>
                <c:pt idx="5">
                  <c:v>VI</c:v>
                </c:pt>
                <c:pt idx="6">
                  <c:v>VII</c:v>
                </c:pt>
                <c:pt idx="7">
                  <c:v>VIII</c:v>
                </c:pt>
                <c:pt idx="8">
                  <c:v>IX</c:v>
                </c:pt>
                <c:pt idx="9">
                  <c:v>X</c:v>
                </c:pt>
              </c:strCache>
            </c:strRef>
          </c:cat>
          <c:val>
            <c:numRef>
              <c:f>'G2'!$C$11:$L$11</c:f>
              <c:numCache>
                <c:formatCode>0.0</c:formatCode>
                <c:ptCount val="10"/>
                <c:pt idx="0">
                  <c:v>49.857035373396663</c:v>
                </c:pt>
                <c:pt idx="1">
                  <c:v>46.927098506843492</c:v>
                </c:pt>
                <c:pt idx="2">
                  <c:v>44.602700770611328</c:v>
                </c:pt>
                <c:pt idx="3">
                  <c:v>42.681592673124989</c:v>
                </c:pt>
                <c:pt idx="4">
                  <c:v>40.958336667718157</c:v>
                </c:pt>
                <c:pt idx="5">
                  <c:v>38.79612551218969</c:v>
                </c:pt>
                <c:pt idx="6">
                  <c:v>37.049260059121778</c:v>
                </c:pt>
                <c:pt idx="7">
                  <c:v>35.069732697811631</c:v>
                </c:pt>
                <c:pt idx="8">
                  <c:v>31.874507070342823</c:v>
                </c:pt>
                <c:pt idx="9">
                  <c:v>24.714299995945456</c:v>
                </c:pt>
              </c:numCache>
            </c:numRef>
          </c:val>
          <c:extLst>
            <c:ext xmlns:c16="http://schemas.microsoft.com/office/drawing/2014/chart" uri="{C3380CC4-5D6E-409C-BE32-E72D297353CC}">
              <c16:uniqueId val="{00000000-5D04-429D-88A4-664D2C8525AD}"/>
            </c:ext>
          </c:extLst>
        </c:ser>
        <c:dLbls>
          <c:showLegendKey val="0"/>
          <c:showVal val="0"/>
          <c:showCatName val="0"/>
          <c:showSerName val="0"/>
          <c:showPercent val="0"/>
          <c:showBubbleSize val="0"/>
        </c:dLbls>
        <c:gapWidth val="219"/>
        <c:overlap val="-27"/>
        <c:axId val="437601112"/>
        <c:axId val="437602424"/>
      </c:barChart>
      <c:catAx>
        <c:axId val="43760111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Decil</a:t>
                </a:r>
                <a:r>
                  <a:rPr lang="es-MX" baseline="0"/>
                  <a:t> de ingreso</a:t>
                </a:r>
                <a:endParaRPr lang="es-MX"/>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437602424"/>
        <c:crosses val="autoZero"/>
        <c:auto val="1"/>
        <c:lblAlgn val="ctr"/>
        <c:lblOffset val="100"/>
        <c:noMultiLvlLbl val="0"/>
      </c:catAx>
      <c:valAx>
        <c:axId val="43760242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Porcentaje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4376011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369045498272"/>
          <c:y val="6.1100169630302188E-2"/>
          <c:w val="0.87961636819874345"/>
          <c:h val="0.68531031305530565"/>
        </c:manualLayout>
      </c:layout>
      <c:lineChart>
        <c:grouping val="standard"/>
        <c:varyColors val="0"/>
        <c:ser>
          <c:idx val="0"/>
          <c:order val="0"/>
          <c:spPr>
            <a:ln>
              <a:solidFill>
                <a:srgbClr val="469999"/>
              </a:solidFill>
            </a:ln>
          </c:spPr>
          <c:marker>
            <c:spPr>
              <a:solidFill>
                <a:srgbClr val="469999"/>
              </a:solidFill>
              <a:ln>
                <a:solidFill>
                  <a:srgbClr val="469999"/>
                </a:solidFill>
              </a:ln>
            </c:spPr>
          </c:marker>
          <c:dLbls>
            <c:spPr>
              <a:noFill/>
              <a:ln>
                <a:noFill/>
              </a:ln>
              <a:effectLst/>
            </c:spPr>
            <c:txPr>
              <a:bodyPr/>
              <a:lstStyle/>
              <a:p>
                <a:pPr>
                  <a:defRPr sz="1200">
                    <a:latin typeface="Arial"/>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'C3'!$A$6:$A$18</c:f>
              <c:numCache>
                <c:formatCode>General</c:formatCode>
                <c:ptCount val="13"/>
                <c:pt idx="0">
                  <c:v>1992</c:v>
                </c:pt>
                <c:pt idx="1">
                  <c:v>1994</c:v>
                </c:pt>
                <c:pt idx="2">
                  <c:v>1996</c:v>
                </c:pt>
                <c:pt idx="3">
                  <c:v>1998</c:v>
                </c:pt>
                <c:pt idx="4">
                  <c:v>2000</c:v>
                </c:pt>
                <c:pt idx="5">
                  <c:v>2002</c:v>
                </c:pt>
                <c:pt idx="6">
                  <c:v>2004</c:v>
                </c:pt>
                <c:pt idx="7">
                  <c:v>2005</c:v>
                </c:pt>
                <c:pt idx="8">
                  <c:v>2006</c:v>
                </c:pt>
                <c:pt idx="9">
                  <c:v>2008</c:v>
                </c:pt>
                <c:pt idx="10">
                  <c:v>2010</c:v>
                </c:pt>
                <c:pt idx="11">
                  <c:v>2012</c:v>
                </c:pt>
                <c:pt idx="12">
                  <c:v>2014</c:v>
                </c:pt>
              </c:numCache>
            </c:numRef>
          </c:cat>
          <c:val>
            <c:numRef>
              <c:f>'C3'!$B$6:$B$18</c:f>
              <c:numCache>
                <c:formatCode>0.0</c:formatCode>
                <c:ptCount val="13"/>
                <c:pt idx="0">
                  <c:v>7.2</c:v>
                </c:pt>
                <c:pt idx="1">
                  <c:v>5.2</c:v>
                </c:pt>
                <c:pt idx="2">
                  <c:v>5.5</c:v>
                </c:pt>
                <c:pt idx="3">
                  <c:v>4.7</c:v>
                </c:pt>
                <c:pt idx="4">
                  <c:v>2.4</c:v>
                </c:pt>
                <c:pt idx="5">
                  <c:v>1.2</c:v>
                </c:pt>
                <c:pt idx="6">
                  <c:v>3</c:v>
                </c:pt>
                <c:pt idx="7">
                  <c:v>2.4</c:v>
                </c:pt>
                <c:pt idx="8">
                  <c:v>2.6</c:v>
                </c:pt>
                <c:pt idx="9">
                  <c:v>2.5</c:v>
                </c:pt>
                <c:pt idx="10">
                  <c:v>3.5</c:v>
                </c:pt>
                <c:pt idx="11">
                  <c:v>3.4</c:v>
                </c:pt>
                <c:pt idx="12">
                  <c:v>3.6</c:v>
                </c:pt>
              </c:numCache>
            </c:numRef>
          </c:val>
          <c:smooth val="0"/>
          <c:extLst>
            <c:ext xmlns:c16="http://schemas.microsoft.com/office/drawing/2014/chart" uri="{C3380CC4-5D6E-409C-BE32-E72D297353CC}">
              <c16:uniqueId val="{00000000-7DE9-4CFA-B443-F55E50FEBD6B}"/>
            </c:ext>
          </c:extLst>
        </c:ser>
        <c:ser>
          <c:idx val="1"/>
          <c:order val="1"/>
          <c:tx>
            <c:v>Meta 2015 ODM</c:v>
          </c:tx>
          <c:spPr>
            <a:ln>
              <a:solidFill>
                <a:srgbClr val="C12D77"/>
              </a:solidFill>
              <a:prstDash val="sysDash"/>
            </a:ln>
          </c:spPr>
          <c:marker>
            <c:symbol val="none"/>
          </c:marker>
          <c:cat>
            <c:numRef>
              <c:f>'C3'!$A$6:$A$18</c:f>
              <c:numCache>
                <c:formatCode>General</c:formatCode>
                <c:ptCount val="13"/>
                <c:pt idx="0">
                  <c:v>1992</c:v>
                </c:pt>
                <c:pt idx="1">
                  <c:v>1994</c:v>
                </c:pt>
                <c:pt idx="2">
                  <c:v>1996</c:v>
                </c:pt>
                <c:pt idx="3">
                  <c:v>1998</c:v>
                </c:pt>
                <c:pt idx="4">
                  <c:v>2000</c:v>
                </c:pt>
                <c:pt idx="5">
                  <c:v>2002</c:v>
                </c:pt>
                <c:pt idx="6">
                  <c:v>2004</c:v>
                </c:pt>
                <c:pt idx="7">
                  <c:v>2005</c:v>
                </c:pt>
                <c:pt idx="8">
                  <c:v>2006</c:v>
                </c:pt>
                <c:pt idx="9">
                  <c:v>2008</c:v>
                </c:pt>
                <c:pt idx="10">
                  <c:v>2010</c:v>
                </c:pt>
                <c:pt idx="11">
                  <c:v>2012</c:v>
                </c:pt>
                <c:pt idx="12">
                  <c:v>2014</c:v>
                </c:pt>
              </c:numCache>
            </c:numRef>
          </c:cat>
          <c:val>
            <c:numRef>
              <c:f>'C3'!$C$6:$C$18</c:f>
              <c:numCache>
                <c:formatCode>0.0</c:formatCode>
                <c:ptCount val="13"/>
                <c:pt idx="0">
                  <c:v>3.6</c:v>
                </c:pt>
                <c:pt idx="1">
                  <c:v>3.6</c:v>
                </c:pt>
                <c:pt idx="2">
                  <c:v>3.6</c:v>
                </c:pt>
                <c:pt idx="3">
                  <c:v>3.6</c:v>
                </c:pt>
                <c:pt idx="4">
                  <c:v>3.6</c:v>
                </c:pt>
                <c:pt idx="5">
                  <c:v>3.6</c:v>
                </c:pt>
                <c:pt idx="6">
                  <c:v>3.6</c:v>
                </c:pt>
                <c:pt idx="7">
                  <c:v>3.6</c:v>
                </c:pt>
                <c:pt idx="8">
                  <c:v>3.6</c:v>
                </c:pt>
                <c:pt idx="9">
                  <c:v>3.6</c:v>
                </c:pt>
                <c:pt idx="10">
                  <c:v>3.6</c:v>
                </c:pt>
                <c:pt idx="11">
                  <c:v>3.6</c:v>
                </c:pt>
                <c:pt idx="12">
                  <c:v>3.6</c:v>
                </c:pt>
              </c:numCache>
            </c:numRef>
          </c:val>
          <c:smooth val="0"/>
          <c:extLst>
            <c:ext xmlns:c16="http://schemas.microsoft.com/office/drawing/2014/chart" uri="{C3380CC4-5D6E-409C-BE32-E72D297353CC}">
              <c16:uniqueId val="{00000001-7DE9-4CFA-B443-F55E50FEBD6B}"/>
            </c:ext>
          </c:extLst>
        </c:ser>
        <c:dLbls>
          <c:showLegendKey val="0"/>
          <c:showVal val="0"/>
          <c:showCatName val="0"/>
          <c:showSerName val="0"/>
          <c:showPercent val="0"/>
          <c:showBubbleSize val="0"/>
        </c:dLbls>
        <c:marker val="1"/>
        <c:smooth val="0"/>
        <c:axId val="1495334016"/>
        <c:axId val="1495318784"/>
      </c:lineChart>
      <c:catAx>
        <c:axId val="1495334016"/>
        <c:scaling>
          <c:orientation val="minMax"/>
        </c:scaling>
        <c:delete val="0"/>
        <c:axPos val="b"/>
        <c:title>
          <c:tx>
            <c:rich>
              <a:bodyPr/>
              <a:lstStyle/>
              <a:p>
                <a:pPr>
                  <a:defRPr sz="1000">
                    <a:latin typeface="Arial"/>
                    <a:cs typeface="Arial"/>
                  </a:defRPr>
                </a:pPr>
                <a:r>
                  <a:rPr lang="es-ES" sz="1000" dirty="0">
                    <a:latin typeface="Arial"/>
                    <a:cs typeface="Arial"/>
                  </a:rPr>
                  <a:t>Año</a:t>
                </a:r>
              </a:p>
            </c:rich>
          </c:tx>
          <c:overlay val="0"/>
        </c:title>
        <c:numFmt formatCode="General" sourceLinked="1"/>
        <c:majorTickMark val="out"/>
        <c:minorTickMark val="none"/>
        <c:tickLblPos val="nextTo"/>
        <c:txPr>
          <a:bodyPr/>
          <a:lstStyle/>
          <a:p>
            <a:pPr>
              <a:defRPr sz="900">
                <a:latin typeface="Arial"/>
              </a:defRPr>
            </a:pPr>
            <a:endParaRPr lang="es-MX"/>
          </a:p>
        </c:txPr>
        <c:crossAx val="1495318784"/>
        <c:crosses val="autoZero"/>
        <c:auto val="1"/>
        <c:lblAlgn val="ctr"/>
        <c:lblOffset val="100"/>
        <c:noMultiLvlLbl val="0"/>
      </c:catAx>
      <c:valAx>
        <c:axId val="1495318784"/>
        <c:scaling>
          <c:orientation val="minMax"/>
        </c:scaling>
        <c:delete val="0"/>
        <c:axPos val="l"/>
        <c:majorGridlines/>
        <c:title>
          <c:tx>
            <c:rich>
              <a:bodyPr rot="-5400000" vert="horz"/>
              <a:lstStyle/>
              <a:p>
                <a:pPr>
                  <a:defRPr>
                    <a:latin typeface="Arial"/>
                  </a:defRPr>
                </a:pPr>
                <a:r>
                  <a:rPr lang="es-ES" dirty="0">
                    <a:latin typeface="Arial"/>
                  </a:rPr>
                  <a:t>Porcentaje</a:t>
                </a:r>
              </a:p>
            </c:rich>
          </c:tx>
          <c:layout>
            <c:manualLayout>
              <c:xMode val="edge"/>
              <c:yMode val="edge"/>
              <c:x val="2.8660693334761598E-2"/>
              <c:y val="0.30926113227186047"/>
            </c:manualLayout>
          </c:layout>
          <c:overlay val="0"/>
        </c:title>
        <c:numFmt formatCode="#,##0" sourceLinked="0"/>
        <c:majorTickMark val="out"/>
        <c:minorTickMark val="none"/>
        <c:tickLblPos val="nextTo"/>
        <c:txPr>
          <a:bodyPr/>
          <a:lstStyle/>
          <a:p>
            <a:pPr>
              <a:defRPr sz="1200">
                <a:latin typeface="Arial"/>
              </a:defRPr>
            </a:pPr>
            <a:endParaRPr lang="es-MX"/>
          </a:p>
        </c:txPr>
        <c:crossAx val="1495334016"/>
        <c:crosses val="autoZero"/>
        <c:crossBetween val="between"/>
      </c:valAx>
    </c:plotArea>
    <c:legend>
      <c:legendPos val="b"/>
      <c:legendEntry>
        <c:idx val="0"/>
        <c:delete val="1"/>
      </c:legendEntry>
      <c:overlay val="0"/>
      <c:txPr>
        <a:bodyPr/>
        <a:lstStyle/>
        <a:p>
          <a:pPr>
            <a:defRPr sz="1200">
              <a:latin typeface="Arial"/>
            </a:defRPr>
          </a:pPr>
          <a:endParaRPr lang="es-MX"/>
        </a:p>
      </c:txPr>
    </c:legend>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0.10321866473051249"/>
          <c:y val="0.10696759387488625"/>
          <c:w val="0.86248053149730741"/>
          <c:h val="0.7369647938964704"/>
        </c:manualLayout>
      </c:layout>
      <c:lineChart>
        <c:grouping val="standard"/>
        <c:varyColors val="0"/>
        <c:ser>
          <c:idx val="0"/>
          <c:order val="0"/>
          <c:spPr>
            <a:ln>
              <a:solidFill>
                <a:srgbClr val="469999"/>
              </a:solidFill>
            </a:ln>
          </c:spPr>
          <c:marker>
            <c:symbol val="none"/>
          </c:marker>
          <c:dLbls>
            <c:spPr>
              <a:noFill/>
              <a:ln>
                <a:noFill/>
              </a:ln>
              <a:effectLst/>
            </c:spPr>
            <c:txPr>
              <a:bodyPr wrap="square" lIns="38100" tIns="19050" rIns="38100" bIns="19050" anchor="ctr">
                <a:spAutoFit/>
              </a:bodyPr>
              <a:lstStyle/>
              <a:p>
                <a:pPr>
                  <a:defRPr sz="1050" b="1"/>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'G12'!$A$6:$A$22</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numCache>
            </c:numRef>
          </c:cat>
          <c:val>
            <c:numRef>
              <c:f>'G12'!$B$6:$B$22</c:f>
              <c:numCache>
                <c:formatCode>#,##0.0</c:formatCode>
                <c:ptCount val="17"/>
                <c:pt idx="0">
                  <c:v>29.6</c:v>
                </c:pt>
                <c:pt idx="1">
                  <c:v>27.4</c:v>
                </c:pt>
                <c:pt idx="2">
                  <c:v>25.1</c:v>
                </c:pt>
                <c:pt idx="3">
                  <c:v>24.5</c:v>
                </c:pt>
                <c:pt idx="4">
                  <c:v>20.8</c:v>
                </c:pt>
                <c:pt idx="5">
                  <c:v>21</c:v>
                </c:pt>
                <c:pt idx="6">
                  <c:v>17.399999999999999</c:v>
                </c:pt>
                <c:pt idx="7">
                  <c:v>16.600000000000001</c:v>
                </c:pt>
                <c:pt idx="8">
                  <c:v>13.4</c:v>
                </c:pt>
                <c:pt idx="9">
                  <c:v>10.5</c:v>
                </c:pt>
                <c:pt idx="10">
                  <c:v>9</c:v>
                </c:pt>
                <c:pt idx="11">
                  <c:v>8.9</c:v>
                </c:pt>
                <c:pt idx="12" formatCode="0.0">
                  <c:v>8.5</c:v>
                </c:pt>
                <c:pt idx="13" formatCode="0.0">
                  <c:v>9.4</c:v>
                </c:pt>
                <c:pt idx="14" formatCode="0.0">
                  <c:v>7.8</c:v>
                </c:pt>
                <c:pt idx="15" formatCode="0.0">
                  <c:v>7.2949956872637163</c:v>
                </c:pt>
              </c:numCache>
            </c:numRef>
          </c:val>
          <c:smooth val="0"/>
          <c:extLst>
            <c:ext xmlns:c16="http://schemas.microsoft.com/office/drawing/2014/chart" uri="{C3380CC4-5D6E-409C-BE32-E72D297353CC}">
              <c16:uniqueId val="{00000000-DE53-4D7F-AB3F-3337A8B43554}"/>
            </c:ext>
          </c:extLst>
        </c:ser>
        <c:dLbls>
          <c:showLegendKey val="0"/>
          <c:showVal val="0"/>
          <c:showCatName val="0"/>
          <c:showSerName val="0"/>
          <c:showPercent val="0"/>
          <c:showBubbleSize val="0"/>
        </c:dLbls>
        <c:smooth val="0"/>
        <c:axId val="-2058004472"/>
        <c:axId val="-2084167432"/>
      </c:lineChart>
      <c:catAx>
        <c:axId val="-2058004472"/>
        <c:scaling>
          <c:orientation val="minMax"/>
        </c:scaling>
        <c:delete val="0"/>
        <c:axPos val="b"/>
        <c:numFmt formatCode="General" sourceLinked="1"/>
        <c:majorTickMark val="out"/>
        <c:minorTickMark val="none"/>
        <c:tickLblPos val="nextTo"/>
        <c:txPr>
          <a:bodyPr rot="-5400000" vert="horz"/>
          <a:lstStyle/>
          <a:p>
            <a:pPr>
              <a:defRPr sz="900">
                <a:latin typeface="Arial"/>
              </a:defRPr>
            </a:pPr>
            <a:endParaRPr lang="es-MX"/>
          </a:p>
        </c:txPr>
        <c:crossAx val="-2084167432"/>
        <c:crosses val="autoZero"/>
        <c:auto val="1"/>
        <c:lblAlgn val="ctr"/>
        <c:lblOffset val="100"/>
        <c:noMultiLvlLbl val="0"/>
      </c:catAx>
      <c:valAx>
        <c:axId val="-2084167432"/>
        <c:scaling>
          <c:orientation val="minMax"/>
        </c:scaling>
        <c:delete val="0"/>
        <c:axPos val="l"/>
        <c:majorGridlines/>
        <c:title>
          <c:tx>
            <c:rich>
              <a:bodyPr rot="-5400000" vert="horz"/>
              <a:lstStyle/>
              <a:p>
                <a:pPr>
                  <a:defRPr>
                    <a:latin typeface="Arial"/>
                    <a:cs typeface="Arial"/>
                  </a:defRPr>
                </a:pPr>
                <a:r>
                  <a:rPr lang="es-ES">
                    <a:latin typeface="Arial"/>
                    <a:cs typeface="Arial"/>
                  </a:rPr>
                  <a:t>Tasa</a:t>
                </a:r>
              </a:p>
            </c:rich>
          </c:tx>
          <c:overlay val="0"/>
        </c:title>
        <c:numFmt formatCode="#,##0.0" sourceLinked="1"/>
        <c:majorTickMark val="out"/>
        <c:minorTickMark val="none"/>
        <c:tickLblPos val="nextTo"/>
        <c:txPr>
          <a:bodyPr/>
          <a:lstStyle/>
          <a:p>
            <a:pPr>
              <a:defRPr sz="900">
                <a:latin typeface="Arial"/>
              </a:defRPr>
            </a:pPr>
            <a:endParaRPr lang="es-MX"/>
          </a:p>
        </c:txPr>
        <c:crossAx val="-2058004472"/>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8322345681094"/>
          <c:y val="4.6931407942238303E-2"/>
          <c:w val="0.81284023997333632"/>
          <c:h val="0.72398449123883102"/>
        </c:manualLayout>
      </c:layout>
      <c:lineChart>
        <c:grouping val="standard"/>
        <c:varyColors val="0"/>
        <c:ser>
          <c:idx val="0"/>
          <c:order val="0"/>
          <c:spPr>
            <a:ln>
              <a:solidFill>
                <a:srgbClr val="469999"/>
              </a:solidFill>
            </a:ln>
          </c:spPr>
          <c:marker>
            <c:spPr>
              <a:solidFill>
                <a:srgbClr val="469999"/>
              </a:solidFill>
              <a:ln>
                <a:solidFill>
                  <a:srgbClr val="469999"/>
                </a:solidFill>
              </a:ln>
            </c:spPr>
          </c:marker>
          <c:dLbls>
            <c:spPr>
              <a:noFill/>
              <a:ln>
                <a:noFill/>
              </a:ln>
              <a:effectLst/>
            </c:spPr>
            <c:txPr>
              <a:bodyPr/>
              <a:lstStyle/>
              <a:p>
                <a:pPr>
                  <a:defRPr sz="1100">
                    <a:latin typeface="Arial"/>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'E6'!$A$6:$A$9</c:f>
              <c:numCache>
                <c:formatCode>General</c:formatCode>
                <c:ptCount val="4"/>
                <c:pt idx="0">
                  <c:v>1988</c:v>
                </c:pt>
                <c:pt idx="1">
                  <c:v>1999</c:v>
                </c:pt>
                <c:pt idx="2">
                  <c:v>2006</c:v>
                </c:pt>
                <c:pt idx="3">
                  <c:v>2012</c:v>
                </c:pt>
              </c:numCache>
            </c:numRef>
          </c:cat>
          <c:val>
            <c:numRef>
              <c:f>'E6'!$B$6:$B$9</c:f>
              <c:numCache>
                <c:formatCode>0.0</c:formatCode>
                <c:ptCount val="4"/>
                <c:pt idx="0">
                  <c:v>10.8</c:v>
                </c:pt>
                <c:pt idx="1">
                  <c:v>5.6</c:v>
                </c:pt>
                <c:pt idx="2">
                  <c:v>3.4</c:v>
                </c:pt>
                <c:pt idx="3">
                  <c:v>2.8</c:v>
                </c:pt>
              </c:numCache>
            </c:numRef>
          </c:val>
          <c:smooth val="0"/>
          <c:extLst>
            <c:ext xmlns:c16="http://schemas.microsoft.com/office/drawing/2014/chart" uri="{C3380CC4-5D6E-409C-BE32-E72D297353CC}">
              <c16:uniqueId val="{00000000-9E01-44BB-AC11-9D0E31698D50}"/>
            </c:ext>
          </c:extLst>
        </c:ser>
        <c:ser>
          <c:idx val="1"/>
          <c:order val="1"/>
          <c:tx>
            <c:v>Meta 2015 ODM</c:v>
          </c:tx>
          <c:spPr>
            <a:ln>
              <a:solidFill>
                <a:srgbClr val="C12D77"/>
              </a:solidFill>
              <a:prstDash val="sysDash"/>
            </a:ln>
          </c:spPr>
          <c:marker>
            <c:symbol val="none"/>
          </c:marker>
          <c:dLbls>
            <c:dLbl>
              <c:idx val="0"/>
              <c:delete val="1"/>
              <c:extLst>
                <c:ext xmlns:c15="http://schemas.microsoft.com/office/drawing/2012/chart" uri="{CE6537A1-D6FC-4f65-9D91-7224C49458BB}"/>
                <c:ext xmlns:c16="http://schemas.microsoft.com/office/drawing/2014/chart" uri="{C3380CC4-5D6E-409C-BE32-E72D297353CC}">
                  <c16:uniqueId val="{00000002-9E01-44BB-AC11-9D0E31698D50}"/>
                </c:ext>
              </c:extLst>
            </c:dLbl>
            <c:dLbl>
              <c:idx val="1"/>
              <c:delete val="1"/>
              <c:extLst>
                <c:ext xmlns:c15="http://schemas.microsoft.com/office/drawing/2012/chart" uri="{CE6537A1-D6FC-4f65-9D91-7224C49458BB}"/>
                <c:ext xmlns:c16="http://schemas.microsoft.com/office/drawing/2014/chart" uri="{C3380CC4-5D6E-409C-BE32-E72D297353CC}">
                  <c16:uniqueId val="{00000003-9E01-44BB-AC11-9D0E31698D50}"/>
                </c:ext>
              </c:extLst>
            </c:dLbl>
            <c:dLbl>
              <c:idx val="2"/>
              <c:delete val="1"/>
              <c:extLst>
                <c:ext xmlns:c15="http://schemas.microsoft.com/office/drawing/2012/chart" uri="{CE6537A1-D6FC-4f65-9D91-7224C49458BB}"/>
                <c:ext xmlns:c16="http://schemas.microsoft.com/office/drawing/2014/chart" uri="{C3380CC4-5D6E-409C-BE32-E72D297353CC}">
                  <c16:uniqueId val="{00000004-9E01-44BB-AC11-9D0E31698D50}"/>
                </c:ext>
              </c:extLst>
            </c:dLbl>
            <c:spPr>
              <a:noFill/>
              <a:ln>
                <a:noFill/>
              </a:ln>
              <a:effectLst/>
            </c:spPr>
            <c:txPr>
              <a:bodyPr wrap="square" lIns="38100" tIns="19050" rIns="38100" bIns="19050" anchor="ctr">
                <a:spAutoFit/>
              </a:bodyPr>
              <a:lstStyle/>
              <a:p>
                <a:pPr>
                  <a:defRPr sz="1100"/>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'E6'!$A$6:$A$9</c:f>
              <c:numCache>
                <c:formatCode>General</c:formatCode>
                <c:ptCount val="4"/>
                <c:pt idx="0">
                  <c:v>1988</c:v>
                </c:pt>
                <c:pt idx="1">
                  <c:v>1999</c:v>
                </c:pt>
                <c:pt idx="2">
                  <c:v>2006</c:v>
                </c:pt>
                <c:pt idx="3">
                  <c:v>2012</c:v>
                </c:pt>
              </c:numCache>
            </c:numRef>
          </c:cat>
          <c:val>
            <c:numRef>
              <c:f>'E6'!$C$6:$C$9</c:f>
              <c:numCache>
                <c:formatCode>0.0</c:formatCode>
                <c:ptCount val="4"/>
                <c:pt idx="0">
                  <c:v>5.4</c:v>
                </c:pt>
                <c:pt idx="1">
                  <c:v>5.4</c:v>
                </c:pt>
                <c:pt idx="2">
                  <c:v>5.4</c:v>
                </c:pt>
                <c:pt idx="3">
                  <c:v>5.4</c:v>
                </c:pt>
              </c:numCache>
            </c:numRef>
          </c:val>
          <c:smooth val="0"/>
          <c:extLst>
            <c:ext xmlns:c16="http://schemas.microsoft.com/office/drawing/2014/chart" uri="{C3380CC4-5D6E-409C-BE32-E72D297353CC}">
              <c16:uniqueId val="{00000001-9E01-44BB-AC11-9D0E31698D50}"/>
            </c:ext>
          </c:extLst>
        </c:ser>
        <c:dLbls>
          <c:showLegendKey val="0"/>
          <c:showVal val="0"/>
          <c:showCatName val="0"/>
          <c:showSerName val="0"/>
          <c:showPercent val="0"/>
          <c:showBubbleSize val="0"/>
        </c:dLbls>
        <c:marker val="1"/>
        <c:smooth val="0"/>
        <c:axId val="1495322048"/>
        <c:axId val="1495336192"/>
      </c:lineChart>
      <c:catAx>
        <c:axId val="1495322048"/>
        <c:scaling>
          <c:orientation val="minMax"/>
        </c:scaling>
        <c:delete val="0"/>
        <c:axPos val="b"/>
        <c:title>
          <c:tx>
            <c:rich>
              <a:bodyPr/>
              <a:lstStyle/>
              <a:p>
                <a:pPr>
                  <a:defRPr>
                    <a:latin typeface="Arial"/>
                    <a:cs typeface="Arial"/>
                  </a:defRPr>
                </a:pPr>
                <a:r>
                  <a:rPr lang="es-ES" dirty="0">
                    <a:latin typeface="Arial"/>
                    <a:cs typeface="Arial"/>
                  </a:rPr>
                  <a:t>Año</a:t>
                </a:r>
              </a:p>
            </c:rich>
          </c:tx>
          <c:overlay val="0"/>
        </c:title>
        <c:numFmt formatCode="General" sourceLinked="1"/>
        <c:majorTickMark val="out"/>
        <c:minorTickMark val="none"/>
        <c:tickLblPos val="nextTo"/>
        <c:txPr>
          <a:bodyPr/>
          <a:lstStyle/>
          <a:p>
            <a:pPr>
              <a:defRPr sz="900">
                <a:latin typeface="Arial"/>
              </a:defRPr>
            </a:pPr>
            <a:endParaRPr lang="es-MX"/>
          </a:p>
        </c:txPr>
        <c:crossAx val="1495336192"/>
        <c:crosses val="autoZero"/>
        <c:auto val="1"/>
        <c:lblAlgn val="ctr"/>
        <c:lblOffset val="100"/>
        <c:noMultiLvlLbl val="0"/>
      </c:catAx>
      <c:valAx>
        <c:axId val="1495336192"/>
        <c:scaling>
          <c:orientation val="minMax"/>
        </c:scaling>
        <c:delete val="0"/>
        <c:axPos val="l"/>
        <c:majorGridlines/>
        <c:title>
          <c:tx>
            <c:rich>
              <a:bodyPr rot="-5400000" vert="horz"/>
              <a:lstStyle/>
              <a:p>
                <a:pPr>
                  <a:defRPr>
                    <a:latin typeface="Arial"/>
                  </a:defRPr>
                </a:pPr>
                <a:r>
                  <a:rPr lang="es-ES" dirty="0">
                    <a:latin typeface="Arial"/>
                  </a:rPr>
                  <a:t>Porcentaje</a:t>
                </a:r>
              </a:p>
            </c:rich>
          </c:tx>
          <c:overlay val="0"/>
        </c:title>
        <c:numFmt formatCode="0" sourceLinked="0"/>
        <c:majorTickMark val="out"/>
        <c:minorTickMark val="none"/>
        <c:tickLblPos val="nextTo"/>
        <c:txPr>
          <a:bodyPr/>
          <a:lstStyle/>
          <a:p>
            <a:pPr>
              <a:defRPr sz="900">
                <a:latin typeface="Arial"/>
              </a:defRPr>
            </a:pPr>
            <a:endParaRPr lang="es-MX"/>
          </a:p>
        </c:txPr>
        <c:crossAx val="1495322048"/>
        <c:crosses val="autoZero"/>
        <c:crossBetween val="between"/>
      </c:valAx>
    </c:plotArea>
    <c:legend>
      <c:legendPos val="r"/>
      <c:legendEntry>
        <c:idx val="0"/>
        <c:delete val="1"/>
      </c:legendEntry>
      <c:layout>
        <c:manualLayout>
          <c:xMode val="edge"/>
          <c:yMode val="edge"/>
          <c:x val="0.66285832508509157"/>
          <c:y val="0.15876834661904513"/>
          <c:w val="0.259818202413229"/>
          <c:h val="0.13023748551862016"/>
        </c:manualLayout>
      </c:layout>
      <c:overlay val="0"/>
      <c:txPr>
        <a:bodyPr/>
        <a:lstStyle/>
        <a:p>
          <a:pPr>
            <a:defRPr sz="1000">
              <a:latin typeface="Arial"/>
            </a:defRPr>
          </a:pPr>
          <a:endParaRPr lang="es-MX"/>
        </a:p>
      </c:txPr>
    </c:legend>
    <c:plotVisOnly val="1"/>
    <c:dispBlanksAs val="gap"/>
    <c:showDLblsOverMax val="0"/>
  </c:chart>
  <c:externalData r:id="rId2">
    <c:autoUpdate val="0"/>
  </c:externalData>
  <c:userShapes r:id="rId3"/>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'G14'!$A$7</c:f>
              <c:strCache>
                <c:ptCount val="1"/>
                <c:pt idx="0">
                  <c:v>Quintil de índice de riqueza</c:v>
                </c:pt>
              </c:strCache>
            </c:strRef>
          </c:tx>
          <c:spPr>
            <a:ln w="28575" cap="rnd">
              <a:solidFill>
                <a:srgbClr val="C12D77"/>
              </a:solidFill>
              <a:round/>
            </a:ln>
            <a:effectLst/>
          </c:spPr>
          <c:marker>
            <c:symbol val="circle"/>
            <c:size val="5"/>
            <c:spPr>
              <a:solidFill>
                <a:srgbClr val="C12D77"/>
              </a:solidFill>
              <a:ln w="9525">
                <a:solidFill>
                  <a:srgbClr val="C12D77">
                    <a:alpha val="99000"/>
                  </a:srgbClr>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'G14'!$A$8:$A$12</c:f>
              <c:strCache>
                <c:ptCount val="5"/>
                <c:pt idx="0">
                  <c:v>Más pobre</c:v>
                </c:pt>
                <c:pt idx="1">
                  <c:v>Segundo </c:v>
                </c:pt>
                <c:pt idx="2">
                  <c:v>Medio</c:v>
                </c:pt>
                <c:pt idx="3">
                  <c:v>Cuarto</c:v>
                </c:pt>
                <c:pt idx="4">
                  <c:v>Más rico</c:v>
                </c:pt>
              </c:strCache>
            </c:strRef>
          </c:cat>
          <c:val>
            <c:numRef>
              <c:f>'G14'!$B$8:$B$12</c:f>
              <c:numCache>
                <c:formatCode>0.0</c:formatCode>
                <c:ptCount val="5"/>
                <c:pt idx="0">
                  <c:v>22.9</c:v>
                </c:pt>
                <c:pt idx="1">
                  <c:v>12.2</c:v>
                </c:pt>
                <c:pt idx="2">
                  <c:v>9.8000000000000007</c:v>
                </c:pt>
                <c:pt idx="3">
                  <c:v>6.4</c:v>
                </c:pt>
                <c:pt idx="4">
                  <c:v>4.9000000000000004</c:v>
                </c:pt>
              </c:numCache>
            </c:numRef>
          </c:val>
          <c:smooth val="0"/>
          <c:extLst>
            <c:ext xmlns:c16="http://schemas.microsoft.com/office/drawing/2014/chart" uri="{C3380CC4-5D6E-409C-BE32-E72D297353CC}">
              <c16:uniqueId val="{00000000-D2E8-4172-8DA1-5F43228BDD4B}"/>
            </c:ext>
          </c:extLst>
        </c:ser>
        <c:dLbls>
          <c:showLegendKey val="0"/>
          <c:showVal val="0"/>
          <c:showCatName val="0"/>
          <c:showSerName val="0"/>
          <c:showPercent val="0"/>
          <c:showBubbleSize val="0"/>
        </c:dLbls>
        <c:marker val="1"/>
        <c:smooth val="0"/>
        <c:axId val="654155840"/>
        <c:axId val="654159448"/>
      </c:lineChart>
      <c:catAx>
        <c:axId val="65415584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Quintiles</a:t>
                </a:r>
                <a:r>
                  <a:rPr lang="es-MX" baseline="0"/>
                  <a:t> de índice de riqueza</a:t>
                </a:r>
                <a:endParaRPr lang="es-MX"/>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654159448"/>
        <c:crosses val="autoZero"/>
        <c:auto val="1"/>
        <c:lblAlgn val="ctr"/>
        <c:lblOffset val="100"/>
        <c:noMultiLvlLbl val="0"/>
      </c:catAx>
      <c:valAx>
        <c:axId val="6541594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Porcentaje</a:t>
                </a:r>
                <a:r>
                  <a:rPr lang="es-MX" baseline="0"/>
                  <a:t> </a:t>
                </a:r>
                <a:endParaRPr lang="es-MX"/>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6541558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'G16 G17'!$B$24</c:f>
              <c:strCache>
                <c:ptCount val="1"/>
                <c:pt idx="0">
                  <c:v>México</c:v>
                </c:pt>
              </c:strCache>
            </c:strRef>
          </c:tx>
          <c:spPr>
            <a:ln w="28575" cap="rnd">
              <a:solidFill>
                <a:srgbClr val="C12D77"/>
              </a:solidFill>
              <a:round/>
            </a:ln>
            <a:effectLst/>
          </c:spPr>
          <c:marker>
            <c:symbol val="circle"/>
            <c:size val="5"/>
            <c:spPr>
              <a:solidFill>
                <a:srgbClr val="C12D77"/>
              </a:solidFill>
              <a:ln w="9525">
                <a:solidFill>
                  <a:srgbClr val="C12D77"/>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'G16 G17'!$A$25:$A$31</c:f>
              <c:numCache>
                <c:formatCode>General</c:formatCode>
                <c:ptCount val="7"/>
                <c:pt idx="0">
                  <c:v>2010</c:v>
                </c:pt>
                <c:pt idx="1">
                  <c:v>2011</c:v>
                </c:pt>
                <c:pt idx="2">
                  <c:v>2012</c:v>
                </c:pt>
                <c:pt idx="3">
                  <c:v>2013</c:v>
                </c:pt>
                <c:pt idx="4">
                  <c:v>2014</c:v>
                </c:pt>
                <c:pt idx="5">
                  <c:v>2015</c:v>
                </c:pt>
                <c:pt idx="6">
                  <c:v>2016</c:v>
                </c:pt>
              </c:numCache>
            </c:numRef>
          </c:cat>
          <c:val>
            <c:numRef>
              <c:f>'G16 G17'!$B$25:$B$31</c:f>
              <c:numCache>
                <c:formatCode>0.0</c:formatCode>
                <c:ptCount val="7"/>
                <c:pt idx="0">
                  <c:v>27</c:v>
                </c:pt>
                <c:pt idx="1">
                  <c:v>26.9</c:v>
                </c:pt>
                <c:pt idx="2">
                  <c:v>26.9</c:v>
                </c:pt>
                <c:pt idx="3">
                  <c:v>27</c:v>
                </c:pt>
                <c:pt idx="4">
                  <c:v>27.3</c:v>
                </c:pt>
                <c:pt idx="5">
                  <c:v>27.7</c:v>
                </c:pt>
                <c:pt idx="6">
                  <c:v>28.2</c:v>
                </c:pt>
              </c:numCache>
            </c:numRef>
          </c:val>
          <c:smooth val="0"/>
          <c:extLst>
            <c:ext xmlns:c16="http://schemas.microsoft.com/office/drawing/2014/chart" uri="{C3380CC4-5D6E-409C-BE32-E72D297353CC}">
              <c16:uniqueId val="{00000000-BE05-4D28-ABD5-0321FADEFB31}"/>
            </c:ext>
          </c:extLst>
        </c:ser>
        <c:ser>
          <c:idx val="1"/>
          <c:order val="1"/>
          <c:tx>
            <c:strRef>
              <c:f>'G16 G17'!$C$24</c:f>
              <c:strCache>
                <c:ptCount val="1"/>
                <c:pt idx="0">
                  <c:v>Brasil</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'G16 G17'!$A$25:$A$31</c:f>
              <c:numCache>
                <c:formatCode>General</c:formatCode>
                <c:ptCount val="7"/>
                <c:pt idx="0">
                  <c:v>2010</c:v>
                </c:pt>
                <c:pt idx="1">
                  <c:v>2011</c:v>
                </c:pt>
                <c:pt idx="2">
                  <c:v>2012</c:v>
                </c:pt>
                <c:pt idx="3">
                  <c:v>2013</c:v>
                </c:pt>
                <c:pt idx="4">
                  <c:v>2014</c:v>
                </c:pt>
                <c:pt idx="5">
                  <c:v>2015</c:v>
                </c:pt>
                <c:pt idx="6">
                  <c:v>2016</c:v>
                </c:pt>
              </c:numCache>
            </c:numRef>
          </c:cat>
          <c:val>
            <c:numRef>
              <c:f>'G16 G17'!$C$25:$C$31</c:f>
              <c:numCache>
                <c:formatCode>0.0</c:formatCode>
                <c:ptCount val="7"/>
                <c:pt idx="0">
                  <c:v>22</c:v>
                </c:pt>
                <c:pt idx="1">
                  <c:v>22.3</c:v>
                </c:pt>
                <c:pt idx="2">
                  <c:v>22.7</c:v>
                </c:pt>
                <c:pt idx="3">
                  <c:v>23.1</c:v>
                </c:pt>
                <c:pt idx="4">
                  <c:v>23.7</c:v>
                </c:pt>
                <c:pt idx="5">
                  <c:v>24.3</c:v>
                </c:pt>
                <c:pt idx="6">
                  <c:v>25.1</c:v>
                </c:pt>
              </c:numCache>
            </c:numRef>
          </c:val>
          <c:smooth val="0"/>
          <c:extLst>
            <c:ext xmlns:c16="http://schemas.microsoft.com/office/drawing/2014/chart" uri="{C3380CC4-5D6E-409C-BE32-E72D297353CC}">
              <c16:uniqueId val="{00000001-BE05-4D28-ABD5-0321FADEFB31}"/>
            </c:ext>
          </c:extLst>
        </c:ser>
        <c:ser>
          <c:idx val="2"/>
          <c:order val="2"/>
          <c:tx>
            <c:strRef>
              <c:f>'G16 G17'!$D$24</c:f>
              <c:strCache>
                <c:ptCount val="1"/>
                <c:pt idx="0">
                  <c:v>Chile</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MX"/>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'G16 G17'!$A$25:$A$31</c:f>
              <c:numCache>
                <c:formatCode>General</c:formatCode>
                <c:ptCount val="7"/>
                <c:pt idx="0">
                  <c:v>2010</c:v>
                </c:pt>
                <c:pt idx="1">
                  <c:v>2011</c:v>
                </c:pt>
                <c:pt idx="2">
                  <c:v>2012</c:v>
                </c:pt>
                <c:pt idx="3">
                  <c:v>2013</c:v>
                </c:pt>
                <c:pt idx="4">
                  <c:v>2014</c:v>
                </c:pt>
                <c:pt idx="5">
                  <c:v>2015</c:v>
                </c:pt>
                <c:pt idx="6">
                  <c:v>2016</c:v>
                </c:pt>
              </c:numCache>
            </c:numRef>
          </c:cat>
          <c:val>
            <c:numRef>
              <c:f>'G16 G17'!$D$25:$D$31</c:f>
              <c:numCache>
                <c:formatCode>0.0</c:formatCode>
                <c:ptCount val="7"/>
                <c:pt idx="0">
                  <c:v>18.2</c:v>
                </c:pt>
                <c:pt idx="1">
                  <c:v>18.2</c:v>
                </c:pt>
                <c:pt idx="2">
                  <c:v>18.3</c:v>
                </c:pt>
                <c:pt idx="3">
                  <c:v>18.600000000000001</c:v>
                </c:pt>
                <c:pt idx="4">
                  <c:v>19</c:v>
                </c:pt>
                <c:pt idx="5">
                  <c:v>19.5</c:v>
                </c:pt>
                <c:pt idx="6">
                  <c:v>20</c:v>
                </c:pt>
              </c:numCache>
            </c:numRef>
          </c:val>
          <c:smooth val="0"/>
          <c:extLst>
            <c:ext xmlns:c16="http://schemas.microsoft.com/office/drawing/2014/chart" uri="{C3380CC4-5D6E-409C-BE32-E72D297353CC}">
              <c16:uniqueId val="{00000002-BE05-4D28-ABD5-0321FADEFB31}"/>
            </c:ext>
          </c:extLst>
        </c:ser>
        <c:ser>
          <c:idx val="3"/>
          <c:order val="3"/>
          <c:tx>
            <c:strRef>
              <c:f>'G16 G17'!$E$24</c:f>
              <c:strCache>
                <c:ptCount val="1"/>
                <c:pt idx="0">
                  <c:v>Argentina</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'G16 G17'!$A$25:$A$31</c:f>
              <c:numCache>
                <c:formatCode>General</c:formatCode>
                <c:ptCount val="7"/>
                <c:pt idx="0">
                  <c:v>2010</c:v>
                </c:pt>
                <c:pt idx="1">
                  <c:v>2011</c:v>
                </c:pt>
                <c:pt idx="2">
                  <c:v>2012</c:v>
                </c:pt>
                <c:pt idx="3">
                  <c:v>2013</c:v>
                </c:pt>
                <c:pt idx="4">
                  <c:v>2014</c:v>
                </c:pt>
                <c:pt idx="5">
                  <c:v>2015</c:v>
                </c:pt>
                <c:pt idx="6">
                  <c:v>2016</c:v>
                </c:pt>
              </c:numCache>
            </c:numRef>
          </c:cat>
          <c:val>
            <c:numRef>
              <c:f>'G16 G17'!$E$25:$E$31</c:f>
              <c:numCache>
                <c:formatCode>0.0</c:formatCode>
                <c:ptCount val="7"/>
                <c:pt idx="0">
                  <c:v>19.100000000000001</c:v>
                </c:pt>
                <c:pt idx="1">
                  <c:v>19.3</c:v>
                </c:pt>
                <c:pt idx="2">
                  <c:v>19.7</c:v>
                </c:pt>
                <c:pt idx="3">
                  <c:v>20.100000000000001</c:v>
                </c:pt>
                <c:pt idx="4">
                  <c:v>20.7</c:v>
                </c:pt>
                <c:pt idx="5">
                  <c:v>21.4</c:v>
                </c:pt>
                <c:pt idx="6">
                  <c:v>22.2</c:v>
                </c:pt>
              </c:numCache>
            </c:numRef>
          </c:val>
          <c:smooth val="0"/>
          <c:extLst>
            <c:ext xmlns:c16="http://schemas.microsoft.com/office/drawing/2014/chart" uri="{C3380CC4-5D6E-409C-BE32-E72D297353CC}">
              <c16:uniqueId val="{00000003-BE05-4D28-ABD5-0321FADEFB31}"/>
            </c:ext>
          </c:extLst>
        </c:ser>
        <c:ser>
          <c:idx val="4"/>
          <c:order val="4"/>
          <c:tx>
            <c:strRef>
              <c:f>'G16 G17'!$F$24</c:f>
              <c:strCache>
                <c:ptCount val="1"/>
                <c:pt idx="0">
                  <c:v>Estados Unidos</c:v>
                </c:pt>
              </c:strCache>
            </c:strRef>
          </c:tx>
          <c:spPr>
            <a:ln w="28575" cap="rnd">
              <a:solidFill>
                <a:srgbClr val="469999"/>
              </a:solidFill>
              <a:round/>
            </a:ln>
            <a:effectLst/>
          </c:spPr>
          <c:marker>
            <c:symbol val="circle"/>
            <c:size val="5"/>
            <c:spPr>
              <a:solidFill>
                <a:srgbClr val="469999"/>
              </a:solidFill>
              <a:ln w="9525">
                <a:solidFill>
                  <a:srgbClr val="469999"/>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MX"/>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'G16 G17'!$A$25:$A$31</c:f>
              <c:numCache>
                <c:formatCode>General</c:formatCode>
                <c:ptCount val="7"/>
                <c:pt idx="0">
                  <c:v>2010</c:v>
                </c:pt>
                <c:pt idx="1">
                  <c:v>2011</c:v>
                </c:pt>
                <c:pt idx="2">
                  <c:v>2012</c:v>
                </c:pt>
                <c:pt idx="3">
                  <c:v>2013</c:v>
                </c:pt>
                <c:pt idx="4">
                  <c:v>2014</c:v>
                </c:pt>
                <c:pt idx="5">
                  <c:v>2015</c:v>
                </c:pt>
                <c:pt idx="6">
                  <c:v>2016</c:v>
                </c:pt>
              </c:numCache>
            </c:numRef>
          </c:cat>
          <c:val>
            <c:numRef>
              <c:f>'G16 G17'!$F$25:$F$31</c:f>
              <c:numCache>
                <c:formatCode>0.0</c:formatCode>
                <c:ptCount val="7"/>
                <c:pt idx="0">
                  <c:v>6.3</c:v>
                </c:pt>
                <c:pt idx="1">
                  <c:v>6.4</c:v>
                </c:pt>
                <c:pt idx="2">
                  <c:v>6.6</c:v>
                </c:pt>
                <c:pt idx="3">
                  <c:v>6.8</c:v>
                </c:pt>
                <c:pt idx="4">
                  <c:v>7.2</c:v>
                </c:pt>
                <c:pt idx="5">
                  <c:v>7.8</c:v>
                </c:pt>
                <c:pt idx="6">
                  <c:v>8.5</c:v>
                </c:pt>
              </c:numCache>
            </c:numRef>
          </c:val>
          <c:smooth val="0"/>
          <c:extLst>
            <c:ext xmlns:c16="http://schemas.microsoft.com/office/drawing/2014/chart" uri="{C3380CC4-5D6E-409C-BE32-E72D297353CC}">
              <c16:uniqueId val="{00000004-BE05-4D28-ABD5-0321FADEFB31}"/>
            </c:ext>
          </c:extLst>
        </c:ser>
        <c:ser>
          <c:idx val="5"/>
          <c:order val="5"/>
          <c:tx>
            <c:strRef>
              <c:f>'G16 G17'!$G$24</c:f>
              <c:strCache>
                <c:ptCount val="1"/>
                <c:pt idx="0">
                  <c:v>Canadá</c:v>
                </c:pt>
              </c:strCache>
            </c:strRef>
          </c:tx>
          <c:spPr>
            <a:ln w="28575" cap="rnd">
              <a:solidFill>
                <a:schemeClr val="accent6"/>
              </a:solidFill>
              <a:round/>
            </a:ln>
            <a:effectLst/>
          </c:spPr>
          <c:marker>
            <c:symbol val="circle"/>
            <c:size val="5"/>
            <c:spPr>
              <a:solidFill>
                <a:schemeClr val="accent6"/>
              </a:solidFill>
              <a:ln w="9525">
                <a:solidFill>
                  <a:schemeClr val="accent6"/>
                </a:solidFill>
              </a:ln>
              <a:effectLst/>
            </c:spPr>
          </c:marker>
          <c:dLbls>
            <c:dLbl>
              <c:idx val="1"/>
              <c:layout>
                <c:manualLayout>
                  <c:x val="-4.1059288149728951E-2"/>
                  <c:y val="-3.829558518341569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BE05-4D28-ABD5-0321FADEFB31}"/>
                </c:ext>
              </c:extLst>
            </c:dLbl>
            <c:dLbl>
              <c:idx val="2"/>
              <c:layout>
                <c:manualLayout>
                  <c:x val="-4.1059288149728951E-2"/>
                  <c:y val="-3.829558518341569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E05-4D28-ABD5-0321FADEFB31}"/>
                </c:ext>
              </c:extLst>
            </c:dLbl>
            <c:dLbl>
              <c:idx val="3"/>
              <c:layout>
                <c:manualLayout>
                  <c:x val="-4.1059288149728951E-2"/>
                  <c:y val="-2.619271267304169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BE05-4D28-ABD5-0321FADEFB31}"/>
                </c:ext>
              </c:extLst>
            </c:dLbl>
            <c:dLbl>
              <c:idx val="4"/>
              <c:layout>
                <c:manualLayout>
                  <c:x val="-4.1059288149728951E-2"/>
                  <c:y val="-3.022700350983302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BE05-4D28-ABD5-0321FADEFB31}"/>
                </c:ext>
              </c:extLst>
            </c:dLbl>
            <c:dLbl>
              <c:idx val="5"/>
              <c:layout>
                <c:manualLayout>
                  <c:x val="-4.1059288149729041E-2"/>
                  <c:y val="-2.619271267304169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BE05-4D28-ABD5-0321FADEFB31}"/>
                </c:ext>
              </c:extLst>
            </c:dLbl>
            <c:dLbl>
              <c:idx val="6"/>
              <c:layout>
                <c:manualLayout>
                  <c:x val="-5.102813550175387E-2"/>
                  <c:y val="-1.812413099945909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BE05-4D28-ABD5-0321FADEFB31}"/>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'G16 G17'!$A$25:$A$31</c:f>
              <c:numCache>
                <c:formatCode>General</c:formatCode>
                <c:ptCount val="7"/>
                <c:pt idx="0">
                  <c:v>2010</c:v>
                </c:pt>
                <c:pt idx="1">
                  <c:v>2011</c:v>
                </c:pt>
                <c:pt idx="2">
                  <c:v>2012</c:v>
                </c:pt>
                <c:pt idx="3">
                  <c:v>2013</c:v>
                </c:pt>
                <c:pt idx="4">
                  <c:v>2014</c:v>
                </c:pt>
                <c:pt idx="5">
                  <c:v>2015</c:v>
                </c:pt>
                <c:pt idx="6">
                  <c:v>2016</c:v>
                </c:pt>
              </c:numCache>
            </c:numRef>
          </c:cat>
          <c:val>
            <c:numRef>
              <c:f>'G16 G17'!$G$25:$G$31</c:f>
              <c:numCache>
                <c:formatCode>0.0</c:formatCode>
                <c:ptCount val="7"/>
                <c:pt idx="0">
                  <c:v>8.5</c:v>
                </c:pt>
                <c:pt idx="1">
                  <c:v>8.4</c:v>
                </c:pt>
                <c:pt idx="2">
                  <c:v>8.4</c:v>
                </c:pt>
                <c:pt idx="3">
                  <c:v>8.5</c:v>
                </c:pt>
                <c:pt idx="4">
                  <c:v>8.6999999999999993</c:v>
                </c:pt>
                <c:pt idx="5">
                  <c:v>9</c:v>
                </c:pt>
                <c:pt idx="6">
                  <c:v>9.4</c:v>
                </c:pt>
              </c:numCache>
            </c:numRef>
          </c:val>
          <c:smooth val="0"/>
          <c:extLst>
            <c:ext xmlns:c16="http://schemas.microsoft.com/office/drawing/2014/chart" uri="{C3380CC4-5D6E-409C-BE32-E72D297353CC}">
              <c16:uniqueId val="{0000000B-BE05-4D28-ABD5-0321FADEFB31}"/>
            </c:ext>
          </c:extLst>
        </c:ser>
        <c:dLbls>
          <c:showLegendKey val="0"/>
          <c:showVal val="0"/>
          <c:showCatName val="0"/>
          <c:showSerName val="0"/>
          <c:showPercent val="0"/>
          <c:showBubbleSize val="0"/>
        </c:dLbls>
        <c:marker val="1"/>
        <c:smooth val="0"/>
        <c:axId val="695661928"/>
        <c:axId val="695662256"/>
      </c:lineChart>
      <c:catAx>
        <c:axId val="6956619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695662256"/>
        <c:crosses val="autoZero"/>
        <c:auto val="1"/>
        <c:lblAlgn val="ctr"/>
        <c:lblOffset val="100"/>
        <c:noMultiLvlLbl val="0"/>
      </c:catAx>
      <c:valAx>
        <c:axId val="695662256"/>
        <c:scaling>
          <c:orientation val="minMax"/>
          <c:min val="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Porcentaje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6956619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8945212608423"/>
          <c:y val="0.1346937343787164"/>
          <c:w val="0.67928277086511824"/>
          <c:h val="0.69202415635207104"/>
        </c:manualLayout>
      </c:layout>
      <c:lineChart>
        <c:grouping val="standard"/>
        <c:varyColors val="0"/>
        <c:ser>
          <c:idx val="0"/>
          <c:order val="0"/>
          <c:tx>
            <c:v>Rural</c:v>
          </c:tx>
          <c:spPr>
            <a:ln w="22225">
              <a:solidFill>
                <a:srgbClr val="C12D77"/>
              </a:solidFill>
            </a:ln>
          </c:spPr>
          <c:marker>
            <c:spPr>
              <a:solidFill>
                <a:srgbClr val="C12D77"/>
              </a:solidFill>
              <a:ln>
                <a:solidFill>
                  <a:srgbClr val="C12D77"/>
                </a:solidFill>
              </a:ln>
            </c:spPr>
          </c:marker>
          <c:dLbls>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'A4'!$A$6:$D$6</c:f>
              <c:numCache>
                <c:formatCode>General</c:formatCode>
                <c:ptCount val="4"/>
                <c:pt idx="0">
                  <c:v>2010</c:v>
                </c:pt>
                <c:pt idx="1">
                  <c:v>2012</c:v>
                </c:pt>
                <c:pt idx="2">
                  <c:v>2014</c:v>
                </c:pt>
                <c:pt idx="3">
                  <c:v>2016</c:v>
                </c:pt>
              </c:numCache>
            </c:numRef>
          </c:cat>
          <c:val>
            <c:numRef>
              <c:f>'A4'!$A$10:$D$10</c:f>
              <c:numCache>
                <c:formatCode>#,##0.0</c:formatCode>
                <c:ptCount val="4"/>
                <c:pt idx="0">
                  <c:v>34.945127535758708</c:v>
                </c:pt>
                <c:pt idx="1">
                  <c:v>32.735337225722702</c:v>
                </c:pt>
                <c:pt idx="2">
                  <c:v>31.885290426858759</c:v>
                </c:pt>
                <c:pt idx="3">
                  <c:v>29.21739265173424</c:v>
                </c:pt>
              </c:numCache>
            </c:numRef>
          </c:val>
          <c:smooth val="0"/>
          <c:extLst>
            <c:ext xmlns:c16="http://schemas.microsoft.com/office/drawing/2014/chart" uri="{C3380CC4-5D6E-409C-BE32-E72D297353CC}">
              <c16:uniqueId val="{00000000-A8DC-4379-A1D1-5B9CDB703BE4}"/>
            </c:ext>
          </c:extLst>
        </c:ser>
        <c:ser>
          <c:idx val="1"/>
          <c:order val="1"/>
          <c:tx>
            <c:v>Urbano</c:v>
          </c:tx>
          <c:spPr>
            <a:ln w="22225">
              <a:solidFill>
                <a:srgbClr val="469999"/>
              </a:solidFill>
            </a:ln>
          </c:spPr>
          <c:marker>
            <c:spPr>
              <a:solidFill>
                <a:srgbClr val="469999"/>
              </a:solidFill>
              <a:ln>
                <a:solidFill>
                  <a:srgbClr val="469999"/>
                </a:solidFill>
              </a:ln>
            </c:spPr>
          </c:marker>
          <c:dLbls>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'A4'!$A$6:$D$6</c:f>
              <c:numCache>
                <c:formatCode>General</c:formatCode>
                <c:ptCount val="4"/>
                <c:pt idx="0">
                  <c:v>2010</c:v>
                </c:pt>
                <c:pt idx="1">
                  <c:v>2012</c:v>
                </c:pt>
                <c:pt idx="2">
                  <c:v>2014</c:v>
                </c:pt>
                <c:pt idx="3">
                  <c:v>2016</c:v>
                </c:pt>
              </c:numCache>
            </c:numRef>
          </c:cat>
          <c:val>
            <c:numRef>
              <c:f>'A4'!$A$12:$D$12</c:f>
              <c:numCache>
                <c:formatCode>#,##0.0</c:formatCode>
                <c:ptCount val="4"/>
                <c:pt idx="0">
                  <c:v>14.708520119218139</c:v>
                </c:pt>
                <c:pt idx="1">
                  <c:v>16.214471562572299</c:v>
                </c:pt>
                <c:pt idx="2">
                  <c:v>17.131886974796149</c:v>
                </c:pt>
                <c:pt idx="3">
                  <c:v>13.917261795782681</c:v>
                </c:pt>
              </c:numCache>
            </c:numRef>
          </c:val>
          <c:smooth val="0"/>
          <c:extLst>
            <c:ext xmlns:c16="http://schemas.microsoft.com/office/drawing/2014/chart" uri="{C3380CC4-5D6E-409C-BE32-E72D297353CC}">
              <c16:uniqueId val="{00000001-A8DC-4379-A1D1-5B9CDB703BE4}"/>
            </c:ext>
          </c:extLst>
        </c:ser>
        <c:dLbls>
          <c:showLegendKey val="0"/>
          <c:showVal val="0"/>
          <c:showCatName val="0"/>
          <c:showSerName val="0"/>
          <c:showPercent val="0"/>
          <c:showBubbleSize val="0"/>
        </c:dLbls>
        <c:marker val="1"/>
        <c:smooth val="0"/>
        <c:axId val="1495326400"/>
        <c:axId val="1495343264"/>
      </c:lineChart>
      <c:catAx>
        <c:axId val="1495326400"/>
        <c:scaling>
          <c:orientation val="minMax"/>
        </c:scaling>
        <c:delete val="0"/>
        <c:axPos val="b"/>
        <c:title>
          <c:tx>
            <c:rich>
              <a:bodyPr/>
              <a:lstStyle/>
              <a:p>
                <a:pPr>
                  <a:defRPr/>
                </a:pPr>
                <a:r>
                  <a:rPr lang="es-ES" dirty="0"/>
                  <a:t>Año</a:t>
                </a:r>
              </a:p>
            </c:rich>
          </c:tx>
          <c:layout>
            <c:manualLayout>
              <c:xMode val="edge"/>
              <c:yMode val="edge"/>
              <c:x val="0.46446692347028823"/>
              <c:y val="0.88952602122591007"/>
            </c:manualLayout>
          </c:layout>
          <c:overlay val="0"/>
        </c:title>
        <c:numFmt formatCode="General" sourceLinked="1"/>
        <c:majorTickMark val="out"/>
        <c:minorTickMark val="none"/>
        <c:tickLblPos val="nextTo"/>
        <c:crossAx val="1495343264"/>
        <c:crosses val="autoZero"/>
        <c:auto val="1"/>
        <c:lblAlgn val="ctr"/>
        <c:lblOffset val="100"/>
        <c:noMultiLvlLbl val="0"/>
      </c:catAx>
      <c:valAx>
        <c:axId val="1495343264"/>
        <c:scaling>
          <c:orientation val="minMax"/>
        </c:scaling>
        <c:delete val="0"/>
        <c:axPos val="l"/>
        <c:majorGridlines/>
        <c:title>
          <c:tx>
            <c:rich>
              <a:bodyPr rot="-5400000" vert="horz"/>
              <a:lstStyle/>
              <a:p>
                <a:pPr>
                  <a:defRPr b="1"/>
                </a:pPr>
                <a:r>
                  <a:rPr lang="es-ES" b="1" dirty="0"/>
                  <a:t>Porcentaje</a:t>
                </a:r>
              </a:p>
            </c:rich>
          </c:tx>
          <c:layout>
            <c:manualLayout>
              <c:xMode val="edge"/>
              <c:yMode val="edge"/>
              <c:x val="3.292745258492883E-2"/>
              <c:y val="0.33224082941377853"/>
            </c:manualLayout>
          </c:layout>
          <c:overlay val="0"/>
        </c:title>
        <c:numFmt formatCode="#,##0" sourceLinked="0"/>
        <c:majorTickMark val="out"/>
        <c:minorTickMark val="none"/>
        <c:tickLblPos val="nextTo"/>
        <c:crossAx val="1495326400"/>
        <c:crosses val="autoZero"/>
        <c:crossBetween val="between"/>
      </c:valAx>
    </c:plotArea>
    <c:legend>
      <c:legendPos val="r"/>
      <c:overlay val="0"/>
    </c:legend>
    <c:plotVisOnly val="1"/>
    <c:dispBlanksAs val="gap"/>
    <c:showDLblsOverMax val="0"/>
  </c:chart>
  <c:txPr>
    <a:bodyPr/>
    <a:lstStyle/>
    <a:p>
      <a:pPr>
        <a:defRPr sz="1600"/>
      </a:pPr>
      <a:endParaRPr lang="es-MX"/>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drawing1.xml><?xml version="1.0" encoding="utf-8"?>
<c:userShapes xmlns:c="http://schemas.openxmlformats.org/drawingml/2006/chart">
  <cdr:relSizeAnchor xmlns:cdr="http://schemas.openxmlformats.org/drawingml/2006/chartDrawing">
    <cdr:from>
      <cdr:x>0.0452</cdr:x>
      <cdr:y>0.87245</cdr:y>
    </cdr:from>
    <cdr:to>
      <cdr:x>0.95479</cdr:x>
      <cdr:y>1</cdr:y>
    </cdr:to>
    <cdr:sp macro="" textlink="">
      <cdr:nvSpPr>
        <cdr:cNvPr id="2" name="CuadroTexto 20">
          <a:extLst xmlns:a="http://schemas.openxmlformats.org/drawingml/2006/main">
            <a:ext uri="{FF2B5EF4-FFF2-40B4-BE49-F238E27FC236}">
              <a16:creationId xmlns:a16="http://schemas.microsoft.com/office/drawing/2014/main" id="{A26F2C58-43CE-44F9-AA15-023CD826175E}"/>
            </a:ext>
          </a:extLst>
        </cdr:cNvPr>
        <cdr:cNvSpPr txBox="1"/>
      </cdr:nvSpPr>
      <cdr:spPr>
        <a:xfrm xmlns:a="http://schemas.openxmlformats.org/drawingml/2006/main">
          <a:off x="286450" y="2736844"/>
          <a:ext cx="5763803" cy="400110"/>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s-MX"/>
          </a:defPPr>
          <a:lvl1pPr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1pPr>
          <a:lvl2pPr marL="457200" indent="-2286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2pPr>
          <a:lvl3pPr marL="914400" indent="-4572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3pPr>
          <a:lvl4pPr marL="1371600" indent="-6858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4pPr>
          <a:lvl5pPr marL="1828800" indent="-914400" algn="l" defTabSz="584200" rtl="0" eaLnBrk="0" fontAlgn="base" hangingPunct="0">
            <a:spcBef>
              <a:spcPct val="0"/>
            </a:spcBef>
            <a:spcAft>
              <a:spcPct val="0"/>
            </a:spcAft>
            <a:defRPr sz="3600" kern="1200">
              <a:solidFill>
                <a:srgbClr val="000000"/>
              </a:solidFill>
              <a:latin typeface="Helvetica Light" charset="0"/>
              <a:ea typeface="Helvetica Light" charset="0"/>
              <a:cs typeface="Helvetica Light" charset="0"/>
              <a:sym typeface="Helvetica Light" charset="0"/>
            </a:defRPr>
          </a:lvl5pPr>
          <a:lvl6pPr marL="22860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6pPr>
          <a:lvl7pPr marL="27432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7pPr>
          <a:lvl8pPr marL="32004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8pPr>
          <a:lvl9pPr marL="3657600" algn="l" defTabSz="914400" rtl="0" eaLnBrk="1" latinLnBrk="0" hangingPunct="1">
            <a:defRPr sz="3600" kern="1200">
              <a:solidFill>
                <a:srgbClr val="000000"/>
              </a:solidFill>
              <a:latin typeface="Helvetica Light" charset="0"/>
              <a:ea typeface="Helvetica Light" charset="0"/>
              <a:cs typeface="Helvetica Light" charset="0"/>
              <a:sym typeface="Helvetica Light" charset="0"/>
            </a:defRPr>
          </a:lvl9pPr>
        </a:lstStyle>
        <a:p xmlns:a="http://schemas.openxmlformats.org/drawingml/2006/main">
          <a:r>
            <a:rPr lang="es-MX" sz="1000" dirty="0">
              <a:latin typeface="Arial" panose="020B0604020202020204" pitchFamily="34" charset="0"/>
              <a:cs typeface="Arial" panose="020B0604020202020204" pitchFamily="34" charset="0"/>
            </a:rPr>
            <a:t>Fuente: Elaboración propia con datos del Sistema de información de los Objetivos de Desarrollo del Milenio (PR, 2016).</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3037840" cy="466434"/>
          </a:xfrm>
          <a:prstGeom prst="rect">
            <a:avLst/>
          </a:prstGeom>
        </p:spPr>
        <p:txBody>
          <a:bodyPr vert="horz" lIns="93164" tIns="46582" rIns="93164" bIns="46582" rtlCol="0"/>
          <a:lstStyle>
            <a:lvl1pPr algn="l">
              <a:defRPr sz="1200"/>
            </a:lvl1pPr>
          </a:lstStyle>
          <a:p>
            <a:endParaRPr lang="es-MX"/>
          </a:p>
        </p:txBody>
      </p:sp>
      <p:sp>
        <p:nvSpPr>
          <p:cNvPr id="3" name="Marcador de fecha 2"/>
          <p:cNvSpPr>
            <a:spLocks noGrp="1"/>
          </p:cNvSpPr>
          <p:nvPr>
            <p:ph type="dt" sz="quarter" idx="1"/>
          </p:nvPr>
        </p:nvSpPr>
        <p:spPr>
          <a:xfrm>
            <a:off x="3970938" y="1"/>
            <a:ext cx="3037840" cy="466434"/>
          </a:xfrm>
          <a:prstGeom prst="rect">
            <a:avLst/>
          </a:prstGeom>
        </p:spPr>
        <p:txBody>
          <a:bodyPr vert="horz" lIns="93164" tIns="46582" rIns="93164" bIns="46582" rtlCol="0"/>
          <a:lstStyle>
            <a:lvl1pPr algn="r">
              <a:defRPr sz="1200"/>
            </a:lvl1pPr>
          </a:lstStyle>
          <a:p>
            <a:fld id="{B62A9AC0-922F-485B-9EEC-3094E6390F8C}" type="datetimeFigureOut">
              <a:rPr lang="es-MX" smtClean="0"/>
              <a:t>11/02/2019</a:t>
            </a:fld>
            <a:endParaRPr lang="es-MX"/>
          </a:p>
        </p:txBody>
      </p:sp>
      <p:sp>
        <p:nvSpPr>
          <p:cNvPr id="4" name="Marcador de pie de página 3"/>
          <p:cNvSpPr>
            <a:spLocks noGrp="1"/>
          </p:cNvSpPr>
          <p:nvPr>
            <p:ph type="ftr" sz="quarter" idx="2"/>
          </p:nvPr>
        </p:nvSpPr>
        <p:spPr>
          <a:xfrm>
            <a:off x="0" y="8829969"/>
            <a:ext cx="3037840" cy="466433"/>
          </a:xfrm>
          <a:prstGeom prst="rect">
            <a:avLst/>
          </a:prstGeom>
        </p:spPr>
        <p:txBody>
          <a:bodyPr vert="horz" lIns="93164" tIns="46582" rIns="93164" bIns="46582"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970938" y="8829969"/>
            <a:ext cx="3037840" cy="466433"/>
          </a:xfrm>
          <a:prstGeom prst="rect">
            <a:avLst/>
          </a:prstGeom>
        </p:spPr>
        <p:txBody>
          <a:bodyPr vert="horz" lIns="93164" tIns="46582" rIns="93164" bIns="46582" rtlCol="0" anchor="b"/>
          <a:lstStyle>
            <a:lvl1pPr algn="r">
              <a:defRPr sz="1200"/>
            </a:lvl1pPr>
          </a:lstStyle>
          <a:p>
            <a:fld id="{7C7A79FF-FFC6-4081-BA25-D5F77ECE2F61}" type="slidenum">
              <a:rPr lang="es-MX" smtClean="0"/>
              <a:t>‹Nº›</a:t>
            </a:fld>
            <a:endParaRPr lang="es-MX"/>
          </a:p>
        </p:txBody>
      </p:sp>
    </p:spTree>
    <p:extLst>
      <p:ext uri="{BB962C8B-B14F-4D97-AF65-F5344CB8AC3E}">
        <p14:creationId xmlns:p14="http://schemas.microsoft.com/office/powerpoint/2010/main" val="3005095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Rot="1" noChangeAspect="1"/>
          </p:cNvSpPr>
          <p:nvPr>
            <p:ph type="sldImg"/>
          </p:nvPr>
        </p:nvSpPr>
        <p:spPr bwMode="auto">
          <a:xfrm>
            <a:off x="1181100" y="696913"/>
            <a:ext cx="4648200" cy="348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 name="Rectangle 2"/>
          <p:cNvSpPr>
            <a:spLocks noGrp="1"/>
          </p:cNvSpPr>
          <p:nvPr>
            <p:ph type="body" sz="quarter" idx="1"/>
          </p:nvPr>
        </p:nvSpPr>
        <p:spPr bwMode="auto">
          <a:xfrm>
            <a:off x="934721" y="4415790"/>
            <a:ext cx="5140960" cy="41833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3164" tIns="46582" rIns="93164" bIns="46582" numCol="1" anchor="t" anchorCtr="0" compatLnSpc="1">
            <a:prstTxWarp prst="textNoShape">
              <a:avLst/>
            </a:prstTxWarp>
          </a:bodyPr>
          <a:lstStyle/>
          <a:p>
            <a:pPr lvl="0"/>
            <a:r>
              <a:rPr lang="es-MX" altLang="es-MX" noProof="0">
                <a:sym typeface="Helvetica Neue" charset="0"/>
              </a:rPr>
              <a:t>Click to edit Master text styles</a:t>
            </a:r>
          </a:p>
          <a:p>
            <a:pPr lvl="1"/>
            <a:r>
              <a:rPr lang="es-MX" altLang="es-MX" noProof="0">
                <a:sym typeface="Helvetica Neue" charset="0"/>
              </a:rPr>
              <a:t>Second level</a:t>
            </a:r>
          </a:p>
          <a:p>
            <a:pPr lvl="2"/>
            <a:r>
              <a:rPr lang="es-MX" altLang="es-MX" noProof="0">
                <a:sym typeface="Helvetica Neue" charset="0"/>
              </a:rPr>
              <a:t>Third level</a:t>
            </a:r>
          </a:p>
          <a:p>
            <a:pPr lvl="3"/>
            <a:r>
              <a:rPr lang="es-MX" altLang="es-MX" noProof="0">
                <a:sym typeface="Helvetica Neue" charset="0"/>
              </a:rPr>
              <a:t>Fourth level</a:t>
            </a:r>
          </a:p>
          <a:p>
            <a:pPr lvl="4"/>
            <a:r>
              <a:rPr lang="es-MX" altLang="es-MX" noProof="0">
                <a:sym typeface="Helvetica Neue" charset="0"/>
              </a:rPr>
              <a:t>Fifth level</a:t>
            </a:r>
          </a:p>
        </p:txBody>
      </p:sp>
    </p:spTree>
    <p:extLst>
      <p:ext uri="{BB962C8B-B14F-4D97-AF65-F5344CB8AC3E}">
        <p14:creationId xmlns:p14="http://schemas.microsoft.com/office/powerpoint/2010/main" val="630488522"/>
      </p:ext>
    </p:extLst>
  </p:cSld>
  <p:clrMap bg1="lt1" tx1="dk1" bg2="lt2" tx2="dk2" accent1="accent1" accent2="accent2" accent3="accent3" accent4="accent4" accent5="accent5" accent6="accent6" hlink="hlink" folHlink="folHlink"/>
  <p:notesStyle>
    <a:lvl1pPr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1pPr>
    <a:lvl2pPr indent="2286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2pPr>
    <a:lvl3pPr indent="4572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3pPr>
    <a:lvl4pPr indent="6858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4pPr>
    <a:lvl5pPr indent="9144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imagen de diapositiva 1"/>
          <p:cNvSpPr>
            <a:spLocks noGrp="1" noRot="1" noChangeAspect="1" noTextEdit="1"/>
          </p:cNvSpPr>
          <p:nvPr>
            <p:ph type="sldImg"/>
          </p:nvPr>
        </p:nvSpPr>
        <p:spPr/>
      </p:sp>
      <p:sp>
        <p:nvSpPr>
          <p:cNvPr id="5123"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dirty="0"/>
          </a:p>
        </p:txBody>
      </p:sp>
    </p:spTree>
    <p:extLst>
      <p:ext uri="{BB962C8B-B14F-4D97-AF65-F5344CB8AC3E}">
        <p14:creationId xmlns:p14="http://schemas.microsoft.com/office/powerpoint/2010/main" val="807238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Marcador de imagen de diapositiva 1">
            <a:extLst>
              <a:ext uri="{FF2B5EF4-FFF2-40B4-BE49-F238E27FC236}">
                <a16:creationId xmlns:a16="http://schemas.microsoft.com/office/drawing/2014/main" id="{AC6AC5DB-0AD2-4511-BC86-6647F7F657DB}"/>
              </a:ext>
            </a:extLst>
          </p:cNvPr>
          <p:cNvSpPr>
            <a:spLocks noGrp="1" noRot="1" noChangeAspect="1" noTextEdit="1"/>
          </p:cNvSpPr>
          <p:nvPr>
            <p:ph type="sldImg"/>
          </p:nvPr>
        </p:nvSpPr>
        <p:spPr/>
      </p:sp>
      <p:sp>
        <p:nvSpPr>
          <p:cNvPr id="7171" name="Marcador de notas 2">
            <a:extLst>
              <a:ext uri="{FF2B5EF4-FFF2-40B4-BE49-F238E27FC236}">
                <a16:creationId xmlns:a16="http://schemas.microsoft.com/office/drawing/2014/main" id="{B1BB8CC9-18B6-4BF1-B6F2-C17CC53915C2}"/>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dirty="0"/>
          </a:p>
        </p:txBody>
      </p:sp>
    </p:spTree>
    <p:extLst>
      <p:ext uri="{BB962C8B-B14F-4D97-AF65-F5344CB8AC3E}">
        <p14:creationId xmlns:p14="http://schemas.microsoft.com/office/powerpoint/2010/main" val="530613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839675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Marcador de imagen de diapositiva 1">
            <a:extLst>
              <a:ext uri="{FF2B5EF4-FFF2-40B4-BE49-F238E27FC236}">
                <a16:creationId xmlns:a16="http://schemas.microsoft.com/office/drawing/2014/main" id="{21FCF41D-5155-4B18-BE52-24F7985EF627}"/>
              </a:ext>
            </a:extLst>
          </p:cNvPr>
          <p:cNvSpPr>
            <a:spLocks noGrp="1" noRot="1" noChangeAspect="1" noTextEdit="1"/>
          </p:cNvSpPr>
          <p:nvPr>
            <p:ph type="sldImg"/>
          </p:nvPr>
        </p:nvSpPr>
        <p:spPr/>
      </p:sp>
      <p:sp>
        <p:nvSpPr>
          <p:cNvPr id="25603" name="Marcador de notas 2">
            <a:extLst>
              <a:ext uri="{FF2B5EF4-FFF2-40B4-BE49-F238E27FC236}">
                <a16:creationId xmlns:a16="http://schemas.microsoft.com/office/drawing/2014/main" id="{D383A4BA-9B47-4C20-AC30-3B698B0B0A05}"/>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r>
              <a:rPr lang="es-MX" altLang="es-MX" dirty="0"/>
              <a:t>Aquí, los datos reportados de ENSANUT 2012, son los mismos que reporta la ENSANUT de medio camino (2016), ya que el instrumento de 2016 no recabó esta información para este grupo de edad.</a:t>
            </a:r>
          </a:p>
        </p:txBody>
      </p:sp>
    </p:spTree>
    <p:extLst>
      <p:ext uri="{BB962C8B-B14F-4D97-AF65-F5344CB8AC3E}">
        <p14:creationId xmlns:p14="http://schemas.microsoft.com/office/powerpoint/2010/main" val="3372577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Marcador de imagen de diapositiva 1">
            <a:extLst>
              <a:ext uri="{FF2B5EF4-FFF2-40B4-BE49-F238E27FC236}">
                <a16:creationId xmlns:a16="http://schemas.microsoft.com/office/drawing/2014/main" id="{21FCF41D-5155-4B18-BE52-24F7985EF627}"/>
              </a:ext>
            </a:extLst>
          </p:cNvPr>
          <p:cNvSpPr>
            <a:spLocks noGrp="1" noRot="1" noChangeAspect="1" noTextEdit="1"/>
          </p:cNvSpPr>
          <p:nvPr>
            <p:ph type="sldImg"/>
          </p:nvPr>
        </p:nvSpPr>
        <p:spPr/>
      </p:sp>
      <p:sp>
        <p:nvSpPr>
          <p:cNvPr id="25603" name="Marcador de notas 2">
            <a:extLst>
              <a:ext uri="{FF2B5EF4-FFF2-40B4-BE49-F238E27FC236}">
                <a16:creationId xmlns:a16="http://schemas.microsoft.com/office/drawing/2014/main" id="{D383A4BA-9B47-4C20-AC30-3B698B0B0A05}"/>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pPr defTabSz="440695">
              <a:defRPr/>
            </a:pPr>
            <a:r>
              <a:rPr lang="es-MX" altLang="es-MX" dirty="0"/>
              <a:t>Aquí, los datos reportados de ENSANUT 2012, son los mismos que reporta la ENSANUT de medio camino (2016), ya que el instrumento de 2016 no recabó esta información para este grupo de edad.</a:t>
            </a:r>
          </a:p>
          <a:p>
            <a:pPr defTabSz="440695">
              <a:defRPr/>
            </a:pPr>
            <a:r>
              <a:rPr lang="es-MX" altLang="es-MX" dirty="0"/>
              <a:t>La ENSANUT 2016, no recolectó muestras de sangre, por tanto no reporta información sobre anemia </a:t>
            </a:r>
          </a:p>
          <a:p>
            <a:endParaRPr lang="es-MX" altLang="es-MX" dirty="0"/>
          </a:p>
        </p:txBody>
      </p:sp>
    </p:spTree>
    <p:extLst>
      <p:ext uri="{BB962C8B-B14F-4D97-AF65-F5344CB8AC3E}">
        <p14:creationId xmlns:p14="http://schemas.microsoft.com/office/powerpoint/2010/main" val="3859344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Marcador de imagen de diapositiva 1">
            <a:extLst>
              <a:ext uri="{FF2B5EF4-FFF2-40B4-BE49-F238E27FC236}">
                <a16:creationId xmlns:a16="http://schemas.microsoft.com/office/drawing/2014/main" id="{21FCF41D-5155-4B18-BE52-24F7985EF627}"/>
              </a:ext>
            </a:extLst>
          </p:cNvPr>
          <p:cNvSpPr>
            <a:spLocks noGrp="1" noRot="1" noChangeAspect="1" noTextEdit="1"/>
          </p:cNvSpPr>
          <p:nvPr>
            <p:ph type="sldImg"/>
          </p:nvPr>
        </p:nvSpPr>
        <p:spPr/>
      </p:sp>
      <p:sp>
        <p:nvSpPr>
          <p:cNvPr id="25603" name="Marcador de notas 2">
            <a:extLst>
              <a:ext uri="{FF2B5EF4-FFF2-40B4-BE49-F238E27FC236}">
                <a16:creationId xmlns:a16="http://schemas.microsoft.com/office/drawing/2014/main" id="{D383A4BA-9B47-4C20-AC30-3B698B0B0A05}"/>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dirty="0"/>
          </a:p>
        </p:txBody>
      </p:sp>
    </p:spTree>
    <p:extLst>
      <p:ext uri="{BB962C8B-B14F-4D97-AF65-F5344CB8AC3E}">
        <p14:creationId xmlns:p14="http://schemas.microsoft.com/office/powerpoint/2010/main" val="3905411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Marcador de imagen de diapositiva 1">
            <a:extLst>
              <a:ext uri="{FF2B5EF4-FFF2-40B4-BE49-F238E27FC236}">
                <a16:creationId xmlns:a16="http://schemas.microsoft.com/office/drawing/2014/main" id="{21FCF41D-5155-4B18-BE52-24F7985EF627}"/>
              </a:ext>
            </a:extLst>
          </p:cNvPr>
          <p:cNvSpPr>
            <a:spLocks noGrp="1" noRot="1" noChangeAspect="1" noTextEdit="1"/>
          </p:cNvSpPr>
          <p:nvPr>
            <p:ph type="sldImg"/>
          </p:nvPr>
        </p:nvSpPr>
        <p:spPr/>
      </p:sp>
      <p:sp>
        <p:nvSpPr>
          <p:cNvPr id="25603" name="Marcador de notas 2">
            <a:extLst>
              <a:ext uri="{FF2B5EF4-FFF2-40B4-BE49-F238E27FC236}">
                <a16:creationId xmlns:a16="http://schemas.microsoft.com/office/drawing/2014/main" id="{D383A4BA-9B47-4C20-AC30-3B698B0B0A05}"/>
              </a:ext>
            </a:extLst>
          </p:cNvPr>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dirty="0"/>
          </a:p>
        </p:txBody>
      </p:sp>
    </p:spTree>
    <p:extLst>
      <p:ext uri="{BB962C8B-B14F-4D97-AF65-F5344CB8AC3E}">
        <p14:creationId xmlns:p14="http://schemas.microsoft.com/office/powerpoint/2010/main" val="28461596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imagen de diapositiva 1"/>
          <p:cNvSpPr>
            <a:spLocks noGrp="1" noRot="1" noChangeAspect="1" noTextEdit="1"/>
          </p:cNvSpPr>
          <p:nvPr>
            <p:ph type="sldImg"/>
          </p:nvPr>
        </p:nvSpPr>
        <p:spPr/>
      </p:sp>
      <p:sp>
        <p:nvSpPr>
          <p:cNvPr id="5123" name="Marcador de nota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a:p>
        </p:txBody>
      </p:sp>
    </p:spTree>
    <p:extLst>
      <p:ext uri="{BB962C8B-B14F-4D97-AF65-F5344CB8AC3E}">
        <p14:creationId xmlns:p14="http://schemas.microsoft.com/office/powerpoint/2010/main" val="21259603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fld id="{3825884A-AC1C-41C6-A91C-2CA39DCC6665}" type="datetimeFigureOut">
              <a:rPr lang="es-MX" smtClean="0"/>
              <a:t>11/02/2019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249467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95350" y="650875"/>
            <a:ext cx="4194175" cy="2274888"/>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529263" y="1404938"/>
            <a:ext cx="6583362" cy="69310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825884A-AC1C-41C6-A91C-2CA39DCC6665}" type="datetimeFigureOut">
              <a:rPr lang="es-MX" smtClean="0"/>
              <a:t>11/02/2019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2216984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2593064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307513" y="519113"/>
            <a:ext cx="2803525" cy="8266112"/>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93763" y="519113"/>
            <a:ext cx="8261350" cy="826611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2686945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3825884A-AC1C-41C6-A91C-2CA39DCC6665}" type="datetimeFigureOut">
              <a:rPr lang="es-MX" smtClean="0"/>
              <a:t>11/02/2019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2366825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625600" y="1597025"/>
            <a:ext cx="9753600" cy="3395663"/>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625600" y="5122863"/>
            <a:ext cx="9753600" cy="23542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2795671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1965967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87413" y="2432050"/>
            <a:ext cx="11217275" cy="4056063"/>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87413" y="6527800"/>
            <a:ext cx="11217275" cy="213360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3825884A-AC1C-41C6-A91C-2CA39DCC6665}" type="datetimeFigureOut">
              <a:rPr lang="es-MX" smtClean="0"/>
              <a:t>11/02/2019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2598730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93763" y="2597150"/>
            <a:ext cx="5532437" cy="61880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578600" y="2597150"/>
            <a:ext cx="5532438" cy="61880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3825884A-AC1C-41C6-A91C-2CA39DCC6665}" type="datetimeFigureOut">
              <a:rPr lang="es-MX" smtClean="0"/>
              <a:t>11/02/2019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3980779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95350" y="519113"/>
            <a:ext cx="11217275" cy="1885950"/>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95350" y="2390775"/>
            <a:ext cx="5502275"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95350" y="3562350"/>
            <a:ext cx="5502275" cy="5240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583363" y="2390775"/>
            <a:ext cx="5529262" cy="11715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583363" y="3562350"/>
            <a:ext cx="5529262" cy="5240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3825884A-AC1C-41C6-A91C-2CA39DCC6665}" type="datetimeFigureOut">
              <a:rPr lang="es-MX" smtClean="0"/>
              <a:t>11/02/2019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3152524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3825884A-AC1C-41C6-A91C-2CA39DCC6665}" type="datetimeFigureOut">
              <a:rPr lang="es-MX" smtClean="0"/>
              <a:t>11/02/2019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1550641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825884A-AC1C-41C6-A91C-2CA39DCC6665}" type="datetimeFigureOut">
              <a:rPr lang="es-MX" smtClean="0"/>
              <a:t>11/02/2019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538080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95350" y="650875"/>
            <a:ext cx="4194175" cy="2274888"/>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529263" y="1404938"/>
            <a:ext cx="6583362" cy="693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95350" y="2925763"/>
            <a:ext cx="4194175" cy="54213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3825884A-AC1C-41C6-A91C-2CA39DCC6665}" type="datetimeFigureOut">
              <a:rPr lang="es-MX" smtClean="0"/>
              <a:t>11/02/2019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F433643-E7B1-4CCD-92C3-70939184505B}" type="slidenum">
              <a:rPr lang="es-MX" smtClean="0"/>
              <a:t>‹Nº›</a:t>
            </a:fld>
            <a:endParaRPr lang="es-MX"/>
          </a:p>
        </p:txBody>
      </p:sp>
    </p:spTree>
    <p:extLst>
      <p:ext uri="{BB962C8B-B14F-4D97-AF65-F5344CB8AC3E}">
        <p14:creationId xmlns:p14="http://schemas.microsoft.com/office/powerpoint/2010/main" val="2635317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93763" y="519113"/>
            <a:ext cx="11217275" cy="188595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93763" y="2597150"/>
            <a:ext cx="11217275" cy="6188075"/>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93763" y="9040813"/>
            <a:ext cx="2925762" cy="519112"/>
          </a:xfrm>
          <a:prstGeom prst="rect">
            <a:avLst/>
          </a:prstGeom>
        </p:spPr>
        <p:txBody>
          <a:bodyPr vert="horz" lIns="91440" tIns="45720" rIns="91440" bIns="45720" rtlCol="0" anchor="ctr"/>
          <a:lstStyle>
            <a:lvl1pPr algn="l">
              <a:defRPr sz="1200">
                <a:solidFill>
                  <a:schemeClr val="tx1">
                    <a:tint val="75000"/>
                  </a:schemeClr>
                </a:solidFill>
              </a:defRPr>
            </a:lvl1pPr>
          </a:lstStyle>
          <a:p>
            <a:fld id="{3825884A-AC1C-41C6-A91C-2CA39DCC6665}" type="datetimeFigureOut">
              <a:rPr lang="es-MX" smtClean="0"/>
              <a:t>11/02/2019</a:t>
            </a:fld>
            <a:endParaRPr lang="es-MX"/>
          </a:p>
        </p:txBody>
      </p:sp>
      <p:sp>
        <p:nvSpPr>
          <p:cNvPr id="5" name="Marcador de pie de página 4"/>
          <p:cNvSpPr>
            <a:spLocks noGrp="1"/>
          </p:cNvSpPr>
          <p:nvPr>
            <p:ph type="ftr" sz="quarter" idx="3"/>
          </p:nvPr>
        </p:nvSpPr>
        <p:spPr>
          <a:xfrm>
            <a:off x="4308475" y="9040813"/>
            <a:ext cx="4387850" cy="51911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9185275" y="9040813"/>
            <a:ext cx="2925763" cy="519112"/>
          </a:xfrm>
          <a:prstGeom prst="rect">
            <a:avLst/>
          </a:prstGeom>
        </p:spPr>
        <p:txBody>
          <a:bodyPr vert="horz" lIns="91440" tIns="45720" rIns="91440" bIns="45720" rtlCol="0" anchor="ctr"/>
          <a:lstStyle>
            <a:lvl1pPr algn="r">
              <a:defRPr sz="1200">
                <a:solidFill>
                  <a:schemeClr val="tx1">
                    <a:tint val="75000"/>
                  </a:schemeClr>
                </a:solidFill>
              </a:defRPr>
            </a:lvl1pPr>
          </a:lstStyle>
          <a:p>
            <a:fld id="{EF433643-E7B1-4CCD-92C3-70939184505B}" type="slidenum">
              <a:rPr lang="es-MX" smtClean="0"/>
              <a:t>‹Nº›</a:t>
            </a:fld>
            <a:endParaRPr lang="es-MX"/>
          </a:p>
        </p:txBody>
      </p:sp>
      <p:pic>
        <p:nvPicPr>
          <p:cNvPr id="7" name="Imagen 6"/>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0"/>
            <a:ext cx="13004800" cy="9753600"/>
          </a:xfrm>
          <a:prstGeom prst="rect">
            <a:avLst/>
          </a:prstGeom>
        </p:spPr>
      </p:pic>
    </p:spTree>
    <p:extLst>
      <p:ext uri="{BB962C8B-B14F-4D97-AF65-F5344CB8AC3E}">
        <p14:creationId xmlns:p14="http://schemas.microsoft.com/office/powerpoint/2010/main" val="1617843891"/>
      </p:ext>
    </p:extLst>
  </p:cSld>
  <p:clrMap bg1="lt1" tx1="dk1" bg2="lt2" tx2="dk2" accent1="accent1" accent2="accent2" accent3="accent3" accent4="accent4" accent5="accent5" accent6="accent6" hlink="hlink" folHlink="folHlink"/>
  <p:sldLayoutIdLst>
    <p:sldLayoutId id="2147483673"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1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package" Target="../embeddings/Microsoft_Word_Document.docx"/></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descr="pasted-imag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004800" cy="975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5" name="Rectangle 2"/>
          <p:cNvSpPr>
            <a:spLocks noGrp="1"/>
          </p:cNvSpPr>
          <p:nvPr>
            <p:ph type="ctrTitle"/>
          </p:nvPr>
        </p:nvSpPr>
        <p:spPr>
          <a:xfrm>
            <a:off x="1270000" y="3868738"/>
            <a:ext cx="10464800" cy="1252537"/>
          </a:xfrm>
        </p:spPr>
        <p:txBody>
          <a:bodyPr>
            <a:normAutofit fontScale="90000"/>
          </a:bodyPr>
          <a:lstStyle/>
          <a:p>
            <a:pPr eaLnBrk="1"/>
            <a:r>
              <a:rPr lang="es-MX" altLang="es-MX" sz="5000" dirty="0">
                <a:solidFill>
                  <a:srgbClr val="005F20"/>
                </a:solidFill>
                <a:latin typeface="Arial Black" panose="020B0A04020102020204" pitchFamily="34" charset="0"/>
                <a:ea typeface="Arial Black" panose="020B0A04020102020204" pitchFamily="34" charset="0"/>
                <a:cs typeface="Arial Black" panose="020B0A04020102020204" pitchFamily="34" charset="0"/>
                <a:sym typeface="Arial Black" panose="020B0A04020102020204" pitchFamily="34" charset="0"/>
              </a:rPr>
              <a:t>Estudio Diagnóstico del Derecho a la Alimentación Nutritiva y de Calidad</a:t>
            </a:r>
          </a:p>
        </p:txBody>
      </p:sp>
      <p:sp>
        <p:nvSpPr>
          <p:cNvPr id="3077" name="Rectangle 5"/>
          <p:cNvSpPr>
            <a:spLocks/>
          </p:cNvSpPr>
          <p:nvPr/>
        </p:nvSpPr>
        <p:spPr bwMode="auto">
          <a:xfrm>
            <a:off x="5364163" y="8950325"/>
            <a:ext cx="2630487"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defTabSz="914400" eaLnBrk="1"/>
            <a:r>
              <a:rPr lang="es-MX" altLang="es-MX" sz="2000" b="1" dirty="0">
                <a:solidFill>
                  <a:srgbClr val="FFFFFF"/>
                </a:solidFill>
                <a:latin typeface="Arial" panose="020B0604020202020204" pitchFamily="34" charset="0"/>
                <a:cs typeface="Arial" panose="020B0604020202020204" pitchFamily="34" charset="0"/>
                <a:sym typeface="Arial" panose="020B0604020202020204" pitchFamily="34" charset="0"/>
              </a:rPr>
              <a:t>www.coneval.org.mx</a:t>
            </a:r>
          </a:p>
        </p:txBody>
      </p:sp>
    </p:spTree>
    <p:extLst>
      <p:ext uri="{BB962C8B-B14F-4D97-AF65-F5344CB8AC3E}">
        <p14:creationId xmlns:p14="http://schemas.microsoft.com/office/powerpoint/2010/main" val="4085745442"/>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6">
            <a:extLst>
              <a:ext uri="{FF2B5EF4-FFF2-40B4-BE49-F238E27FC236}">
                <a16:creationId xmlns:a16="http://schemas.microsoft.com/office/drawing/2014/main" id="{47D67AC3-07A9-419E-99AE-41371D469FE8}"/>
              </a:ext>
            </a:extLst>
          </p:cNvPr>
          <p:cNvSpPr>
            <a:spLocks/>
          </p:cNvSpPr>
          <p:nvPr/>
        </p:nvSpPr>
        <p:spPr bwMode="auto">
          <a:xfrm>
            <a:off x="309712" y="844352"/>
            <a:ext cx="12313368" cy="841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Diagnóstico: Condiciones de salud de las personas en relación a la malnutrición</a:t>
            </a:r>
            <a:r>
              <a:rPr lang="es-MX" altLang="es-MX" sz="2400" b="1" baseline="30000" dirty="0">
                <a:solidFill>
                  <a:srgbClr val="53585F"/>
                </a:solidFill>
                <a:latin typeface="Arial" panose="020B0604020202020204" pitchFamily="34" charset="0"/>
                <a:cs typeface="Arial" panose="020B0604020202020204" pitchFamily="34" charset="0"/>
                <a:sym typeface="Arial" panose="020B0604020202020204" pitchFamily="34" charset="0"/>
              </a:rPr>
              <a:t>1</a:t>
            </a:r>
          </a:p>
          <a:p>
            <a:pPr defTabSz="914400" eaLnBrk="1"/>
            <a:r>
              <a:rPr lang="es-MX" altLang="es-MX" sz="22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Desnutrición</a:t>
            </a:r>
            <a:r>
              <a:rPr lang="es-MX" altLang="es-MX" sz="2200" b="1" baseline="30000"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2</a:t>
            </a:r>
            <a:r>
              <a:rPr lang="es-MX" altLang="es-MX" sz="22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 en niños menores de 5 años</a:t>
            </a:r>
          </a:p>
        </p:txBody>
      </p:sp>
      <p:sp>
        <p:nvSpPr>
          <p:cNvPr id="5" name="CuadroTexto 17">
            <a:extLst>
              <a:ext uri="{FF2B5EF4-FFF2-40B4-BE49-F238E27FC236}">
                <a16:creationId xmlns:a16="http://schemas.microsoft.com/office/drawing/2014/main" id="{0644B658-30D2-4E58-A833-39F3A8BECA61}"/>
              </a:ext>
            </a:extLst>
          </p:cNvPr>
          <p:cNvSpPr txBox="1">
            <a:spLocks noChangeArrowheads="1"/>
          </p:cNvSpPr>
          <p:nvPr/>
        </p:nvSpPr>
        <p:spPr bwMode="auto">
          <a:xfrm>
            <a:off x="0" y="9053264"/>
            <a:ext cx="1270730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s-MX" altLang="es-MX" sz="1100" dirty="0">
                <a:solidFill>
                  <a:schemeClr val="bg1"/>
                </a:solidFill>
                <a:latin typeface="Arial" panose="020B0604020202020204" pitchFamily="34" charset="0"/>
                <a:cs typeface="Arial" panose="020B0604020202020204" pitchFamily="34" charset="0"/>
              </a:rPr>
              <a:t>1. Por malnutrición se entienden las carencias, los excesos o los desequilibrios de la ingesta de energía y/o nutrientes de una persona. OMS, 2016.</a:t>
            </a:r>
          </a:p>
          <a:p>
            <a:r>
              <a:rPr lang="es-MX" altLang="es-MX" sz="1100" dirty="0">
                <a:solidFill>
                  <a:schemeClr val="bg1"/>
                </a:solidFill>
                <a:latin typeface="Arial" panose="020B0604020202020204" pitchFamily="34" charset="0"/>
                <a:cs typeface="Arial" panose="020B0604020202020204" pitchFamily="34" charset="0"/>
              </a:rPr>
              <a:t>2. Comprende el retraso del crecimiento (estatura inferior a la que corresponde a la edad) o desnutrición crónica, la emaciación (peso inferior al que corresponde a la estatura), la insuficiencia ponderal (peso inferior al que corresponde a la edad) o desnutrición aguda y las carencias o insuficiencias de micronutrientes (falta de vitaminas y minerales importantes). OMS, 2016.</a:t>
            </a:r>
          </a:p>
          <a:p>
            <a:endParaRPr lang="es-MX" altLang="es-MX" sz="1100"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73BC2043-54EC-4BA5-BD36-370EA70BF9DE}"/>
              </a:ext>
            </a:extLst>
          </p:cNvPr>
          <p:cNvSpPr>
            <a:spLocks/>
          </p:cNvSpPr>
          <p:nvPr/>
        </p:nvSpPr>
        <p:spPr bwMode="auto">
          <a:xfrm>
            <a:off x="362175" y="2169723"/>
            <a:ext cx="6012668" cy="841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Aft>
                <a:spcPts val="600"/>
              </a:spcAft>
              <a:buFont typeface="Wingdings" panose="05000000000000000000" pitchFamily="2" charset="2"/>
              <a:buChar char="v"/>
            </a:pPr>
            <a:r>
              <a:rPr lang="es-MX" altLang="es-MX" sz="1600" dirty="0">
                <a:latin typeface="Arial" panose="020B0604020202020204" pitchFamily="34" charset="0"/>
                <a:cs typeface="Arial" panose="020B0604020202020204" pitchFamily="34" charset="0"/>
                <a:sym typeface="Arial" panose="020B0604020202020204" pitchFamily="34" charset="0"/>
              </a:rPr>
              <a:t>En </a:t>
            </a:r>
            <a:r>
              <a:rPr lang="es-MX" altLang="es-MX" sz="1600" b="1" dirty="0">
                <a:latin typeface="Arial" panose="020B0604020202020204" pitchFamily="34" charset="0"/>
                <a:cs typeface="Arial" panose="020B0604020202020204" pitchFamily="34" charset="0"/>
                <a:sym typeface="Arial" panose="020B0604020202020204" pitchFamily="34" charset="0"/>
              </a:rPr>
              <a:t>México</a:t>
            </a:r>
            <a:r>
              <a:rPr lang="es-MX" altLang="es-MX" sz="1600" dirty="0">
                <a:latin typeface="Arial" panose="020B0604020202020204" pitchFamily="34" charset="0"/>
                <a:cs typeface="Arial" panose="020B0604020202020204" pitchFamily="34" charset="0"/>
                <a:sym typeface="Arial" panose="020B0604020202020204" pitchFamily="34" charset="0"/>
              </a:rPr>
              <a:t>, de </a:t>
            </a:r>
            <a:r>
              <a:rPr lang="es-MX" altLang="es-MX" sz="1600" b="1" dirty="0">
                <a:latin typeface="Arial" panose="020B0604020202020204" pitchFamily="34" charset="0"/>
                <a:cs typeface="Arial" panose="020B0604020202020204" pitchFamily="34" charset="0"/>
                <a:sym typeface="Arial" panose="020B0604020202020204" pitchFamily="34" charset="0"/>
              </a:rPr>
              <a:t>1988</a:t>
            </a:r>
            <a:r>
              <a:rPr lang="es-MX" altLang="es-MX" sz="1600" dirty="0">
                <a:latin typeface="Arial" panose="020B0604020202020204" pitchFamily="34" charset="0"/>
                <a:cs typeface="Arial" panose="020B0604020202020204" pitchFamily="34" charset="0"/>
                <a:sym typeface="Arial" panose="020B0604020202020204" pitchFamily="34" charset="0"/>
              </a:rPr>
              <a:t> a </a:t>
            </a:r>
            <a:r>
              <a:rPr lang="es-MX" altLang="es-MX" sz="1600" b="1" dirty="0">
                <a:latin typeface="Arial" panose="020B0604020202020204" pitchFamily="34" charset="0"/>
                <a:cs typeface="Arial" panose="020B0604020202020204" pitchFamily="34" charset="0"/>
                <a:sym typeface="Arial" panose="020B0604020202020204" pitchFamily="34" charset="0"/>
              </a:rPr>
              <a:t>2012</a:t>
            </a:r>
            <a:r>
              <a:rPr lang="es-MX" altLang="es-MX" sz="1600" dirty="0">
                <a:latin typeface="Arial" panose="020B0604020202020204" pitchFamily="34" charset="0"/>
                <a:cs typeface="Arial" panose="020B0604020202020204" pitchFamily="34" charset="0"/>
                <a:sym typeface="Arial" panose="020B0604020202020204" pitchFamily="34" charset="0"/>
              </a:rPr>
              <a:t> el porcentaje de </a:t>
            </a:r>
            <a:r>
              <a:rPr lang="es-MX" altLang="es-MX" sz="1600" b="1" dirty="0">
                <a:latin typeface="Arial" panose="020B0604020202020204" pitchFamily="34" charset="0"/>
                <a:cs typeface="Arial" panose="020B0604020202020204" pitchFamily="34" charset="0"/>
                <a:sym typeface="Arial" panose="020B0604020202020204" pitchFamily="34" charset="0"/>
              </a:rPr>
              <a:t>niños menores de 5 años</a:t>
            </a:r>
            <a:r>
              <a:rPr lang="es-MX" altLang="es-MX" sz="1600" dirty="0">
                <a:latin typeface="Arial" panose="020B0604020202020204" pitchFamily="34" charset="0"/>
                <a:cs typeface="Arial" panose="020B0604020202020204" pitchFamily="34" charset="0"/>
                <a:sym typeface="Arial" panose="020B0604020202020204" pitchFamily="34" charset="0"/>
              </a:rPr>
              <a:t> con </a:t>
            </a:r>
            <a:r>
              <a:rPr lang="es-MX" altLang="es-MX" sz="1600" b="1" dirty="0">
                <a:latin typeface="Arial" panose="020B0604020202020204" pitchFamily="34" charset="0"/>
                <a:cs typeface="Arial" panose="020B0604020202020204" pitchFamily="34" charset="0"/>
                <a:sym typeface="Arial" panose="020B0604020202020204" pitchFamily="34" charset="0"/>
              </a:rPr>
              <a:t>bajo peso </a:t>
            </a:r>
            <a:r>
              <a:rPr lang="es-MX" altLang="es-MX" sz="1600" dirty="0">
                <a:latin typeface="Arial" panose="020B0604020202020204" pitchFamily="34" charset="0"/>
                <a:cs typeface="Arial" panose="020B0604020202020204" pitchFamily="34" charset="0"/>
                <a:sym typeface="Arial" panose="020B0604020202020204" pitchFamily="34" charset="0"/>
              </a:rPr>
              <a:t>se </a:t>
            </a:r>
            <a:r>
              <a:rPr lang="es-MX" altLang="es-MX" sz="1600" b="1" dirty="0">
                <a:latin typeface="Arial" panose="020B0604020202020204" pitchFamily="34" charset="0"/>
                <a:cs typeface="Arial" panose="020B0604020202020204" pitchFamily="34" charset="0"/>
                <a:sym typeface="Arial" panose="020B0604020202020204" pitchFamily="34" charset="0"/>
              </a:rPr>
              <a:t>redujo</a:t>
            </a:r>
            <a:r>
              <a:rPr lang="es-MX" altLang="es-MX" sz="1600" dirty="0">
                <a:latin typeface="Arial" panose="020B0604020202020204" pitchFamily="34" charset="0"/>
                <a:cs typeface="Arial" panose="020B0604020202020204" pitchFamily="34" charset="0"/>
                <a:sym typeface="Arial" panose="020B0604020202020204" pitchFamily="34" charset="0"/>
              </a:rPr>
              <a:t> en </a:t>
            </a:r>
            <a:r>
              <a:rPr lang="es-MX" altLang="es-MX" sz="1600" b="1" dirty="0">
                <a:latin typeface="Arial" panose="020B0604020202020204" pitchFamily="34" charset="0"/>
                <a:cs typeface="Arial" panose="020B0604020202020204" pitchFamily="34" charset="0"/>
                <a:sym typeface="Arial" panose="020B0604020202020204" pitchFamily="34" charset="0"/>
              </a:rPr>
              <a:t>ocho puntos porcentuales</a:t>
            </a:r>
            <a:r>
              <a:rPr lang="es-MX" altLang="es-MX" sz="1600" dirty="0">
                <a:latin typeface="Arial" panose="020B0604020202020204" pitchFamily="34" charset="0"/>
                <a:cs typeface="Arial" panose="020B0604020202020204" pitchFamily="34" charset="0"/>
                <a:sym typeface="Arial" panose="020B0604020202020204" pitchFamily="34" charset="0"/>
              </a:rPr>
              <a:t> (de 10.8 a 2.8%).</a:t>
            </a:r>
          </a:p>
        </p:txBody>
      </p:sp>
      <p:graphicFrame>
        <p:nvGraphicFramePr>
          <p:cNvPr id="8" name="Gráfico 7">
            <a:extLst>
              <a:ext uri="{FF2B5EF4-FFF2-40B4-BE49-F238E27FC236}">
                <a16:creationId xmlns:a16="http://schemas.microsoft.com/office/drawing/2014/main" id="{77C2A11F-ED3B-47E5-9238-7791B1D985A4}"/>
              </a:ext>
            </a:extLst>
          </p:cNvPr>
          <p:cNvGraphicFramePr>
            <a:graphicFrameLocks/>
          </p:cNvGraphicFramePr>
          <p:nvPr>
            <p:extLst>
              <p:ext uri="{D42A27DB-BD31-4B8C-83A1-F6EECF244321}">
                <p14:modId xmlns:p14="http://schemas.microsoft.com/office/powerpoint/2010/main" val="3309737621"/>
              </p:ext>
            </p:extLst>
          </p:nvPr>
        </p:nvGraphicFramePr>
        <p:xfrm>
          <a:off x="129692" y="4175809"/>
          <a:ext cx="6336704" cy="3408068"/>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6">
            <a:extLst>
              <a:ext uri="{FF2B5EF4-FFF2-40B4-BE49-F238E27FC236}">
                <a16:creationId xmlns:a16="http://schemas.microsoft.com/office/drawing/2014/main" id="{F364706F-DE41-4E7F-AB56-EB3956C91D66}"/>
              </a:ext>
            </a:extLst>
          </p:cNvPr>
          <p:cNvSpPr>
            <a:spLocks/>
          </p:cNvSpPr>
          <p:nvPr/>
        </p:nvSpPr>
        <p:spPr bwMode="auto">
          <a:xfrm>
            <a:off x="336195" y="7885496"/>
            <a:ext cx="5797191" cy="5950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Aft>
                <a:spcPts val="600"/>
              </a:spcAft>
              <a:buFont typeface="Wingdings" panose="05000000000000000000" pitchFamily="2" charset="2"/>
              <a:buChar char="v"/>
            </a:pP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Para 2015 el porcentaje de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desnutrición aguda </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en niños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menores de 5 años </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era de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1%.</a:t>
            </a:r>
            <a:endPar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
        <p:nvSpPr>
          <p:cNvPr id="3" name="Rectángulo 2">
            <a:extLst>
              <a:ext uri="{FF2B5EF4-FFF2-40B4-BE49-F238E27FC236}">
                <a16:creationId xmlns:a16="http://schemas.microsoft.com/office/drawing/2014/main" id="{E2EA8E1C-460A-48BD-BFA0-D71B903A62AB}"/>
              </a:ext>
            </a:extLst>
          </p:cNvPr>
          <p:cNvSpPr/>
          <p:nvPr/>
        </p:nvSpPr>
        <p:spPr>
          <a:xfrm>
            <a:off x="669752" y="3476728"/>
            <a:ext cx="4846068" cy="461665"/>
          </a:xfrm>
          <a:prstGeom prst="rect">
            <a:avLst/>
          </a:prstGeom>
        </p:spPr>
        <p:txBody>
          <a:bodyPr wrap="square">
            <a:spAutoFit/>
          </a:bodyPr>
          <a:lstStyle/>
          <a:p>
            <a:pPr algn="ctr"/>
            <a:r>
              <a:rPr lang="es-MX" sz="1200" b="1" dirty="0">
                <a:latin typeface="Arial" panose="020B0604020202020204" pitchFamily="34" charset="0"/>
                <a:cs typeface="Arial" panose="020B0604020202020204" pitchFamily="34" charset="0"/>
              </a:rPr>
              <a:t>Proporción de niños menores de 5 años con insuficiencia ponderal, 1998-2012</a:t>
            </a:r>
          </a:p>
        </p:txBody>
      </p:sp>
      <p:sp>
        <p:nvSpPr>
          <p:cNvPr id="18" name="Rectangle 6">
            <a:extLst>
              <a:ext uri="{FF2B5EF4-FFF2-40B4-BE49-F238E27FC236}">
                <a16:creationId xmlns:a16="http://schemas.microsoft.com/office/drawing/2014/main" id="{BF110E3A-CCB4-48B4-ACAE-945630AED957}"/>
              </a:ext>
            </a:extLst>
          </p:cNvPr>
          <p:cNvSpPr>
            <a:spLocks/>
          </p:cNvSpPr>
          <p:nvPr/>
        </p:nvSpPr>
        <p:spPr bwMode="auto">
          <a:xfrm>
            <a:off x="6703849" y="2203619"/>
            <a:ext cx="6191238" cy="841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Aft>
                <a:spcPts val="600"/>
              </a:spcAft>
              <a:buFont typeface="Wingdings" panose="05000000000000000000" pitchFamily="2" charset="2"/>
              <a:buChar char="v"/>
            </a:pP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La</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 desnutrición crónica </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(prevalencia de baja talla) en niños menores de 5 años,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disminuyó de 13.6% a 12.4% de 2012 a 2015</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a:t>
            </a:r>
          </a:p>
        </p:txBody>
      </p:sp>
      <p:sp>
        <p:nvSpPr>
          <p:cNvPr id="13" name="Rectangle 6">
            <a:extLst>
              <a:ext uri="{FF2B5EF4-FFF2-40B4-BE49-F238E27FC236}">
                <a16:creationId xmlns:a16="http://schemas.microsoft.com/office/drawing/2014/main" id="{88FA94DC-D943-4875-8F2F-698B2D7468A2}"/>
              </a:ext>
            </a:extLst>
          </p:cNvPr>
          <p:cNvSpPr>
            <a:spLocks/>
          </p:cNvSpPr>
          <p:nvPr/>
        </p:nvSpPr>
        <p:spPr bwMode="auto">
          <a:xfrm>
            <a:off x="6522864" y="7710102"/>
            <a:ext cx="6191238" cy="11644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Aft>
                <a:spcPts val="600"/>
              </a:spcAft>
              <a:buFont typeface="Wingdings" panose="05000000000000000000" pitchFamily="2" charset="2"/>
              <a:buChar char="v"/>
            </a:pPr>
            <a:r>
              <a:rPr lang="es-MX" altLang="es-MX" sz="1600" dirty="0">
                <a:latin typeface="Arial" panose="020B0604020202020204" pitchFamily="34" charset="0"/>
                <a:cs typeface="Arial" panose="020B0604020202020204" pitchFamily="34" charset="0"/>
                <a:sym typeface="Arial" panose="020B0604020202020204" pitchFamily="34" charset="0"/>
              </a:rPr>
              <a:t>La prevalencia de </a:t>
            </a:r>
            <a:r>
              <a:rPr lang="es-MX" altLang="es-MX" sz="1600" b="1" dirty="0">
                <a:latin typeface="Arial" panose="020B0604020202020204" pitchFamily="34" charset="0"/>
                <a:cs typeface="Arial" panose="020B0604020202020204" pitchFamily="34" charset="0"/>
                <a:sym typeface="Arial" panose="020B0604020202020204" pitchFamily="34" charset="0"/>
              </a:rPr>
              <a:t>baja talla </a:t>
            </a:r>
            <a:r>
              <a:rPr lang="es-MX" altLang="es-MX" sz="1600" dirty="0">
                <a:latin typeface="Arial" panose="020B0604020202020204" pitchFamily="34" charset="0"/>
                <a:cs typeface="Arial" panose="020B0604020202020204" pitchFamily="34" charset="0"/>
                <a:sym typeface="Arial" panose="020B0604020202020204" pitchFamily="34" charset="0"/>
              </a:rPr>
              <a:t>en </a:t>
            </a:r>
            <a:r>
              <a:rPr lang="es-MX" altLang="es-MX" sz="1600" b="1" dirty="0">
                <a:latin typeface="Arial" panose="020B0604020202020204" pitchFamily="34" charset="0"/>
                <a:cs typeface="Arial" panose="020B0604020202020204" pitchFamily="34" charset="0"/>
                <a:sym typeface="Arial" panose="020B0604020202020204" pitchFamily="34" charset="0"/>
              </a:rPr>
              <a:t>menores de 5 años </a:t>
            </a:r>
            <a:r>
              <a:rPr lang="es-MX" altLang="es-MX" sz="1600" dirty="0">
                <a:latin typeface="Arial" panose="020B0604020202020204" pitchFamily="34" charset="0"/>
                <a:cs typeface="Arial" panose="020B0604020202020204" pitchFamily="34" charset="0"/>
                <a:sym typeface="Arial" panose="020B0604020202020204" pitchFamily="34" charset="0"/>
              </a:rPr>
              <a:t>en el ámbito </a:t>
            </a:r>
            <a:r>
              <a:rPr lang="es-MX" altLang="es-MX" sz="1600" b="1" dirty="0">
                <a:latin typeface="Arial" panose="020B0604020202020204" pitchFamily="34" charset="0"/>
                <a:cs typeface="Arial" panose="020B0604020202020204" pitchFamily="34" charset="0"/>
                <a:sym typeface="Arial" panose="020B0604020202020204" pitchFamily="34" charset="0"/>
              </a:rPr>
              <a:t>rural es casi del doble</a:t>
            </a:r>
            <a:r>
              <a:rPr lang="es-MX" altLang="es-MX" sz="1600" dirty="0">
                <a:latin typeface="Arial" panose="020B0604020202020204" pitchFamily="34" charset="0"/>
                <a:cs typeface="Arial" panose="020B0604020202020204" pitchFamily="34" charset="0"/>
                <a:sym typeface="Arial" panose="020B0604020202020204" pitchFamily="34" charset="0"/>
              </a:rPr>
              <a:t> (28.9%) en comparación con el ámbito </a:t>
            </a:r>
            <a:r>
              <a:rPr lang="es-MX" altLang="es-MX" sz="1600" b="1" dirty="0">
                <a:latin typeface="Arial" panose="020B0604020202020204" pitchFamily="34" charset="0"/>
                <a:cs typeface="Arial" panose="020B0604020202020204" pitchFamily="34" charset="0"/>
                <a:sym typeface="Arial" panose="020B0604020202020204" pitchFamily="34" charset="0"/>
              </a:rPr>
              <a:t>urbano</a:t>
            </a:r>
            <a:r>
              <a:rPr lang="es-MX" altLang="es-MX" sz="1600" dirty="0">
                <a:latin typeface="Arial" panose="020B0604020202020204" pitchFamily="34" charset="0"/>
                <a:cs typeface="Arial" panose="020B0604020202020204" pitchFamily="34" charset="0"/>
                <a:sym typeface="Arial" panose="020B0604020202020204" pitchFamily="34" charset="0"/>
              </a:rPr>
              <a:t> (10.2%).</a:t>
            </a:r>
          </a:p>
          <a:p>
            <a:pPr algn="just">
              <a:spcAft>
                <a:spcPts val="600"/>
              </a:spcAft>
              <a:buFont typeface="Wingdings" panose="05000000000000000000" pitchFamily="2" charset="2"/>
              <a:buChar char="v"/>
            </a:pPr>
            <a:endParaRPr lang="es-MX" altLang="es-MX" sz="1600" dirty="0">
              <a:latin typeface="Arial" panose="020B0604020202020204" pitchFamily="34" charset="0"/>
              <a:cs typeface="Arial" panose="020B0604020202020204" pitchFamily="34" charset="0"/>
              <a:sym typeface="Arial" panose="020B0604020202020204" pitchFamily="34" charset="0"/>
            </a:endParaRPr>
          </a:p>
        </p:txBody>
      </p:sp>
      <p:sp>
        <p:nvSpPr>
          <p:cNvPr id="14" name="CuadroTexto 13">
            <a:extLst>
              <a:ext uri="{FF2B5EF4-FFF2-40B4-BE49-F238E27FC236}">
                <a16:creationId xmlns:a16="http://schemas.microsoft.com/office/drawing/2014/main" id="{3882AAC2-1A7F-443D-94E5-976A846BCC8F}"/>
              </a:ext>
            </a:extLst>
          </p:cNvPr>
          <p:cNvSpPr txBox="1"/>
          <p:nvPr/>
        </p:nvSpPr>
        <p:spPr>
          <a:xfrm>
            <a:off x="7051469" y="3476727"/>
            <a:ext cx="5843618" cy="461665"/>
          </a:xfrm>
          <a:prstGeom prst="rect">
            <a:avLst/>
          </a:prstGeom>
          <a:noFill/>
        </p:spPr>
        <p:txBody>
          <a:bodyPr wrap="square" rtlCol="0">
            <a:spAutoFit/>
          </a:bodyPr>
          <a:lstStyle/>
          <a:p>
            <a:pPr algn="ctr"/>
            <a:r>
              <a:rPr lang="es-MX" sz="1200" b="1" dirty="0">
                <a:latin typeface="Arial" panose="020B0604020202020204" pitchFamily="34" charset="0"/>
                <a:cs typeface="Arial" panose="020B0604020202020204" pitchFamily="34" charset="0"/>
              </a:rPr>
              <a:t>Prevalencia de baja talla para la edad en niños menores de 5 años por quintil de índice de riqueza (porcentaje), 2015</a:t>
            </a:r>
          </a:p>
        </p:txBody>
      </p:sp>
      <p:sp>
        <p:nvSpPr>
          <p:cNvPr id="21" name="CuadroTexto 20">
            <a:extLst>
              <a:ext uri="{FF2B5EF4-FFF2-40B4-BE49-F238E27FC236}">
                <a16:creationId xmlns:a16="http://schemas.microsoft.com/office/drawing/2014/main" id="{6E1F0A15-FA91-478B-88BA-C4FF0EC57C1F}"/>
              </a:ext>
            </a:extLst>
          </p:cNvPr>
          <p:cNvSpPr txBox="1"/>
          <p:nvPr/>
        </p:nvSpPr>
        <p:spPr>
          <a:xfrm>
            <a:off x="6917578" y="7143000"/>
            <a:ext cx="5763780" cy="40011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MX" sz="1000" dirty="0">
                <a:latin typeface="Arial" panose="020B0604020202020204" pitchFamily="34" charset="0"/>
                <a:cs typeface="Arial" panose="020B0604020202020204" pitchFamily="34" charset="0"/>
              </a:rPr>
              <a:t>Fuente: Elaboración propia con datos del Informe de resultados de la Encuesta Nacional de Niños, Niñas y Mujeres 2015.</a:t>
            </a:r>
          </a:p>
        </p:txBody>
      </p:sp>
      <p:graphicFrame>
        <p:nvGraphicFramePr>
          <p:cNvPr id="22" name="Gráfico 21">
            <a:extLst>
              <a:ext uri="{FF2B5EF4-FFF2-40B4-BE49-F238E27FC236}">
                <a16:creationId xmlns:a16="http://schemas.microsoft.com/office/drawing/2014/main" id="{1FB6E807-E541-420A-A900-95E2E7200C44}"/>
              </a:ext>
            </a:extLst>
          </p:cNvPr>
          <p:cNvGraphicFramePr>
            <a:graphicFrameLocks/>
          </p:cNvGraphicFramePr>
          <p:nvPr>
            <p:extLst>
              <p:ext uri="{D42A27DB-BD31-4B8C-83A1-F6EECF244321}">
                <p14:modId xmlns:p14="http://schemas.microsoft.com/office/powerpoint/2010/main" val="297641695"/>
              </p:ext>
            </p:extLst>
          </p:nvPr>
        </p:nvGraphicFramePr>
        <p:xfrm>
          <a:off x="7001273" y="4161874"/>
          <a:ext cx="5333466" cy="289175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1872215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6E6C087-33C5-4A16-AB0D-06A81E37A187}"/>
              </a:ext>
            </a:extLst>
          </p:cNvPr>
          <p:cNvSpPr/>
          <p:nvPr/>
        </p:nvSpPr>
        <p:spPr>
          <a:xfrm>
            <a:off x="197192" y="1205553"/>
            <a:ext cx="1204176" cy="430887"/>
          </a:xfrm>
          <a:prstGeom prst="rect">
            <a:avLst/>
          </a:prstGeom>
        </p:spPr>
        <p:txBody>
          <a:bodyPr wrap="none">
            <a:spAutoFit/>
          </a:bodyPr>
          <a:lstStyle/>
          <a:p>
            <a:pPr lvl="0" defTabSz="914400" eaLnBrk="1"/>
            <a:r>
              <a:rPr lang="es-MX" altLang="es-MX" sz="22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Anemia</a:t>
            </a:r>
            <a:endParaRPr lang="es-MX" altLang="es-MX" sz="1600" dirty="0">
              <a:solidFill>
                <a:srgbClr val="C20E9B"/>
              </a:solidFill>
              <a:latin typeface="Arial" panose="020B0604020202020204" pitchFamily="34" charset="0"/>
              <a:cs typeface="Arial" panose="020B0604020202020204" pitchFamily="34" charset="0"/>
              <a:sym typeface="Arial" panose="020B0604020202020204" pitchFamily="34" charset="0"/>
            </a:endParaRPr>
          </a:p>
        </p:txBody>
      </p:sp>
      <p:sp>
        <p:nvSpPr>
          <p:cNvPr id="17" name="Rectangle 6">
            <a:extLst>
              <a:ext uri="{FF2B5EF4-FFF2-40B4-BE49-F238E27FC236}">
                <a16:creationId xmlns:a16="http://schemas.microsoft.com/office/drawing/2014/main" id="{A109A577-875A-4E64-A5A7-F457EC3C87CE}"/>
              </a:ext>
            </a:extLst>
          </p:cNvPr>
          <p:cNvSpPr>
            <a:spLocks/>
          </p:cNvSpPr>
          <p:nvPr/>
        </p:nvSpPr>
        <p:spPr bwMode="auto">
          <a:xfrm>
            <a:off x="309093" y="1976912"/>
            <a:ext cx="11147999" cy="91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Aft>
                <a:spcPts val="600"/>
              </a:spcAft>
              <a:buFont typeface="Wingdings" panose="05000000000000000000" pitchFamily="2" charset="2"/>
              <a:buChar char="v"/>
            </a:pPr>
            <a:r>
              <a:rPr lang="es-MX" altLang="es-MX" sz="1600" dirty="0">
                <a:latin typeface="Arial" panose="020B0604020202020204" pitchFamily="34" charset="0"/>
                <a:cs typeface="Arial" panose="020B0604020202020204" pitchFamily="34" charset="0"/>
                <a:sym typeface="Arial" panose="020B0604020202020204" pitchFamily="34" charset="0"/>
              </a:rPr>
              <a:t>Se ha logrado un avance en la </a:t>
            </a:r>
            <a:r>
              <a:rPr lang="es-MX" altLang="es-MX" sz="1600" b="1" dirty="0">
                <a:latin typeface="Arial" panose="020B0604020202020204" pitchFamily="34" charset="0"/>
                <a:cs typeface="Arial" panose="020B0604020202020204" pitchFamily="34" charset="0"/>
                <a:sym typeface="Arial" panose="020B0604020202020204" pitchFamily="34" charset="0"/>
              </a:rPr>
              <a:t>reducción de la prevalencia de anemia </a:t>
            </a:r>
            <a:r>
              <a:rPr lang="es-MX" altLang="es-MX" sz="1600" dirty="0">
                <a:latin typeface="Arial" panose="020B0604020202020204" pitchFamily="34" charset="0"/>
                <a:cs typeface="Arial" panose="020B0604020202020204" pitchFamily="34" charset="0"/>
                <a:sym typeface="Arial" panose="020B0604020202020204" pitchFamily="34" charset="0"/>
              </a:rPr>
              <a:t>en los </a:t>
            </a:r>
            <a:r>
              <a:rPr lang="es-MX" altLang="es-MX" sz="1600" b="1" dirty="0">
                <a:latin typeface="Arial" panose="020B0604020202020204" pitchFamily="34" charset="0"/>
                <a:cs typeface="Arial" panose="020B0604020202020204" pitchFamily="34" charset="0"/>
                <a:sym typeface="Arial" panose="020B0604020202020204" pitchFamily="34" charset="0"/>
              </a:rPr>
              <a:t>niños menores de 5 años</a:t>
            </a:r>
            <a:r>
              <a:rPr lang="es-MX" altLang="es-MX" sz="1600" dirty="0">
                <a:latin typeface="Arial" panose="020B0604020202020204" pitchFamily="34" charset="0"/>
                <a:cs typeface="Arial" panose="020B0604020202020204" pitchFamily="34" charset="0"/>
                <a:sym typeface="Arial" panose="020B0604020202020204" pitchFamily="34" charset="0"/>
              </a:rPr>
              <a:t>, pasando de </a:t>
            </a:r>
            <a:r>
              <a:rPr lang="es-MX" altLang="es-MX" sz="1600" b="1" dirty="0">
                <a:latin typeface="Arial" panose="020B0604020202020204" pitchFamily="34" charset="0"/>
                <a:cs typeface="Arial" panose="020B0604020202020204" pitchFamily="34" charset="0"/>
                <a:sym typeface="Arial" panose="020B0604020202020204" pitchFamily="34" charset="0"/>
              </a:rPr>
              <a:t>40.9% </a:t>
            </a:r>
            <a:r>
              <a:rPr lang="es-MX" altLang="es-MX" sz="1600" dirty="0">
                <a:latin typeface="Arial" panose="020B0604020202020204" pitchFamily="34" charset="0"/>
                <a:cs typeface="Arial" panose="020B0604020202020204" pitchFamily="34" charset="0"/>
                <a:sym typeface="Arial" panose="020B0604020202020204" pitchFamily="34" charset="0"/>
              </a:rPr>
              <a:t>en 1990 a </a:t>
            </a:r>
            <a:r>
              <a:rPr lang="es-MX" altLang="es-MX" sz="1600" b="1" dirty="0">
                <a:latin typeface="Arial" panose="020B0604020202020204" pitchFamily="34" charset="0"/>
                <a:cs typeface="Arial" panose="020B0604020202020204" pitchFamily="34" charset="0"/>
                <a:sym typeface="Arial" panose="020B0604020202020204" pitchFamily="34" charset="0"/>
              </a:rPr>
              <a:t>27% </a:t>
            </a:r>
            <a:r>
              <a:rPr lang="es-MX" altLang="es-MX" sz="1600" dirty="0">
                <a:latin typeface="Arial" panose="020B0604020202020204" pitchFamily="34" charset="0"/>
                <a:cs typeface="Arial" panose="020B0604020202020204" pitchFamily="34" charset="0"/>
                <a:sym typeface="Arial" panose="020B0604020202020204" pitchFamily="34" charset="0"/>
              </a:rPr>
              <a:t>en 2010. </a:t>
            </a:r>
          </a:p>
          <a:p>
            <a:pPr algn="just">
              <a:spcAft>
                <a:spcPts val="600"/>
              </a:spcAft>
              <a:buFont typeface="Wingdings" panose="05000000000000000000" pitchFamily="2" charset="2"/>
              <a:buChar char="v"/>
            </a:pPr>
            <a:r>
              <a:rPr lang="es-MX" altLang="es-MX" sz="1600" dirty="0">
                <a:latin typeface="Arial" panose="020B0604020202020204" pitchFamily="34" charset="0"/>
                <a:cs typeface="Arial" panose="020B0604020202020204" pitchFamily="34" charset="0"/>
                <a:sym typeface="Arial" panose="020B0604020202020204" pitchFamily="34" charset="0"/>
              </a:rPr>
              <a:t>La prevalencia de anemia sigue siendo superior respecto de otros países.</a:t>
            </a:r>
          </a:p>
        </p:txBody>
      </p:sp>
      <p:sp>
        <p:nvSpPr>
          <p:cNvPr id="19" name="Rectángulo 18">
            <a:extLst>
              <a:ext uri="{FF2B5EF4-FFF2-40B4-BE49-F238E27FC236}">
                <a16:creationId xmlns:a16="http://schemas.microsoft.com/office/drawing/2014/main" id="{463C93CE-AA8A-4741-A6B0-7B4A7963BB6A}"/>
              </a:ext>
            </a:extLst>
          </p:cNvPr>
          <p:cNvSpPr/>
          <p:nvPr/>
        </p:nvSpPr>
        <p:spPr>
          <a:xfrm>
            <a:off x="6591007" y="3464094"/>
            <a:ext cx="6426091" cy="523220"/>
          </a:xfrm>
          <a:prstGeom prst="rect">
            <a:avLst/>
          </a:prstGeom>
        </p:spPr>
        <p:txBody>
          <a:bodyPr wrap="square">
            <a:spAutoFit/>
          </a:bodyPr>
          <a:lstStyle/>
          <a:p>
            <a:pPr algn="ctr"/>
            <a:r>
              <a:rPr lang="es-MX" sz="1400" b="1" dirty="0">
                <a:latin typeface="Arial" panose="020B0604020202020204" pitchFamily="34" charset="0"/>
                <a:cs typeface="Arial" panose="020B0604020202020204" pitchFamily="34" charset="0"/>
              </a:rPr>
              <a:t>Prevalencia de anemia en niños menores de 5 años, 1990-2011 (porcentaje)</a:t>
            </a:r>
          </a:p>
        </p:txBody>
      </p:sp>
      <p:graphicFrame>
        <p:nvGraphicFramePr>
          <p:cNvPr id="12" name="Tabla 11">
            <a:extLst>
              <a:ext uri="{FF2B5EF4-FFF2-40B4-BE49-F238E27FC236}">
                <a16:creationId xmlns:a16="http://schemas.microsoft.com/office/drawing/2014/main" id="{B04FC7F0-07F3-4F9C-BE68-285DF30708C4}"/>
              </a:ext>
            </a:extLst>
          </p:cNvPr>
          <p:cNvGraphicFramePr>
            <a:graphicFrameLocks noGrp="1"/>
          </p:cNvGraphicFramePr>
          <p:nvPr>
            <p:extLst>
              <p:ext uri="{D42A27DB-BD31-4B8C-83A1-F6EECF244321}">
                <p14:modId xmlns:p14="http://schemas.microsoft.com/office/powerpoint/2010/main" val="1939342962"/>
              </p:ext>
            </p:extLst>
          </p:nvPr>
        </p:nvGraphicFramePr>
        <p:xfrm>
          <a:off x="359145" y="4201276"/>
          <a:ext cx="5422279" cy="4673363"/>
        </p:xfrm>
        <a:graphic>
          <a:graphicData uri="http://schemas.openxmlformats.org/drawingml/2006/table">
            <a:tbl>
              <a:tblPr firstRow="1" firstCol="1" bandRow="1"/>
              <a:tblGrid>
                <a:gridCol w="2463040">
                  <a:extLst>
                    <a:ext uri="{9D8B030D-6E8A-4147-A177-3AD203B41FA5}">
                      <a16:colId xmlns:a16="http://schemas.microsoft.com/office/drawing/2014/main" val="2133434612"/>
                    </a:ext>
                  </a:extLst>
                </a:gridCol>
                <a:gridCol w="1509229">
                  <a:extLst>
                    <a:ext uri="{9D8B030D-6E8A-4147-A177-3AD203B41FA5}">
                      <a16:colId xmlns:a16="http://schemas.microsoft.com/office/drawing/2014/main" val="2407837692"/>
                    </a:ext>
                  </a:extLst>
                </a:gridCol>
                <a:gridCol w="1450010">
                  <a:extLst>
                    <a:ext uri="{9D8B030D-6E8A-4147-A177-3AD203B41FA5}">
                      <a16:colId xmlns:a16="http://schemas.microsoft.com/office/drawing/2014/main" val="4096892961"/>
                    </a:ext>
                  </a:extLst>
                </a:gridCol>
              </a:tblGrid>
              <a:tr h="201439">
                <a:tc>
                  <a:txBody>
                    <a:bodyPr/>
                    <a:lstStyle/>
                    <a:p>
                      <a:pPr algn="ctr">
                        <a:spcAft>
                          <a:spcPts val="0"/>
                        </a:spcAft>
                      </a:pPr>
                      <a:r>
                        <a:rPr lang="es-MX" sz="1200" b="1" dirty="0">
                          <a:solidFill>
                            <a:srgbClr val="F3F3F3"/>
                          </a:solidFill>
                          <a:effectLst/>
                          <a:latin typeface="Arial" panose="020B0604020202020204" pitchFamily="34" charset="0"/>
                          <a:ea typeface="Times New Roman" panose="02020603050405020304" pitchFamily="18" charset="0"/>
                        </a:rPr>
                        <a:t>Grupo etario</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12D77"/>
                    </a:solidFill>
                  </a:tcPr>
                </a:tc>
                <a:tc>
                  <a:txBody>
                    <a:bodyPr/>
                    <a:lstStyle/>
                    <a:p>
                      <a:pPr algn="ctr">
                        <a:spcAft>
                          <a:spcPts val="0"/>
                        </a:spcAft>
                      </a:pPr>
                      <a:r>
                        <a:rPr lang="es-MX" sz="1200" b="1" dirty="0">
                          <a:solidFill>
                            <a:srgbClr val="F3F3F3"/>
                          </a:solidFill>
                          <a:effectLst/>
                          <a:latin typeface="Arial" panose="020B0604020202020204" pitchFamily="34" charset="0"/>
                          <a:ea typeface="Times New Roman" panose="02020603050405020304" pitchFamily="18" charset="0"/>
                        </a:rPr>
                        <a:t>2006</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12D77"/>
                    </a:solidFill>
                  </a:tcPr>
                </a:tc>
                <a:tc>
                  <a:txBody>
                    <a:bodyPr/>
                    <a:lstStyle/>
                    <a:p>
                      <a:pPr algn="ctr">
                        <a:spcAft>
                          <a:spcPts val="0"/>
                        </a:spcAft>
                      </a:pPr>
                      <a:r>
                        <a:rPr lang="es-MX" sz="1200" b="1" dirty="0">
                          <a:solidFill>
                            <a:srgbClr val="F3F3F3"/>
                          </a:solidFill>
                          <a:effectLst/>
                          <a:latin typeface="Arial" panose="020B0604020202020204" pitchFamily="34" charset="0"/>
                          <a:ea typeface="Times New Roman" panose="02020603050405020304" pitchFamily="18" charset="0"/>
                        </a:rPr>
                        <a:t>2012</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C12D77"/>
                    </a:solidFill>
                  </a:tcPr>
                </a:tc>
                <a:extLst>
                  <a:ext uri="{0D108BD9-81ED-4DB2-BD59-A6C34878D82A}">
                    <a16:rowId xmlns:a16="http://schemas.microsoft.com/office/drawing/2014/main" val="3368235756"/>
                  </a:ext>
                </a:extLst>
              </a:tr>
              <a:tr h="212629">
                <a:tc gridSpan="3">
                  <a:txBody>
                    <a:bodyPr/>
                    <a:lstStyle/>
                    <a:p>
                      <a:pPr algn="ctr">
                        <a:spcAft>
                          <a:spcPts val="0"/>
                        </a:spcAft>
                      </a:pPr>
                      <a:r>
                        <a:rPr lang="es-MX" sz="1200" b="1" dirty="0">
                          <a:solidFill>
                            <a:srgbClr val="F3F3F3"/>
                          </a:solidFill>
                          <a:effectLst/>
                          <a:latin typeface="Arial" panose="020B0604020202020204" pitchFamily="34" charset="0"/>
                          <a:ea typeface="Times New Roman" panose="02020603050405020304" pitchFamily="18" charset="0"/>
                        </a:rPr>
                        <a:t>Nacional</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69999"/>
                    </a:solidFil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2315832224"/>
                  </a:ext>
                </a:extLst>
              </a:tr>
              <a:tr h="212629">
                <a:tc>
                  <a:txBody>
                    <a:bodyPr/>
                    <a:lstStyle/>
                    <a:p>
                      <a:pPr>
                        <a:spcAft>
                          <a:spcPts val="0"/>
                        </a:spcAft>
                      </a:pPr>
                      <a:r>
                        <a:rPr lang="es-MX" sz="1200" b="1" dirty="0">
                          <a:solidFill>
                            <a:srgbClr val="000000"/>
                          </a:solidFill>
                          <a:effectLst/>
                          <a:latin typeface="Arial" panose="020B0604020202020204" pitchFamily="34" charset="0"/>
                          <a:ea typeface="Times New Roman" panose="02020603050405020304" pitchFamily="18" charset="0"/>
                        </a:rPr>
                        <a:t>Preescolares</a:t>
                      </a:r>
                      <a:endParaRPr lang="es-MX" sz="1200" dirty="0">
                        <a:effectLst/>
                        <a:latin typeface="Times New Roman" panose="02020603050405020304" pitchFamily="18" charset="0"/>
                        <a:ea typeface="Times New Roman" panose="02020603050405020304" pitchFamily="18" charset="0"/>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26.8</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23.3</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463151558"/>
                  </a:ext>
                </a:extLst>
              </a:tr>
              <a:tr h="212629">
                <a:tc>
                  <a:txBody>
                    <a:bodyPr/>
                    <a:lstStyle/>
                    <a:p>
                      <a:pPr>
                        <a:spcAft>
                          <a:spcPts val="0"/>
                        </a:spcAft>
                      </a:pPr>
                      <a:r>
                        <a:rPr lang="es-MX" sz="1200" b="1" dirty="0">
                          <a:solidFill>
                            <a:srgbClr val="000000"/>
                          </a:solidFill>
                          <a:effectLst/>
                          <a:latin typeface="Arial" panose="020B0604020202020204" pitchFamily="34" charset="0"/>
                          <a:ea typeface="Times New Roman" panose="02020603050405020304" pitchFamily="18" charset="0"/>
                        </a:rPr>
                        <a:t>Escolares</a:t>
                      </a:r>
                      <a:endParaRPr lang="es-MX" sz="1200" dirty="0">
                        <a:effectLst/>
                        <a:latin typeface="Times New Roman" panose="02020603050405020304" pitchFamily="18" charset="0"/>
                        <a:ea typeface="Times New Roman" panose="02020603050405020304" pitchFamily="18" charset="0"/>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13.1</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10.1</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827781716"/>
                  </a:ext>
                </a:extLst>
              </a:tr>
              <a:tr h="212629">
                <a:tc>
                  <a:txBody>
                    <a:bodyPr/>
                    <a:lstStyle/>
                    <a:p>
                      <a:pPr>
                        <a:spcAft>
                          <a:spcPts val="0"/>
                        </a:spcAft>
                      </a:pPr>
                      <a:r>
                        <a:rPr lang="es-MX" sz="1200" b="1" dirty="0">
                          <a:solidFill>
                            <a:srgbClr val="000000"/>
                          </a:solidFill>
                          <a:effectLst/>
                          <a:latin typeface="Arial" panose="020B0604020202020204" pitchFamily="34" charset="0"/>
                          <a:ea typeface="Times New Roman" panose="02020603050405020304" pitchFamily="18" charset="0"/>
                        </a:rPr>
                        <a:t>Adolescentes</a:t>
                      </a:r>
                      <a:endParaRPr lang="es-MX" sz="1200" dirty="0">
                        <a:effectLst/>
                        <a:latin typeface="Times New Roman" panose="02020603050405020304" pitchFamily="18" charset="0"/>
                        <a:ea typeface="Times New Roman" panose="02020603050405020304" pitchFamily="18" charset="0"/>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9.2</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5.6</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818609983"/>
                  </a:ext>
                </a:extLst>
              </a:tr>
              <a:tr h="212629">
                <a:tc>
                  <a:txBody>
                    <a:bodyPr/>
                    <a:lstStyle/>
                    <a:p>
                      <a:pPr>
                        <a:spcAft>
                          <a:spcPts val="0"/>
                        </a:spcAft>
                      </a:pPr>
                      <a:r>
                        <a:rPr lang="es-MX" sz="1200" b="1" dirty="0">
                          <a:solidFill>
                            <a:srgbClr val="000000"/>
                          </a:solidFill>
                          <a:effectLst/>
                          <a:latin typeface="Arial" panose="020B0604020202020204" pitchFamily="34" charset="0"/>
                          <a:ea typeface="Times New Roman" panose="02020603050405020304" pitchFamily="18" charset="0"/>
                        </a:rPr>
                        <a:t>Adultos Mayores</a:t>
                      </a:r>
                      <a:endParaRPr lang="es-MX" sz="1200" dirty="0">
                        <a:effectLst/>
                        <a:latin typeface="Times New Roman" panose="02020603050405020304" pitchFamily="18" charset="0"/>
                        <a:ea typeface="Times New Roman" panose="02020603050405020304" pitchFamily="18" charset="0"/>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17.1</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16.5</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2216869"/>
                  </a:ext>
                </a:extLst>
              </a:tr>
              <a:tr h="212629">
                <a:tc>
                  <a:txBody>
                    <a:bodyPr/>
                    <a:lstStyle/>
                    <a:p>
                      <a:pPr>
                        <a:spcAft>
                          <a:spcPts val="0"/>
                        </a:spcAft>
                      </a:pPr>
                      <a:r>
                        <a:rPr lang="es-MX" sz="1200" b="1" dirty="0">
                          <a:solidFill>
                            <a:srgbClr val="000000"/>
                          </a:solidFill>
                          <a:effectLst/>
                          <a:latin typeface="Arial" panose="020B0604020202020204" pitchFamily="34" charset="0"/>
                          <a:ea typeface="Times New Roman" panose="02020603050405020304" pitchFamily="18" charset="0"/>
                        </a:rPr>
                        <a:t>Mujeres embarazadas</a:t>
                      </a:r>
                      <a:endParaRPr lang="es-MX" sz="1200" dirty="0">
                        <a:effectLst/>
                        <a:latin typeface="Times New Roman" panose="02020603050405020304" pitchFamily="18" charset="0"/>
                        <a:ea typeface="Times New Roman" panose="02020603050405020304" pitchFamily="18" charset="0"/>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24.2</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17.9</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931164939"/>
                  </a:ext>
                </a:extLst>
              </a:tr>
              <a:tr h="212629">
                <a:tc gridSpan="3">
                  <a:txBody>
                    <a:bodyPr/>
                    <a:lstStyle/>
                    <a:p>
                      <a:pPr algn="ctr">
                        <a:spcAft>
                          <a:spcPts val="0"/>
                        </a:spcAft>
                      </a:pPr>
                      <a:r>
                        <a:rPr lang="es-MX" sz="1200" b="1" dirty="0">
                          <a:solidFill>
                            <a:srgbClr val="F3F3F3"/>
                          </a:solidFill>
                          <a:effectLst/>
                          <a:latin typeface="Arial" panose="020B0604020202020204" pitchFamily="34" charset="0"/>
                          <a:ea typeface="Times New Roman" panose="02020603050405020304" pitchFamily="18" charset="0"/>
                        </a:rPr>
                        <a:t>Urbano</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69999"/>
                    </a:solidFil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72944200"/>
                  </a:ext>
                </a:extLst>
              </a:tr>
              <a:tr h="212629">
                <a:tc>
                  <a:txBody>
                    <a:bodyPr/>
                    <a:lstStyle/>
                    <a:p>
                      <a:pPr>
                        <a:spcAft>
                          <a:spcPts val="0"/>
                        </a:spcAft>
                      </a:pPr>
                      <a:r>
                        <a:rPr lang="es-MX" sz="1200" b="1" dirty="0">
                          <a:solidFill>
                            <a:srgbClr val="000000"/>
                          </a:solidFill>
                          <a:effectLst/>
                          <a:latin typeface="Arial" panose="020B0604020202020204" pitchFamily="34" charset="0"/>
                          <a:ea typeface="Times New Roman" panose="02020603050405020304" pitchFamily="18" charset="0"/>
                        </a:rPr>
                        <a:t>Preescolares</a:t>
                      </a:r>
                      <a:endParaRPr lang="es-MX" sz="1200" dirty="0">
                        <a:effectLst/>
                        <a:latin typeface="Times New Roman" panose="02020603050405020304" pitchFamily="18" charset="0"/>
                        <a:ea typeface="Times New Roman" panose="02020603050405020304" pitchFamily="18" charset="0"/>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26.2</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22.6</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445841810"/>
                  </a:ext>
                </a:extLst>
              </a:tr>
              <a:tr h="212629">
                <a:tc>
                  <a:txBody>
                    <a:bodyPr/>
                    <a:lstStyle/>
                    <a:p>
                      <a:pPr>
                        <a:spcAft>
                          <a:spcPts val="0"/>
                        </a:spcAft>
                      </a:pPr>
                      <a:r>
                        <a:rPr lang="es-MX" sz="1200" b="1" dirty="0">
                          <a:solidFill>
                            <a:srgbClr val="000000"/>
                          </a:solidFill>
                          <a:effectLst/>
                          <a:latin typeface="Arial" panose="020B0604020202020204" pitchFamily="34" charset="0"/>
                          <a:ea typeface="Times New Roman" panose="02020603050405020304" pitchFamily="18" charset="0"/>
                        </a:rPr>
                        <a:t>Escolares</a:t>
                      </a:r>
                      <a:endParaRPr lang="es-MX" sz="1200" dirty="0">
                        <a:effectLst/>
                        <a:latin typeface="Times New Roman" panose="02020603050405020304" pitchFamily="18" charset="0"/>
                        <a:ea typeface="Times New Roman" panose="02020603050405020304" pitchFamily="18" charset="0"/>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13.0</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9.7</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521354834"/>
                  </a:ext>
                </a:extLst>
              </a:tr>
              <a:tr h="212629">
                <a:tc>
                  <a:txBody>
                    <a:bodyPr/>
                    <a:lstStyle/>
                    <a:p>
                      <a:pPr>
                        <a:spcAft>
                          <a:spcPts val="0"/>
                        </a:spcAft>
                      </a:pPr>
                      <a:r>
                        <a:rPr lang="es-MX" sz="1200" b="1" dirty="0">
                          <a:solidFill>
                            <a:srgbClr val="000000"/>
                          </a:solidFill>
                          <a:effectLst/>
                          <a:latin typeface="Arial" panose="020B0604020202020204" pitchFamily="34" charset="0"/>
                          <a:ea typeface="Times New Roman" panose="02020603050405020304" pitchFamily="18" charset="0"/>
                        </a:rPr>
                        <a:t>Adolescentes</a:t>
                      </a:r>
                      <a:endParaRPr lang="es-MX" sz="1200" dirty="0">
                        <a:effectLst/>
                        <a:latin typeface="Times New Roman" panose="02020603050405020304" pitchFamily="18" charset="0"/>
                        <a:ea typeface="Times New Roman" panose="02020603050405020304" pitchFamily="18" charset="0"/>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9.2</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5.4</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4035199758"/>
                  </a:ext>
                </a:extLst>
              </a:tr>
              <a:tr h="212629">
                <a:tc>
                  <a:txBody>
                    <a:bodyPr/>
                    <a:lstStyle/>
                    <a:p>
                      <a:pPr>
                        <a:spcAft>
                          <a:spcPts val="0"/>
                        </a:spcAft>
                      </a:pPr>
                      <a:r>
                        <a:rPr lang="es-MX" sz="1200" b="1" dirty="0">
                          <a:solidFill>
                            <a:srgbClr val="000000"/>
                          </a:solidFill>
                          <a:effectLst/>
                          <a:latin typeface="Arial" panose="020B0604020202020204" pitchFamily="34" charset="0"/>
                          <a:ea typeface="Times New Roman" panose="02020603050405020304" pitchFamily="18" charset="0"/>
                        </a:rPr>
                        <a:t>Adultos Mayores</a:t>
                      </a:r>
                      <a:endParaRPr lang="es-MX" sz="1200" dirty="0">
                        <a:effectLst/>
                        <a:latin typeface="Times New Roman" panose="02020603050405020304" pitchFamily="18" charset="0"/>
                        <a:ea typeface="Times New Roman" panose="02020603050405020304" pitchFamily="18" charset="0"/>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16.9</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16.1</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759199526"/>
                  </a:ext>
                </a:extLst>
              </a:tr>
              <a:tr h="212629">
                <a:tc>
                  <a:txBody>
                    <a:bodyPr/>
                    <a:lstStyle/>
                    <a:p>
                      <a:pPr>
                        <a:spcAft>
                          <a:spcPts val="0"/>
                        </a:spcAft>
                      </a:pPr>
                      <a:r>
                        <a:rPr lang="es-MX" sz="1200" b="1" dirty="0">
                          <a:solidFill>
                            <a:srgbClr val="000000"/>
                          </a:solidFill>
                          <a:effectLst/>
                          <a:latin typeface="Arial" panose="020B0604020202020204" pitchFamily="34" charset="0"/>
                          <a:ea typeface="Times New Roman" panose="02020603050405020304" pitchFamily="18" charset="0"/>
                        </a:rPr>
                        <a:t>Mujeres embarazadas</a:t>
                      </a:r>
                      <a:endParaRPr lang="es-MX" sz="1200" dirty="0">
                        <a:effectLst/>
                        <a:latin typeface="Times New Roman" panose="02020603050405020304" pitchFamily="18" charset="0"/>
                        <a:ea typeface="Times New Roman" panose="02020603050405020304" pitchFamily="18" charset="0"/>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25.0</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17.0</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02413655"/>
                  </a:ext>
                </a:extLst>
              </a:tr>
              <a:tr h="212629">
                <a:tc gridSpan="3">
                  <a:txBody>
                    <a:bodyPr/>
                    <a:lstStyle/>
                    <a:p>
                      <a:pPr algn="ctr">
                        <a:spcAft>
                          <a:spcPts val="0"/>
                        </a:spcAft>
                      </a:pPr>
                      <a:r>
                        <a:rPr lang="es-MX" sz="1200" b="1" dirty="0">
                          <a:solidFill>
                            <a:srgbClr val="F3F3F3"/>
                          </a:solidFill>
                          <a:effectLst/>
                          <a:latin typeface="Arial" panose="020B0604020202020204" pitchFamily="34" charset="0"/>
                          <a:ea typeface="Times New Roman" panose="02020603050405020304" pitchFamily="18" charset="0"/>
                        </a:rPr>
                        <a:t>Rural</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69999"/>
                    </a:solidFil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3379033214"/>
                  </a:ext>
                </a:extLst>
              </a:tr>
              <a:tr h="212629">
                <a:tc>
                  <a:txBody>
                    <a:bodyPr/>
                    <a:lstStyle/>
                    <a:p>
                      <a:pPr>
                        <a:spcAft>
                          <a:spcPts val="0"/>
                        </a:spcAft>
                      </a:pPr>
                      <a:r>
                        <a:rPr lang="es-MX" sz="1200" b="1" dirty="0">
                          <a:solidFill>
                            <a:srgbClr val="000000"/>
                          </a:solidFill>
                          <a:effectLst/>
                          <a:latin typeface="Arial" panose="020B0604020202020204" pitchFamily="34" charset="0"/>
                          <a:ea typeface="Times New Roman" panose="02020603050405020304" pitchFamily="18" charset="0"/>
                        </a:rPr>
                        <a:t>Preescolares</a:t>
                      </a:r>
                      <a:endParaRPr lang="es-MX" sz="1200" dirty="0">
                        <a:effectLst/>
                        <a:latin typeface="Times New Roman" panose="02020603050405020304" pitchFamily="18" charset="0"/>
                        <a:ea typeface="Times New Roman" panose="02020603050405020304" pitchFamily="18" charset="0"/>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28.4</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25.2</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486914742"/>
                  </a:ext>
                </a:extLst>
              </a:tr>
              <a:tr h="212629">
                <a:tc>
                  <a:txBody>
                    <a:bodyPr/>
                    <a:lstStyle/>
                    <a:p>
                      <a:pPr>
                        <a:spcAft>
                          <a:spcPts val="0"/>
                        </a:spcAft>
                      </a:pPr>
                      <a:r>
                        <a:rPr lang="es-MX" sz="1200" b="1" dirty="0">
                          <a:solidFill>
                            <a:srgbClr val="000000"/>
                          </a:solidFill>
                          <a:effectLst/>
                          <a:latin typeface="Arial" panose="020B0604020202020204" pitchFamily="34" charset="0"/>
                          <a:ea typeface="Times New Roman" panose="02020603050405020304" pitchFamily="18" charset="0"/>
                        </a:rPr>
                        <a:t>Escolares</a:t>
                      </a:r>
                      <a:endParaRPr lang="es-MX" sz="1200" dirty="0">
                        <a:effectLst/>
                        <a:latin typeface="Times New Roman" panose="02020603050405020304" pitchFamily="18" charset="0"/>
                        <a:ea typeface="Times New Roman" panose="02020603050405020304" pitchFamily="18" charset="0"/>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13.2</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11.0</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521584028"/>
                  </a:ext>
                </a:extLst>
              </a:tr>
              <a:tr h="212629">
                <a:tc>
                  <a:txBody>
                    <a:bodyPr/>
                    <a:lstStyle/>
                    <a:p>
                      <a:pPr>
                        <a:spcAft>
                          <a:spcPts val="0"/>
                        </a:spcAft>
                      </a:pPr>
                      <a:r>
                        <a:rPr lang="es-MX" sz="1200" b="1" dirty="0">
                          <a:solidFill>
                            <a:srgbClr val="000000"/>
                          </a:solidFill>
                          <a:effectLst/>
                          <a:latin typeface="Arial" panose="020B0604020202020204" pitchFamily="34" charset="0"/>
                          <a:ea typeface="Times New Roman" panose="02020603050405020304" pitchFamily="18" charset="0"/>
                        </a:rPr>
                        <a:t>Adolescentes</a:t>
                      </a:r>
                      <a:endParaRPr lang="es-MX" sz="1200" dirty="0">
                        <a:effectLst/>
                        <a:latin typeface="Times New Roman" panose="02020603050405020304" pitchFamily="18" charset="0"/>
                        <a:ea typeface="Times New Roman" panose="02020603050405020304" pitchFamily="18" charset="0"/>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9.3</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6.3</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219156812"/>
                  </a:ext>
                </a:extLst>
              </a:tr>
              <a:tr h="212629">
                <a:tc>
                  <a:txBody>
                    <a:bodyPr/>
                    <a:lstStyle/>
                    <a:p>
                      <a:pPr>
                        <a:spcAft>
                          <a:spcPts val="0"/>
                        </a:spcAft>
                      </a:pPr>
                      <a:r>
                        <a:rPr lang="es-MX" sz="1200" b="1" dirty="0">
                          <a:solidFill>
                            <a:srgbClr val="000000"/>
                          </a:solidFill>
                          <a:effectLst/>
                          <a:latin typeface="Arial" panose="020B0604020202020204" pitchFamily="34" charset="0"/>
                          <a:ea typeface="Times New Roman" panose="02020603050405020304" pitchFamily="18" charset="0"/>
                        </a:rPr>
                        <a:t>Adultos Mayores</a:t>
                      </a:r>
                      <a:endParaRPr lang="es-MX" sz="1200" dirty="0">
                        <a:effectLst/>
                        <a:latin typeface="Times New Roman" panose="02020603050405020304" pitchFamily="18" charset="0"/>
                        <a:ea typeface="Times New Roman" panose="02020603050405020304" pitchFamily="18" charset="0"/>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17.8</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18.2</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713623253"/>
                  </a:ext>
                </a:extLst>
              </a:tr>
              <a:tr h="212629">
                <a:tc>
                  <a:txBody>
                    <a:bodyPr/>
                    <a:lstStyle/>
                    <a:p>
                      <a:pPr>
                        <a:spcAft>
                          <a:spcPts val="0"/>
                        </a:spcAft>
                      </a:pPr>
                      <a:r>
                        <a:rPr lang="es-MX" sz="1200" b="1" dirty="0">
                          <a:solidFill>
                            <a:srgbClr val="000000"/>
                          </a:solidFill>
                          <a:effectLst/>
                          <a:latin typeface="Arial" panose="020B0604020202020204" pitchFamily="34" charset="0"/>
                          <a:ea typeface="Times New Roman" panose="02020603050405020304" pitchFamily="18" charset="0"/>
                        </a:rPr>
                        <a:t>Mujeres embarazadas</a:t>
                      </a:r>
                      <a:endParaRPr lang="es-MX" sz="1200" dirty="0">
                        <a:effectLst/>
                        <a:latin typeface="Times New Roman" panose="02020603050405020304" pitchFamily="18" charset="0"/>
                        <a:ea typeface="Times New Roman" panose="02020603050405020304" pitchFamily="18" charset="0"/>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21.6</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a:spcAft>
                          <a:spcPts val="0"/>
                        </a:spcAft>
                      </a:pPr>
                      <a:r>
                        <a:rPr lang="es-MX" sz="1200" dirty="0">
                          <a:solidFill>
                            <a:srgbClr val="000000"/>
                          </a:solidFill>
                          <a:effectLst/>
                          <a:latin typeface="Arial" panose="020B0604020202020204" pitchFamily="34" charset="0"/>
                          <a:ea typeface="Times New Roman" panose="02020603050405020304" pitchFamily="18" charset="0"/>
                        </a:rPr>
                        <a:t>20.5</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631090932"/>
                  </a:ext>
                </a:extLst>
              </a:tr>
              <a:tr h="644602">
                <a:tc gridSpan="3">
                  <a:txBody>
                    <a:bodyPr/>
                    <a:lstStyle/>
                    <a:p>
                      <a:pPr algn="just">
                        <a:spcAft>
                          <a:spcPts val="0"/>
                        </a:spcAft>
                      </a:pPr>
                      <a:r>
                        <a:rPr lang="es-MX" sz="1000" b="0" i="0" u="none" strike="noStrike" kern="1200" baseline="0" dirty="0">
                          <a:solidFill>
                            <a:schemeClr val="tx1"/>
                          </a:solidFill>
                          <a:latin typeface="+mn-lt"/>
                          <a:ea typeface="+mn-ea"/>
                          <a:cs typeface="+mn-cs"/>
                        </a:rPr>
                        <a:t>Fuente: Elaboración propia con información de la ENSANUT 2012 y de la ENIM 2015. </a:t>
                      </a:r>
                      <a:endParaRPr lang="es-MX" sz="1000" dirty="0">
                        <a:solidFill>
                          <a:schemeClr val="bg1"/>
                        </a:solidFill>
                        <a:effectLst/>
                        <a:latin typeface="Times New Roman" panose="02020603050405020304" pitchFamily="18" charset="0"/>
                        <a:ea typeface="Times New Roman" panose="02020603050405020304" pitchFamily="18" charset="0"/>
                      </a:endParaRPr>
                    </a:p>
                  </a:txBody>
                  <a:tcPr marL="44450" marR="44450" marT="0" marB="0" anchor="ctr">
                    <a:lnL>
                      <a:noFill/>
                    </a:lnL>
                    <a:lnR>
                      <a:noFill/>
                    </a:lnR>
                    <a:lnT w="19050" cap="flat" cmpd="sng" algn="ctr">
                      <a:solidFill>
                        <a:srgbClr val="FFFFFF"/>
                      </a:solidFill>
                      <a:prstDash val="solid"/>
                      <a:round/>
                      <a:headEnd type="none" w="med" len="med"/>
                      <a:tailEnd type="none" w="med" len="med"/>
                    </a:lnT>
                    <a:lnB>
                      <a:noFill/>
                    </a:lnB>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2982399713"/>
                  </a:ext>
                </a:extLst>
              </a:tr>
            </a:tbl>
          </a:graphicData>
        </a:graphic>
      </p:graphicFrame>
      <p:sp>
        <p:nvSpPr>
          <p:cNvPr id="20" name="Rectángulo 19">
            <a:extLst>
              <a:ext uri="{FF2B5EF4-FFF2-40B4-BE49-F238E27FC236}">
                <a16:creationId xmlns:a16="http://schemas.microsoft.com/office/drawing/2014/main" id="{0B3C96F1-17EF-4A50-8761-F7F783B04AF1}"/>
              </a:ext>
            </a:extLst>
          </p:cNvPr>
          <p:cNvSpPr/>
          <p:nvPr/>
        </p:nvSpPr>
        <p:spPr>
          <a:xfrm>
            <a:off x="178937" y="3490347"/>
            <a:ext cx="5743053" cy="492443"/>
          </a:xfrm>
          <a:prstGeom prst="rect">
            <a:avLst/>
          </a:prstGeom>
        </p:spPr>
        <p:txBody>
          <a:bodyPr wrap="square">
            <a:spAutoFit/>
          </a:bodyPr>
          <a:lstStyle/>
          <a:p>
            <a:pPr algn="ctr"/>
            <a:r>
              <a:rPr lang="es-MX" sz="1300" b="1" dirty="0">
                <a:latin typeface="Arial" panose="020B0604020202020204" pitchFamily="34" charset="0"/>
                <a:cs typeface="Arial" panose="020B0604020202020204" pitchFamily="34" charset="0"/>
              </a:rPr>
              <a:t>Prevalencia de anemia por grupos y tipo de localidad, 2006-2012 (porcentaje)</a:t>
            </a:r>
          </a:p>
        </p:txBody>
      </p:sp>
      <p:sp>
        <p:nvSpPr>
          <p:cNvPr id="21" name="Flecha: hacia arriba 12">
            <a:extLst>
              <a:ext uri="{FF2B5EF4-FFF2-40B4-BE49-F238E27FC236}">
                <a16:creationId xmlns:a16="http://schemas.microsoft.com/office/drawing/2014/main" id="{5FFA028C-9688-41A4-AC9F-69F5D94ECA8B}"/>
              </a:ext>
            </a:extLst>
          </p:cNvPr>
          <p:cNvSpPr/>
          <p:nvPr/>
        </p:nvSpPr>
        <p:spPr>
          <a:xfrm>
            <a:off x="5912754" y="7998343"/>
            <a:ext cx="287165" cy="240870"/>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2" name="Rectángulo 21">
            <a:extLst>
              <a:ext uri="{FF2B5EF4-FFF2-40B4-BE49-F238E27FC236}">
                <a16:creationId xmlns:a16="http://schemas.microsoft.com/office/drawing/2014/main" id="{FF68B5CF-6382-46F3-BADA-7435A2C522BE}"/>
              </a:ext>
            </a:extLst>
          </p:cNvPr>
          <p:cNvSpPr/>
          <p:nvPr/>
        </p:nvSpPr>
        <p:spPr>
          <a:xfrm>
            <a:off x="359145" y="8031844"/>
            <a:ext cx="5523948" cy="244393"/>
          </a:xfrm>
          <a:prstGeom prst="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3" name="Rectángulo 22">
            <a:extLst>
              <a:ext uri="{FF2B5EF4-FFF2-40B4-BE49-F238E27FC236}">
                <a16:creationId xmlns:a16="http://schemas.microsoft.com/office/drawing/2014/main" id="{C1DCA317-29E6-44EE-8104-A712DAC1AA1B}"/>
              </a:ext>
            </a:extLst>
          </p:cNvPr>
          <p:cNvSpPr/>
          <p:nvPr/>
        </p:nvSpPr>
        <p:spPr>
          <a:xfrm>
            <a:off x="3866869" y="4838646"/>
            <a:ext cx="1944216" cy="240870"/>
          </a:xfrm>
          <a:prstGeom prst="rect">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CuadroTexto 20">
            <a:extLst>
              <a:ext uri="{FF2B5EF4-FFF2-40B4-BE49-F238E27FC236}">
                <a16:creationId xmlns:a16="http://schemas.microsoft.com/office/drawing/2014/main" id="{D07A428A-E0B1-43DB-AFB6-17B05CB64A95}"/>
              </a:ext>
            </a:extLst>
          </p:cNvPr>
          <p:cNvSpPr txBox="1"/>
          <p:nvPr/>
        </p:nvSpPr>
        <p:spPr>
          <a:xfrm>
            <a:off x="7196677" y="7999803"/>
            <a:ext cx="5508255" cy="246221"/>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MX" sz="1000" dirty="0">
                <a:latin typeface="Arial" panose="020B0604020202020204" pitchFamily="34" charset="0"/>
                <a:cs typeface="Arial" panose="020B0604020202020204" pitchFamily="34" charset="0"/>
              </a:rPr>
              <a:t>Fuente: Elaboración propia con información del Observatorio mundial de la salud de la OMS.</a:t>
            </a:r>
          </a:p>
        </p:txBody>
      </p:sp>
      <p:sp>
        <p:nvSpPr>
          <p:cNvPr id="2" name="Rectángulo 1">
            <a:extLst>
              <a:ext uri="{FF2B5EF4-FFF2-40B4-BE49-F238E27FC236}">
                <a16:creationId xmlns:a16="http://schemas.microsoft.com/office/drawing/2014/main" id="{2A89234F-2A65-4998-A903-B74573C21F50}"/>
              </a:ext>
            </a:extLst>
          </p:cNvPr>
          <p:cNvSpPr/>
          <p:nvPr/>
        </p:nvSpPr>
        <p:spPr>
          <a:xfrm>
            <a:off x="178937" y="864313"/>
            <a:ext cx="1944763" cy="461665"/>
          </a:xfrm>
          <a:prstGeom prst="rect">
            <a:avLst/>
          </a:prstGeom>
        </p:spPr>
        <p:txBody>
          <a:bodyPr wrap="none">
            <a:spAutoFit/>
          </a:bodyPr>
          <a:lstStyle/>
          <a:p>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Diagnóstico</a:t>
            </a:r>
            <a:endParaRPr lang="es-MX" sz="2400" dirty="0"/>
          </a:p>
        </p:txBody>
      </p:sp>
      <p:graphicFrame>
        <p:nvGraphicFramePr>
          <p:cNvPr id="25" name="Gráfico 24">
            <a:extLst>
              <a:ext uri="{FF2B5EF4-FFF2-40B4-BE49-F238E27FC236}">
                <a16:creationId xmlns:a16="http://schemas.microsoft.com/office/drawing/2014/main" id="{A46FB7D8-83F7-400E-A277-8E692C6A3E23}"/>
              </a:ext>
            </a:extLst>
          </p:cNvPr>
          <p:cNvGraphicFramePr>
            <a:graphicFrameLocks/>
          </p:cNvGraphicFramePr>
          <p:nvPr>
            <p:extLst>
              <p:ext uri="{D42A27DB-BD31-4B8C-83A1-F6EECF244321}">
                <p14:modId xmlns:p14="http://schemas.microsoft.com/office/powerpoint/2010/main" val="3666592801"/>
              </p:ext>
            </p:extLst>
          </p:nvPr>
        </p:nvGraphicFramePr>
        <p:xfrm>
          <a:off x="6450705" y="4201276"/>
          <a:ext cx="6552728" cy="36998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52221748"/>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6">
            <a:extLst>
              <a:ext uri="{FF2B5EF4-FFF2-40B4-BE49-F238E27FC236}">
                <a16:creationId xmlns:a16="http://schemas.microsoft.com/office/drawing/2014/main" id="{A109A577-875A-4E64-A5A7-F457EC3C87CE}"/>
              </a:ext>
            </a:extLst>
          </p:cNvPr>
          <p:cNvSpPr>
            <a:spLocks/>
          </p:cNvSpPr>
          <p:nvPr/>
        </p:nvSpPr>
        <p:spPr bwMode="auto">
          <a:xfrm>
            <a:off x="165696" y="1737966"/>
            <a:ext cx="12397983" cy="14106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Aft>
                <a:spcPts val="600"/>
              </a:spcAft>
              <a:buFont typeface="Wingdings" panose="05000000000000000000" pitchFamily="2" charset="2"/>
              <a:buChar char="v"/>
            </a:pPr>
            <a:r>
              <a:rPr lang="es-MX" altLang="es-MX" sz="1600" dirty="0">
                <a:latin typeface="Arial" panose="020B0604020202020204" pitchFamily="34" charset="0"/>
                <a:cs typeface="Arial" panose="020B0604020202020204" pitchFamily="34" charset="0"/>
                <a:sym typeface="Arial" panose="020B0604020202020204" pitchFamily="34" charset="0"/>
              </a:rPr>
              <a:t>En 2012, México ocupaba el </a:t>
            </a:r>
            <a:r>
              <a:rPr lang="es-MX" altLang="es-MX" sz="1600" b="1" dirty="0">
                <a:latin typeface="Arial" panose="020B0604020202020204" pitchFamily="34" charset="0"/>
                <a:cs typeface="Arial" panose="020B0604020202020204" pitchFamily="34" charset="0"/>
                <a:sym typeface="Arial" panose="020B0604020202020204" pitchFamily="34" charset="0"/>
              </a:rPr>
              <a:t>segundo lugar entre los países miembros de la OCDE en obesidad en </a:t>
            </a:r>
            <a:r>
              <a:rPr lang="es-MX" altLang="es-MX" sz="1600" b="1" dirty="0" err="1">
                <a:latin typeface="Arial" panose="020B0604020202020204" pitchFamily="34" charset="0"/>
                <a:cs typeface="Arial" panose="020B0604020202020204" pitchFamily="34" charset="0"/>
                <a:sym typeface="Arial" panose="020B0604020202020204" pitchFamily="34" charset="0"/>
              </a:rPr>
              <a:t>adultos.</a:t>
            </a:r>
            <a:r>
              <a:rPr lang="es-MX" altLang="es-MX" sz="1600" dirty="0" err="1">
                <a:latin typeface="Arial" panose="020B0604020202020204" pitchFamily="34" charset="0"/>
                <a:cs typeface="Arial" panose="020B0604020202020204" pitchFamily="34" charset="0"/>
                <a:sym typeface="Arial" panose="020B0604020202020204" pitchFamily="34" charset="0"/>
              </a:rPr>
              <a:t>Cuando</a:t>
            </a:r>
            <a:r>
              <a:rPr lang="es-MX" altLang="es-MX" sz="1600" b="1" dirty="0">
                <a:latin typeface="Arial" panose="020B0604020202020204" pitchFamily="34" charset="0"/>
                <a:cs typeface="Arial" panose="020B0604020202020204" pitchFamily="34" charset="0"/>
                <a:sym typeface="Arial" panose="020B0604020202020204" pitchFamily="34" charset="0"/>
              </a:rPr>
              <a:t> se incluye la prevalencia de sobrepeso</a:t>
            </a:r>
            <a:r>
              <a:rPr lang="es-MX" altLang="es-MX" sz="1600" dirty="0">
                <a:latin typeface="Arial" panose="020B0604020202020204" pitchFamily="34" charset="0"/>
                <a:cs typeface="Arial" panose="020B0604020202020204" pitchFamily="34" charset="0"/>
                <a:sym typeface="Arial" panose="020B0604020202020204" pitchFamily="34" charset="0"/>
              </a:rPr>
              <a:t>, la </a:t>
            </a:r>
            <a:r>
              <a:rPr lang="es-MX" altLang="es-MX" sz="1600" b="1" dirty="0">
                <a:latin typeface="Arial" panose="020B0604020202020204" pitchFamily="34" charset="0"/>
                <a:cs typeface="Arial" panose="020B0604020202020204" pitchFamily="34" charset="0"/>
                <a:sym typeface="Arial" panose="020B0604020202020204" pitchFamily="34" charset="0"/>
              </a:rPr>
              <a:t>OCDE</a:t>
            </a:r>
            <a:r>
              <a:rPr lang="es-MX" altLang="es-MX" sz="1600" dirty="0">
                <a:latin typeface="Arial" panose="020B0604020202020204" pitchFamily="34" charset="0"/>
                <a:cs typeface="Arial" panose="020B0604020202020204" pitchFamily="34" charset="0"/>
                <a:sym typeface="Arial" panose="020B0604020202020204" pitchFamily="34" charset="0"/>
              </a:rPr>
              <a:t> indica que el país ocupa </a:t>
            </a:r>
            <a:r>
              <a:rPr lang="es-MX" altLang="es-MX" sz="1600" b="1" dirty="0">
                <a:latin typeface="Arial" panose="020B0604020202020204" pitchFamily="34" charset="0"/>
                <a:cs typeface="Arial" panose="020B0604020202020204" pitchFamily="34" charset="0"/>
                <a:sym typeface="Arial" panose="020B0604020202020204" pitchFamily="34" charset="0"/>
              </a:rPr>
              <a:t>el primer lugar </a:t>
            </a:r>
            <a:r>
              <a:rPr lang="es-MX" altLang="es-MX" sz="1600" dirty="0">
                <a:latin typeface="Arial" panose="020B0604020202020204" pitchFamily="34" charset="0"/>
                <a:cs typeface="Arial" panose="020B0604020202020204" pitchFamily="34" charset="0"/>
                <a:sym typeface="Arial" panose="020B0604020202020204" pitchFamily="34" charset="0"/>
              </a:rPr>
              <a:t>en </a:t>
            </a:r>
            <a:r>
              <a:rPr lang="es-MX" altLang="es-MX" sz="1600" b="1" dirty="0">
                <a:latin typeface="Arial" panose="020B0604020202020204" pitchFamily="34" charset="0"/>
                <a:cs typeface="Arial" panose="020B0604020202020204" pitchFamily="34" charset="0"/>
                <a:sym typeface="Arial" panose="020B0604020202020204" pitchFamily="34" charset="0"/>
              </a:rPr>
              <a:t>porcentaje de personas adultas con sobrepeso y obesidad </a:t>
            </a:r>
            <a:r>
              <a:rPr lang="es-MX" altLang="es-MX" sz="1600" dirty="0">
                <a:latin typeface="Arial" panose="020B0604020202020204" pitchFamily="34" charset="0"/>
                <a:cs typeface="Arial" panose="020B0604020202020204" pitchFamily="34" charset="0"/>
                <a:sym typeface="Arial" panose="020B0604020202020204" pitchFamily="34" charset="0"/>
              </a:rPr>
              <a:t>(71.3% en 2012), sobrepasando incluso a Estados Unidos (68.6%), Alemania (60%) y Reino Unido (64.3%). </a:t>
            </a:r>
          </a:p>
          <a:p>
            <a:pPr algn="just">
              <a:spcAft>
                <a:spcPts val="600"/>
              </a:spcAft>
              <a:buFont typeface="Wingdings" panose="05000000000000000000" pitchFamily="2" charset="2"/>
              <a:buChar char="v"/>
            </a:pPr>
            <a:r>
              <a:rPr lang="es-MX" altLang="es-MX" sz="1600" dirty="0">
                <a:latin typeface="Arial" panose="020B0604020202020204" pitchFamily="34" charset="0"/>
                <a:cs typeface="Arial" panose="020B0604020202020204" pitchFamily="34" charset="0"/>
                <a:sym typeface="Arial" panose="020B0604020202020204" pitchFamily="34" charset="0"/>
              </a:rPr>
              <a:t>En </a:t>
            </a:r>
            <a:r>
              <a:rPr lang="es-MX" altLang="es-MX" sz="1600" b="1" dirty="0">
                <a:latin typeface="Arial" panose="020B0604020202020204" pitchFamily="34" charset="0"/>
                <a:cs typeface="Arial" panose="020B0604020202020204" pitchFamily="34" charset="0"/>
                <a:sym typeface="Arial" panose="020B0604020202020204" pitchFamily="34" charset="0"/>
              </a:rPr>
              <a:t>2016</a:t>
            </a:r>
            <a:r>
              <a:rPr lang="es-MX" altLang="es-MX" sz="1600" dirty="0">
                <a:latin typeface="Arial" panose="020B0604020202020204" pitchFamily="34" charset="0"/>
                <a:cs typeface="Arial" panose="020B0604020202020204" pitchFamily="34" charset="0"/>
                <a:sym typeface="Arial" panose="020B0604020202020204" pitchFamily="34" charset="0"/>
              </a:rPr>
              <a:t>, </a:t>
            </a:r>
            <a:r>
              <a:rPr lang="es-MX" altLang="es-MX" sz="1600" b="1" dirty="0">
                <a:latin typeface="Arial" panose="020B0604020202020204" pitchFamily="34" charset="0"/>
                <a:cs typeface="Arial" panose="020B0604020202020204" pitchFamily="34" charset="0"/>
                <a:sym typeface="Arial" panose="020B0604020202020204" pitchFamily="34" charset="0"/>
              </a:rPr>
              <a:t>72.5%</a:t>
            </a:r>
            <a:r>
              <a:rPr lang="es-MX" altLang="es-MX" sz="1600" dirty="0">
                <a:latin typeface="Arial" panose="020B0604020202020204" pitchFamily="34" charset="0"/>
                <a:cs typeface="Arial" panose="020B0604020202020204" pitchFamily="34" charset="0"/>
                <a:sym typeface="Arial" panose="020B0604020202020204" pitchFamily="34" charset="0"/>
              </a:rPr>
              <a:t> de los adultos de </a:t>
            </a:r>
            <a:r>
              <a:rPr lang="es-MX" altLang="es-MX" sz="1600" b="1" dirty="0">
                <a:latin typeface="Arial" panose="020B0604020202020204" pitchFamily="34" charset="0"/>
                <a:cs typeface="Arial" panose="020B0604020202020204" pitchFamily="34" charset="0"/>
                <a:sym typeface="Arial" panose="020B0604020202020204" pitchFamily="34" charset="0"/>
              </a:rPr>
              <a:t>20 años y más </a:t>
            </a:r>
            <a:r>
              <a:rPr lang="es-MX" altLang="es-MX" sz="1600" dirty="0">
                <a:latin typeface="Arial" panose="020B0604020202020204" pitchFamily="34" charset="0"/>
                <a:cs typeface="Arial" panose="020B0604020202020204" pitchFamily="34" charset="0"/>
                <a:sym typeface="Arial" panose="020B0604020202020204" pitchFamily="34" charset="0"/>
              </a:rPr>
              <a:t>presentan </a:t>
            </a:r>
            <a:r>
              <a:rPr lang="es-MX" altLang="es-MX" sz="1600" b="1" dirty="0">
                <a:latin typeface="Arial" panose="020B0604020202020204" pitchFamily="34" charset="0"/>
                <a:cs typeface="Arial" panose="020B0604020202020204" pitchFamily="34" charset="0"/>
                <a:sym typeface="Arial" panose="020B0604020202020204" pitchFamily="34" charset="0"/>
              </a:rPr>
              <a:t>sobrepeso u obesidad, </a:t>
            </a:r>
            <a:r>
              <a:rPr lang="es-MX" altLang="es-MX" sz="1600" dirty="0">
                <a:latin typeface="Arial" panose="020B0604020202020204" pitchFamily="34" charset="0"/>
                <a:cs typeface="Arial" panose="020B0604020202020204" pitchFamily="34" charset="0"/>
                <a:sym typeface="Arial" panose="020B0604020202020204" pitchFamily="34" charset="0"/>
              </a:rPr>
              <a:t>siendo las </a:t>
            </a:r>
            <a:r>
              <a:rPr lang="es-MX" altLang="es-MX" sz="1600" b="1" dirty="0">
                <a:latin typeface="Arial" panose="020B0604020202020204" pitchFamily="34" charset="0"/>
                <a:cs typeface="Arial" panose="020B0604020202020204" pitchFamily="34" charset="0"/>
                <a:sym typeface="Arial" panose="020B0604020202020204" pitchFamily="34" charset="0"/>
              </a:rPr>
              <a:t>mujeres el grupo con mayor prevalencia </a:t>
            </a:r>
            <a:r>
              <a:rPr lang="es-MX" altLang="es-MX" sz="1600" dirty="0">
                <a:latin typeface="Arial" panose="020B0604020202020204" pitchFamily="34" charset="0"/>
                <a:cs typeface="Arial" panose="020B0604020202020204" pitchFamily="34" charset="0"/>
                <a:sym typeface="Arial" panose="020B0604020202020204" pitchFamily="34" charset="0"/>
              </a:rPr>
              <a:t>(</a:t>
            </a:r>
            <a:r>
              <a:rPr lang="es-MX" altLang="es-MX" sz="1600" b="1" dirty="0">
                <a:latin typeface="Arial" panose="020B0604020202020204" pitchFamily="34" charset="0"/>
                <a:cs typeface="Arial" panose="020B0604020202020204" pitchFamily="34" charset="0"/>
                <a:sym typeface="Arial" panose="020B0604020202020204" pitchFamily="34" charset="0"/>
              </a:rPr>
              <a:t>75.6%</a:t>
            </a:r>
            <a:r>
              <a:rPr lang="es-MX" altLang="es-MX" sz="1600" dirty="0">
                <a:latin typeface="Arial" panose="020B0604020202020204" pitchFamily="34" charset="0"/>
                <a:cs typeface="Arial" panose="020B0604020202020204" pitchFamily="34" charset="0"/>
                <a:sym typeface="Arial" panose="020B0604020202020204" pitchFamily="34" charset="0"/>
              </a:rPr>
              <a:t>) en comparación a los </a:t>
            </a:r>
            <a:r>
              <a:rPr lang="es-MX" altLang="es-MX" sz="1600" b="1" dirty="0">
                <a:latin typeface="Arial" panose="020B0604020202020204" pitchFamily="34" charset="0"/>
                <a:cs typeface="Arial" panose="020B0604020202020204" pitchFamily="34" charset="0"/>
                <a:sym typeface="Arial" panose="020B0604020202020204" pitchFamily="34" charset="0"/>
              </a:rPr>
              <a:t>hombres</a:t>
            </a:r>
            <a:r>
              <a:rPr lang="es-MX" altLang="es-MX" sz="1600" dirty="0">
                <a:latin typeface="Arial" panose="020B0604020202020204" pitchFamily="34" charset="0"/>
                <a:cs typeface="Arial" panose="020B0604020202020204" pitchFamily="34" charset="0"/>
                <a:sym typeface="Arial" panose="020B0604020202020204" pitchFamily="34" charset="0"/>
              </a:rPr>
              <a:t> (</a:t>
            </a:r>
            <a:r>
              <a:rPr lang="es-MX" altLang="es-MX" sz="1600" b="1" dirty="0">
                <a:latin typeface="Arial" panose="020B0604020202020204" pitchFamily="34" charset="0"/>
                <a:cs typeface="Arial" panose="020B0604020202020204" pitchFamily="34" charset="0"/>
                <a:sym typeface="Arial" panose="020B0604020202020204" pitchFamily="34" charset="0"/>
              </a:rPr>
              <a:t>69.4%</a:t>
            </a:r>
            <a:r>
              <a:rPr lang="es-MX" altLang="es-MX" sz="1600" dirty="0">
                <a:latin typeface="Arial" panose="020B0604020202020204" pitchFamily="34" charset="0"/>
                <a:cs typeface="Arial" panose="020B0604020202020204" pitchFamily="34" charset="0"/>
                <a:sym typeface="Arial" panose="020B0604020202020204" pitchFamily="34" charset="0"/>
              </a:rPr>
              <a:t>).</a:t>
            </a:r>
          </a:p>
        </p:txBody>
      </p:sp>
      <p:sp>
        <p:nvSpPr>
          <p:cNvPr id="22" name="Rectángulo 21">
            <a:extLst>
              <a:ext uri="{FF2B5EF4-FFF2-40B4-BE49-F238E27FC236}">
                <a16:creationId xmlns:a16="http://schemas.microsoft.com/office/drawing/2014/main" id="{EC80B5A6-417D-4E13-9897-8AA99C34DEBD}"/>
              </a:ext>
            </a:extLst>
          </p:cNvPr>
          <p:cNvSpPr/>
          <p:nvPr/>
        </p:nvSpPr>
        <p:spPr>
          <a:xfrm>
            <a:off x="208832" y="1235269"/>
            <a:ext cx="3248005" cy="4411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p>
            <a:pPr defTabSz="914400" eaLnBrk="1"/>
            <a:r>
              <a:rPr lang="es-MX" altLang="es-MX" sz="2200" b="1" dirty="0">
                <a:solidFill>
                  <a:srgbClr val="C12D77"/>
                </a:solidFill>
                <a:latin typeface="Arial" panose="020B0604020202020204" pitchFamily="34" charset="0"/>
                <a:cs typeface="Arial" panose="020B0604020202020204" pitchFamily="34" charset="0"/>
                <a:sym typeface="Arial" panose="020B0604020202020204" pitchFamily="34" charset="0"/>
              </a:rPr>
              <a:t>Sobrepeso y Obesidad</a:t>
            </a:r>
          </a:p>
        </p:txBody>
      </p:sp>
      <p:sp>
        <p:nvSpPr>
          <p:cNvPr id="24" name="CuadroTexto 23">
            <a:extLst>
              <a:ext uri="{FF2B5EF4-FFF2-40B4-BE49-F238E27FC236}">
                <a16:creationId xmlns:a16="http://schemas.microsoft.com/office/drawing/2014/main" id="{AA8E2B65-195D-4D7A-8936-8835560684D1}"/>
              </a:ext>
            </a:extLst>
          </p:cNvPr>
          <p:cNvSpPr txBox="1"/>
          <p:nvPr/>
        </p:nvSpPr>
        <p:spPr>
          <a:xfrm>
            <a:off x="1588125" y="3289909"/>
            <a:ext cx="9828545" cy="307777"/>
          </a:xfrm>
          <a:prstGeom prst="rect">
            <a:avLst/>
          </a:prstGeom>
          <a:noFill/>
        </p:spPr>
        <p:txBody>
          <a:bodyPr wrap="square" rtlCol="0">
            <a:spAutoFit/>
          </a:bodyPr>
          <a:lstStyle/>
          <a:p>
            <a:pPr algn="ctr"/>
            <a:r>
              <a:rPr lang="es-MX" sz="1400" b="1" dirty="0">
                <a:latin typeface="Arial" panose="020B0604020202020204" pitchFamily="34" charset="0"/>
                <a:cs typeface="Arial" panose="020B0604020202020204" pitchFamily="34" charset="0"/>
              </a:rPr>
              <a:t>Prevalencia de sobrepeso y obesidad para grupos etarios, por sexo y tipo de localidad (porcentaje), 2012-2016</a:t>
            </a:r>
          </a:p>
        </p:txBody>
      </p:sp>
      <p:sp>
        <p:nvSpPr>
          <p:cNvPr id="28" name="Rectangle 6">
            <a:extLst>
              <a:ext uri="{FF2B5EF4-FFF2-40B4-BE49-F238E27FC236}">
                <a16:creationId xmlns:a16="http://schemas.microsoft.com/office/drawing/2014/main" id="{840BE8F6-85E4-42F9-9C2E-BCA9E6EAB643}"/>
              </a:ext>
            </a:extLst>
          </p:cNvPr>
          <p:cNvSpPr>
            <a:spLocks/>
          </p:cNvSpPr>
          <p:nvPr/>
        </p:nvSpPr>
        <p:spPr bwMode="auto">
          <a:xfrm>
            <a:off x="303407" y="8343924"/>
            <a:ext cx="12397983"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Aft>
                <a:spcPts val="600"/>
              </a:spcAft>
              <a:buFont typeface="Wingdings" panose="05000000000000000000" pitchFamily="2" charset="2"/>
              <a:buChar char="v"/>
            </a:pPr>
            <a:r>
              <a:rPr lang="es-MX" altLang="es-MX" sz="1600" dirty="0">
                <a:latin typeface="Arial" panose="020B0604020202020204" pitchFamily="34" charset="0"/>
                <a:cs typeface="Arial" panose="020B0604020202020204" pitchFamily="34" charset="0"/>
                <a:sym typeface="Arial" panose="020B0604020202020204" pitchFamily="34" charset="0"/>
              </a:rPr>
              <a:t>El </a:t>
            </a:r>
            <a:r>
              <a:rPr lang="es-MX" altLang="es-MX" sz="1600" b="1" dirty="0">
                <a:latin typeface="Arial" panose="020B0604020202020204" pitchFamily="34" charset="0"/>
                <a:cs typeface="Arial" panose="020B0604020202020204" pitchFamily="34" charset="0"/>
                <a:sym typeface="Arial" panose="020B0604020202020204" pitchFamily="34" charset="0"/>
              </a:rPr>
              <a:t>grupo de edad con mayor prevalencia sobrepeso y obesidad </a:t>
            </a:r>
            <a:r>
              <a:rPr lang="es-MX" altLang="es-MX" sz="1600" dirty="0">
                <a:latin typeface="Arial" panose="020B0604020202020204" pitchFamily="34" charset="0"/>
                <a:cs typeface="Arial" panose="020B0604020202020204" pitchFamily="34" charset="0"/>
                <a:sym typeface="Arial" panose="020B0604020202020204" pitchFamily="34" charset="0"/>
              </a:rPr>
              <a:t>son los </a:t>
            </a:r>
            <a:r>
              <a:rPr lang="es-MX" altLang="es-MX" sz="1600" b="1" dirty="0">
                <a:latin typeface="Arial" panose="020B0604020202020204" pitchFamily="34" charset="0"/>
                <a:cs typeface="Arial" panose="020B0604020202020204" pitchFamily="34" charset="0"/>
                <a:sym typeface="Arial" panose="020B0604020202020204" pitchFamily="34" charset="0"/>
              </a:rPr>
              <a:t>adultos</a:t>
            </a:r>
            <a:r>
              <a:rPr lang="es-MX" altLang="es-MX" sz="1600" dirty="0">
                <a:latin typeface="Arial" panose="020B0604020202020204" pitchFamily="34" charset="0"/>
                <a:cs typeface="Arial" panose="020B0604020202020204" pitchFamily="34" charset="0"/>
                <a:sym typeface="Arial" panose="020B0604020202020204" pitchFamily="34" charset="0"/>
              </a:rPr>
              <a:t>, con </a:t>
            </a:r>
            <a:r>
              <a:rPr lang="es-MX" altLang="es-MX" sz="1600" b="1" dirty="0">
                <a:latin typeface="Arial" panose="020B0604020202020204" pitchFamily="34" charset="0"/>
                <a:cs typeface="Arial" panose="020B0604020202020204" pitchFamily="34" charset="0"/>
                <a:sym typeface="Arial" panose="020B0604020202020204" pitchFamily="34" charset="0"/>
              </a:rPr>
              <a:t>mayor presencia en las mujeres</a:t>
            </a:r>
            <a:r>
              <a:rPr lang="es-MX" altLang="es-MX" sz="1600" dirty="0">
                <a:latin typeface="Arial" panose="020B0604020202020204" pitchFamily="34" charset="0"/>
                <a:cs typeface="Arial" panose="020B0604020202020204" pitchFamily="34" charset="0"/>
                <a:sym typeface="Arial" panose="020B0604020202020204" pitchFamily="34" charset="0"/>
              </a:rPr>
              <a:t>. </a:t>
            </a:r>
          </a:p>
        </p:txBody>
      </p:sp>
      <p:sp>
        <p:nvSpPr>
          <p:cNvPr id="18" name="Rectángulo 17">
            <a:extLst>
              <a:ext uri="{FF2B5EF4-FFF2-40B4-BE49-F238E27FC236}">
                <a16:creationId xmlns:a16="http://schemas.microsoft.com/office/drawing/2014/main" id="{63B0BFEE-4EEA-4205-96B0-BB82C32DB9B8}"/>
              </a:ext>
            </a:extLst>
          </p:cNvPr>
          <p:cNvSpPr/>
          <p:nvPr/>
        </p:nvSpPr>
        <p:spPr>
          <a:xfrm>
            <a:off x="178937" y="864313"/>
            <a:ext cx="1944763" cy="461665"/>
          </a:xfrm>
          <a:prstGeom prst="rect">
            <a:avLst/>
          </a:prstGeom>
        </p:spPr>
        <p:txBody>
          <a:bodyPr wrap="none">
            <a:spAutoFit/>
          </a:bodyPr>
          <a:lstStyle/>
          <a:p>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Diagnóstico</a:t>
            </a:r>
            <a:endParaRPr lang="es-MX" sz="2400" dirty="0"/>
          </a:p>
        </p:txBody>
      </p:sp>
      <p:graphicFrame>
        <p:nvGraphicFramePr>
          <p:cNvPr id="3" name="Tabla 2">
            <a:extLst>
              <a:ext uri="{FF2B5EF4-FFF2-40B4-BE49-F238E27FC236}">
                <a16:creationId xmlns:a16="http://schemas.microsoft.com/office/drawing/2014/main" id="{DA0151BE-B5FE-4269-8BD1-95457073F190}"/>
              </a:ext>
            </a:extLst>
          </p:cNvPr>
          <p:cNvGraphicFramePr>
            <a:graphicFrameLocks noGrp="1"/>
          </p:cNvGraphicFramePr>
          <p:nvPr>
            <p:extLst>
              <p:ext uri="{D42A27DB-BD31-4B8C-83A1-F6EECF244321}">
                <p14:modId xmlns:p14="http://schemas.microsoft.com/office/powerpoint/2010/main" val="386425433"/>
              </p:ext>
            </p:extLst>
          </p:nvPr>
        </p:nvGraphicFramePr>
        <p:xfrm>
          <a:off x="896577" y="3782991"/>
          <a:ext cx="10369154" cy="1699809"/>
        </p:xfrm>
        <a:graphic>
          <a:graphicData uri="http://schemas.openxmlformats.org/drawingml/2006/table">
            <a:tbl>
              <a:tblPr/>
              <a:tblGrid>
                <a:gridCol w="1099131">
                  <a:extLst>
                    <a:ext uri="{9D8B030D-6E8A-4147-A177-3AD203B41FA5}">
                      <a16:colId xmlns:a16="http://schemas.microsoft.com/office/drawing/2014/main" val="3603001860"/>
                    </a:ext>
                  </a:extLst>
                </a:gridCol>
                <a:gridCol w="1150976">
                  <a:extLst>
                    <a:ext uri="{9D8B030D-6E8A-4147-A177-3AD203B41FA5}">
                      <a16:colId xmlns:a16="http://schemas.microsoft.com/office/drawing/2014/main" val="1813534892"/>
                    </a:ext>
                  </a:extLst>
                </a:gridCol>
                <a:gridCol w="1197638">
                  <a:extLst>
                    <a:ext uri="{9D8B030D-6E8A-4147-A177-3AD203B41FA5}">
                      <a16:colId xmlns:a16="http://schemas.microsoft.com/office/drawing/2014/main" val="2054558633"/>
                    </a:ext>
                  </a:extLst>
                </a:gridCol>
                <a:gridCol w="1073206">
                  <a:extLst>
                    <a:ext uri="{9D8B030D-6E8A-4147-A177-3AD203B41FA5}">
                      <a16:colId xmlns:a16="http://schemas.microsoft.com/office/drawing/2014/main" val="2528584246"/>
                    </a:ext>
                  </a:extLst>
                </a:gridCol>
                <a:gridCol w="1197638">
                  <a:extLst>
                    <a:ext uri="{9D8B030D-6E8A-4147-A177-3AD203B41FA5}">
                      <a16:colId xmlns:a16="http://schemas.microsoft.com/office/drawing/2014/main" val="1899922860"/>
                    </a:ext>
                  </a:extLst>
                </a:gridCol>
                <a:gridCol w="1213191">
                  <a:extLst>
                    <a:ext uri="{9D8B030D-6E8A-4147-A177-3AD203B41FA5}">
                      <a16:colId xmlns:a16="http://schemas.microsoft.com/office/drawing/2014/main" val="1047542060"/>
                    </a:ext>
                  </a:extLst>
                </a:gridCol>
                <a:gridCol w="1135422">
                  <a:extLst>
                    <a:ext uri="{9D8B030D-6E8A-4147-A177-3AD203B41FA5}">
                      <a16:colId xmlns:a16="http://schemas.microsoft.com/office/drawing/2014/main" val="2770467494"/>
                    </a:ext>
                  </a:extLst>
                </a:gridCol>
                <a:gridCol w="1150976">
                  <a:extLst>
                    <a:ext uri="{9D8B030D-6E8A-4147-A177-3AD203B41FA5}">
                      <a16:colId xmlns:a16="http://schemas.microsoft.com/office/drawing/2014/main" val="3396171373"/>
                    </a:ext>
                  </a:extLst>
                </a:gridCol>
                <a:gridCol w="1150976">
                  <a:extLst>
                    <a:ext uri="{9D8B030D-6E8A-4147-A177-3AD203B41FA5}">
                      <a16:colId xmlns:a16="http://schemas.microsoft.com/office/drawing/2014/main" val="191386666"/>
                    </a:ext>
                  </a:extLst>
                </a:gridCol>
              </a:tblGrid>
              <a:tr h="289597">
                <a:tc rowSpan="3">
                  <a:txBody>
                    <a:bodyPr/>
                    <a:lstStyle/>
                    <a:p>
                      <a:pPr algn="ctr" fontAlgn="ctr"/>
                      <a:r>
                        <a:rPr lang="es-MX" sz="1000" b="1" i="0" u="none" strike="noStrike" dirty="0">
                          <a:solidFill>
                            <a:srgbClr val="F3F3F3"/>
                          </a:solidFill>
                          <a:effectLst/>
                          <a:latin typeface="Arial" panose="020B0604020202020204" pitchFamily="34" charset="0"/>
                        </a:rPr>
                        <a:t>Grupo</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a:noFill/>
                    </a:lnB>
                    <a:solidFill>
                      <a:srgbClr val="C12D77"/>
                    </a:solidFill>
                  </a:tcPr>
                </a:tc>
                <a:tc gridSpan="4">
                  <a:txBody>
                    <a:bodyPr/>
                    <a:lstStyle/>
                    <a:p>
                      <a:pPr algn="ctr" fontAlgn="ctr"/>
                      <a:r>
                        <a:rPr lang="es-MX" sz="900" b="1" i="0" u="none" strike="noStrike">
                          <a:solidFill>
                            <a:srgbClr val="F3F3F3"/>
                          </a:solidFill>
                          <a:effectLst/>
                          <a:latin typeface="Arial" panose="020B0604020202020204" pitchFamily="34" charset="0"/>
                        </a:rPr>
                        <a:t>Escolares (5-11 años)</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hMerge="1">
                  <a:txBody>
                    <a:bodyPr/>
                    <a:lstStyle/>
                    <a:p>
                      <a:endParaRPr lang="es-MX"/>
                    </a:p>
                  </a:txBody>
                  <a:tcPr/>
                </a:tc>
                <a:tc hMerge="1">
                  <a:txBody>
                    <a:bodyPr/>
                    <a:lstStyle/>
                    <a:p>
                      <a:endParaRPr lang="es-MX"/>
                    </a:p>
                  </a:txBody>
                  <a:tcPr/>
                </a:tc>
                <a:tc hMerge="1">
                  <a:txBody>
                    <a:bodyPr/>
                    <a:lstStyle/>
                    <a:p>
                      <a:endParaRPr lang="es-MX"/>
                    </a:p>
                  </a:txBody>
                  <a:tcPr/>
                </a:tc>
                <a:tc gridSpan="4">
                  <a:txBody>
                    <a:bodyPr/>
                    <a:lstStyle/>
                    <a:p>
                      <a:pPr algn="ctr" fontAlgn="ctr"/>
                      <a:r>
                        <a:rPr lang="es-MX" sz="900" b="1" i="0" u="none" strike="noStrike" dirty="0">
                          <a:solidFill>
                            <a:srgbClr val="F3F3F3"/>
                          </a:solidFill>
                          <a:effectLst/>
                          <a:latin typeface="Arial" panose="020B0604020202020204" pitchFamily="34" charset="0"/>
                        </a:rPr>
                        <a:t>Escolares (12 a 19 años)</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997297532"/>
                  </a:ext>
                </a:extLst>
              </a:tr>
              <a:tr h="289597">
                <a:tc vMerge="1">
                  <a:txBody>
                    <a:bodyPr/>
                    <a:lstStyle/>
                    <a:p>
                      <a:endParaRPr lang="es-MX"/>
                    </a:p>
                  </a:txBody>
                  <a:tcPr/>
                </a:tc>
                <a:tc gridSpan="2">
                  <a:txBody>
                    <a:bodyPr/>
                    <a:lstStyle/>
                    <a:p>
                      <a:pPr algn="ctr" fontAlgn="ctr"/>
                      <a:r>
                        <a:rPr lang="es-MX" sz="1000" b="1" i="0" u="none" strike="noStrike" dirty="0">
                          <a:solidFill>
                            <a:srgbClr val="F3F3F3"/>
                          </a:solidFill>
                          <a:effectLst/>
                          <a:latin typeface="Arial" panose="020B0604020202020204" pitchFamily="34" charset="0"/>
                        </a:rPr>
                        <a:t>2012</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hMerge="1">
                  <a:txBody>
                    <a:bodyPr/>
                    <a:lstStyle/>
                    <a:p>
                      <a:endParaRPr lang="es-MX"/>
                    </a:p>
                  </a:txBody>
                  <a:tcPr/>
                </a:tc>
                <a:tc gridSpan="2">
                  <a:txBody>
                    <a:bodyPr/>
                    <a:lstStyle/>
                    <a:p>
                      <a:pPr algn="ctr" fontAlgn="ctr"/>
                      <a:r>
                        <a:rPr lang="es-MX" sz="1000" b="1" i="0" u="none" strike="noStrike" dirty="0">
                          <a:solidFill>
                            <a:srgbClr val="F3F3F3"/>
                          </a:solidFill>
                          <a:effectLst/>
                          <a:latin typeface="Arial" panose="020B0604020202020204" pitchFamily="34" charset="0"/>
                        </a:rPr>
                        <a:t>2016</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hMerge="1">
                  <a:txBody>
                    <a:bodyPr/>
                    <a:lstStyle/>
                    <a:p>
                      <a:endParaRPr lang="es-MX"/>
                    </a:p>
                  </a:txBody>
                  <a:tcPr/>
                </a:tc>
                <a:tc gridSpan="2">
                  <a:txBody>
                    <a:bodyPr/>
                    <a:lstStyle/>
                    <a:p>
                      <a:pPr algn="ctr" fontAlgn="ctr"/>
                      <a:r>
                        <a:rPr lang="es-MX" sz="1000" b="1" i="0" u="none" strike="noStrike" dirty="0">
                          <a:solidFill>
                            <a:srgbClr val="F3F3F3"/>
                          </a:solidFill>
                          <a:effectLst/>
                          <a:latin typeface="Arial" panose="020B0604020202020204" pitchFamily="34" charset="0"/>
                        </a:rPr>
                        <a:t>2012</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hMerge="1">
                  <a:txBody>
                    <a:bodyPr/>
                    <a:lstStyle/>
                    <a:p>
                      <a:endParaRPr lang="es-MX"/>
                    </a:p>
                  </a:txBody>
                  <a:tcPr/>
                </a:tc>
                <a:tc gridSpan="2">
                  <a:txBody>
                    <a:bodyPr/>
                    <a:lstStyle/>
                    <a:p>
                      <a:pPr algn="ctr" fontAlgn="ctr"/>
                      <a:r>
                        <a:rPr lang="es-MX" sz="1000" b="1" i="0" u="none" strike="noStrike">
                          <a:solidFill>
                            <a:srgbClr val="F3F3F3"/>
                          </a:solidFill>
                          <a:effectLst/>
                          <a:latin typeface="Arial" panose="020B0604020202020204" pitchFamily="34" charset="0"/>
                        </a:rPr>
                        <a:t>2016</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hMerge="1">
                  <a:txBody>
                    <a:bodyPr/>
                    <a:lstStyle/>
                    <a:p>
                      <a:endParaRPr lang="es-MX"/>
                    </a:p>
                  </a:txBody>
                  <a:tcPr/>
                </a:tc>
                <a:extLst>
                  <a:ext uri="{0D108BD9-81ED-4DB2-BD59-A6C34878D82A}">
                    <a16:rowId xmlns:a16="http://schemas.microsoft.com/office/drawing/2014/main" val="2265216623"/>
                  </a:ext>
                </a:extLst>
              </a:tr>
              <a:tr h="277006">
                <a:tc vMerge="1">
                  <a:txBody>
                    <a:bodyPr/>
                    <a:lstStyle/>
                    <a:p>
                      <a:endParaRPr lang="es-MX"/>
                    </a:p>
                  </a:txBody>
                  <a:tcPr/>
                </a:tc>
                <a:tc>
                  <a:txBody>
                    <a:bodyPr/>
                    <a:lstStyle/>
                    <a:p>
                      <a:pPr algn="ctr" fontAlgn="ctr"/>
                      <a:r>
                        <a:rPr lang="es-MX" sz="1000" b="1" i="0" u="none" strike="noStrike">
                          <a:solidFill>
                            <a:srgbClr val="F3F3F3"/>
                          </a:solidFill>
                          <a:effectLst/>
                          <a:latin typeface="Arial" panose="020B0604020202020204" pitchFamily="34" charset="0"/>
                        </a:rPr>
                        <a:t>Sobrepeso</a:t>
                      </a:r>
                    </a:p>
                  </a:txBody>
                  <a:tcPr marL="9525" marR="9525" marT="9525" marB="0" anchor="ctr">
                    <a:lnL w="190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a:noFill/>
                    </a:lnB>
                    <a:solidFill>
                      <a:srgbClr val="469999"/>
                    </a:solidFill>
                  </a:tcPr>
                </a:tc>
                <a:tc>
                  <a:txBody>
                    <a:bodyPr/>
                    <a:lstStyle/>
                    <a:p>
                      <a:pPr algn="ctr" fontAlgn="ctr"/>
                      <a:r>
                        <a:rPr lang="es-MX" sz="1000" b="1" i="0" u="none" strike="noStrike" dirty="0">
                          <a:solidFill>
                            <a:srgbClr val="F3F3F3"/>
                          </a:solidFill>
                          <a:effectLst/>
                          <a:latin typeface="Arial" panose="020B0604020202020204" pitchFamily="34" charset="0"/>
                        </a:rPr>
                        <a:t>Obesidad</a:t>
                      </a:r>
                    </a:p>
                  </a:txBody>
                  <a:tcPr marL="9525" marR="9525" marT="9525" marB="0" anchor="ctr">
                    <a:lnL>
                      <a:noFill/>
                    </a:lnL>
                    <a:lnR>
                      <a:noFill/>
                    </a:lnR>
                    <a:lnT w="19050" cap="flat" cmpd="sng" algn="ctr">
                      <a:solidFill>
                        <a:srgbClr val="FFFFFF"/>
                      </a:solidFill>
                      <a:prstDash val="solid"/>
                      <a:round/>
                      <a:headEnd type="none" w="med" len="med"/>
                      <a:tailEnd type="none" w="med" len="med"/>
                    </a:lnT>
                    <a:lnB>
                      <a:noFill/>
                    </a:lnB>
                    <a:solidFill>
                      <a:srgbClr val="469999"/>
                    </a:solidFill>
                  </a:tcPr>
                </a:tc>
                <a:tc>
                  <a:txBody>
                    <a:bodyPr/>
                    <a:lstStyle/>
                    <a:p>
                      <a:pPr algn="ctr" fontAlgn="ctr"/>
                      <a:r>
                        <a:rPr lang="es-MX" sz="1000" b="1" i="0" u="none" strike="noStrike" dirty="0">
                          <a:solidFill>
                            <a:srgbClr val="F3F3F3"/>
                          </a:solidFill>
                          <a:effectLst/>
                          <a:latin typeface="Arial" panose="020B0604020202020204" pitchFamily="34" charset="0"/>
                        </a:rPr>
                        <a:t>Sobrepeso</a:t>
                      </a:r>
                    </a:p>
                  </a:txBody>
                  <a:tcPr marL="9525" marR="9525" marT="9525" marB="0" anchor="ctr">
                    <a:lnL>
                      <a:noFill/>
                    </a:lnL>
                    <a:lnR>
                      <a:noFill/>
                    </a:lnR>
                    <a:lnT w="19050" cap="flat" cmpd="sng" algn="ctr">
                      <a:solidFill>
                        <a:srgbClr val="FFFFFF"/>
                      </a:solidFill>
                      <a:prstDash val="solid"/>
                      <a:round/>
                      <a:headEnd type="none" w="med" len="med"/>
                      <a:tailEnd type="none" w="med" len="med"/>
                    </a:lnT>
                    <a:lnB>
                      <a:noFill/>
                    </a:lnB>
                    <a:solidFill>
                      <a:srgbClr val="469999"/>
                    </a:solidFill>
                  </a:tcPr>
                </a:tc>
                <a:tc>
                  <a:txBody>
                    <a:bodyPr/>
                    <a:lstStyle/>
                    <a:p>
                      <a:pPr algn="ctr" fontAlgn="ctr"/>
                      <a:r>
                        <a:rPr lang="es-MX" sz="1000" b="1" i="0" u="none" strike="noStrike" dirty="0">
                          <a:solidFill>
                            <a:srgbClr val="F3F3F3"/>
                          </a:solidFill>
                          <a:effectLst/>
                          <a:latin typeface="Arial" panose="020B0604020202020204" pitchFamily="34" charset="0"/>
                        </a:rPr>
                        <a:t>Obesidad</a:t>
                      </a:r>
                    </a:p>
                  </a:txBody>
                  <a:tcPr marL="9525" marR="9525" marT="9525" marB="0" anchor="ctr">
                    <a:lnL>
                      <a:noFill/>
                    </a:lnL>
                    <a:lnR>
                      <a:noFill/>
                    </a:lnR>
                    <a:lnT w="19050" cap="flat" cmpd="sng" algn="ctr">
                      <a:solidFill>
                        <a:srgbClr val="FFFFFF"/>
                      </a:solidFill>
                      <a:prstDash val="solid"/>
                      <a:round/>
                      <a:headEnd type="none" w="med" len="med"/>
                      <a:tailEnd type="none" w="med" len="med"/>
                    </a:lnT>
                    <a:lnB>
                      <a:noFill/>
                    </a:lnB>
                    <a:solidFill>
                      <a:srgbClr val="469999"/>
                    </a:solidFill>
                  </a:tcPr>
                </a:tc>
                <a:tc>
                  <a:txBody>
                    <a:bodyPr/>
                    <a:lstStyle/>
                    <a:p>
                      <a:pPr algn="ctr" fontAlgn="ctr"/>
                      <a:r>
                        <a:rPr lang="es-MX" sz="1000" b="1" i="0" u="none" strike="noStrike">
                          <a:solidFill>
                            <a:srgbClr val="F3F3F3"/>
                          </a:solidFill>
                          <a:effectLst/>
                          <a:latin typeface="Arial" panose="020B0604020202020204" pitchFamily="34" charset="0"/>
                        </a:rPr>
                        <a:t>Sobrepeso</a:t>
                      </a:r>
                    </a:p>
                  </a:txBody>
                  <a:tcPr marL="9525" marR="9525" marT="9525" marB="0" anchor="ctr">
                    <a:lnL>
                      <a:noFill/>
                    </a:lnL>
                    <a:lnR>
                      <a:noFill/>
                    </a:lnR>
                    <a:lnT w="19050" cap="flat" cmpd="sng" algn="ctr">
                      <a:solidFill>
                        <a:srgbClr val="FFFFFF"/>
                      </a:solidFill>
                      <a:prstDash val="solid"/>
                      <a:round/>
                      <a:headEnd type="none" w="med" len="med"/>
                      <a:tailEnd type="none" w="med" len="med"/>
                    </a:lnT>
                    <a:lnB>
                      <a:noFill/>
                    </a:lnB>
                    <a:solidFill>
                      <a:srgbClr val="469999"/>
                    </a:solidFill>
                  </a:tcPr>
                </a:tc>
                <a:tc>
                  <a:txBody>
                    <a:bodyPr/>
                    <a:lstStyle/>
                    <a:p>
                      <a:pPr algn="ctr" fontAlgn="ctr"/>
                      <a:r>
                        <a:rPr lang="es-MX" sz="1000" b="1" i="0" u="none" strike="noStrike">
                          <a:solidFill>
                            <a:srgbClr val="F3F3F3"/>
                          </a:solidFill>
                          <a:effectLst/>
                          <a:latin typeface="Arial" panose="020B0604020202020204" pitchFamily="34" charset="0"/>
                        </a:rPr>
                        <a:t>Obesidad</a:t>
                      </a:r>
                    </a:p>
                  </a:txBody>
                  <a:tcPr marL="9525" marR="9525" marT="9525" marB="0" anchor="ctr">
                    <a:lnL>
                      <a:noFill/>
                    </a:lnL>
                    <a:lnR>
                      <a:noFill/>
                    </a:lnR>
                    <a:lnT w="19050" cap="flat" cmpd="sng" algn="ctr">
                      <a:solidFill>
                        <a:srgbClr val="FFFFFF"/>
                      </a:solidFill>
                      <a:prstDash val="solid"/>
                      <a:round/>
                      <a:headEnd type="none" w="med" len="med"/>
                      <a:tailEnd type="none" w="med" len="med"/>
                    </a:lnT>
                    <a:lnB>
                      <a:noFill/>
                    </a:lnB>
                    <a:solidFill>
                      <a:srgbClr val="469999"/>
                    </a:solidFill>
                  </a:tcPr>
                </a:tc>
                <a:tc>
                  <a:txBody>
                    <a:bodyPr/>
                    <a:lstStyle/>
                    <a:p>
                      <a:pPr algn="ctr" fontAlgn="ctr"/>
                      <a:r>
                        <a:rPr lang="es-MX" sz="1000" b="1" i="0" u="none" strike="noStrike">
                          <a:solidFill>
                            <a:srgbClr val="F3F3F3"/>
                          </a:solidFill>
                          <a:effectLst/>
                          <a:latin typeface="Arial" panose="020B0604020202020204" pitchFamily="34" charset="0"/>
                        </a:rPr>
                        <a:t>Sobrepeso</a:t>
                      </a:r>
                    </a:p>
                  </a:txBody>
                  <a:tcPr marL="9525" marR="9525" marT="9525" marB="0" anchor="ctr">
                    <a:lnL>
                      <a:noFill/>
                    </a:lnL>
                    <a:lnR>
                      <a:noFill/>
                    </a:lnR>
                    <a:lnT w="19050" cap="flat" cmpd="sng" algn="ctr">
                      <a:solidFill>
                        <a:srgbClr val="FFFFFF"/>
                      </a:solidFill>
                      <a:prstDash val="solid"/>
                      <a:round/>
                      <a:headEnd type="none" w="med" len="med"/>
                      <a:tailEnd type="none" w="med" len="med"/>
                    </a:lnT>
                    <a:lnB>
                      <a:noFill/>
                    </a:lnB>
                    <a:solidFill>
                      <a:srgbClr val="469999"/>
                    </a:solidFill>
                  </a:tcPr>
                </a:tc>
                <a:tc>
                  <a:txBody>
                    <a:bodyPr/>
                    <a:lstStyle/>
                    <a:p>
                      <a:pPr algn="ctr" fontAlgn="ctr"/>
                      <a:r>
                        <a:rPr lang="es-MX" sz="1000" b="1" i="0" u="none" strike="noStrike">
                          <a:solidFill>
                            <a:srgbClr val="F3F3F3"/>
                          </a:solidFill>
                          <a:effectLst/>
                          <a:latin typeface="Arial" panose="020B0604020202020204" pitchFamily="34" charset="0"/>
                        </a:rPr>
                        <a:t>Obesidad</a:t>
                      </a:r>
                    </a:p>
                  </a:txBody>
                  <a:tcPr marL="9525" marR="9525" marT="9525" marB="0" anchor="ctr">
                    <a:lnL>
                      <a:noFill/>
                    </a:lnL>
                    <a:lnR>
                      <a:noFill/>
                    </a:lnR>
                    <a:lnT w="19050" cap="flat" cmpd="sng" algn="ctr">
                      <a:solidFill>
                        <a:srgbClr val="FFFFFF"/>
                      </a:solidFill>
                      <a:prstDash val="solid"/>
                      <a:round/>
                      <a:headEnd type="none" w="med" len="med"/>
                      <a:tailEnd type="none" w="med" len="med"/>
                    </a:lnT>
                    <a:lnB>
                      <a:noFill/>
                    </a:lnB>
                    <a:solidFill>
                      <a:srgbClr val="469999"/>
                    </a:solidFill>
                  </a:tcPr>
                </a:tc>
                <a:extLst>
                  <a:ext uri="{0D108BD9-81ED-4DB2-BD59-A6C34878D82A}">
                    <a16:rowId xmlns:a16="http://schemas.microsoft.com/office/drawing/2014/main" val="4163149525"/>
                  </a:ext>
                </a:extLst>
              </a:tr>
              <a:tr h="277006">
                <a:tc>
                  <a:txBody>
                    <a:bodyPr/>
                    <a:lstStyle/>
                    <a:p>
                      <a:pPr algn="l" fontAlgn="ctr"/>
                      <a:r>
                        <a:rPr lang="es-MX" sz="1000" b="1" i="0" u="none" strike="noStrike">
                          <a:solidFill>
                            <a:srgbClr val="000000"/>
                          </a:solidFill>
                          <a:effectLst/>
                          <a:latin typeface="Arial" panose="020B0604020202020204" pitchFamily="34" charset="0"/>
                        </a:rPr>
                        <a:t>Total</a:t>
                      </a:r>
                    </a:p>
                  </a:txBody>
                  <a:tcPr marL="9525" marR="9525" marT="95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a:solidFill>
                            <a:srgbClr val="000000"/>
                          </a:solidFill>
                          <a:effectLst/>
                          <a:latin typeface="Arial" panose="020B0604020202020204" pitchFamily="34" charset="0"/>
                        </a:rPr>
                        <a:t>19.8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a:solidFill>
                            <a:srgbClr val="000000"/>
                          </a:solidFill>
                          <a:effectLst/>
                          <a:latin typeface="Arial" panose="020B0604020202020204" pitchFamily="34" charset="0"/>
                        </a:rPr>
                        <a:t>14.6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a:solidFill>
                            <a:srgbClr val="000000"/>
                          </a:solidFill>
                          <a:effectLst/>
                          <a:latin typeface="Arial" panose="020B0604020202020204" pitchFamily="34" charset="0"/>
                        </a:rPr>
                        <a:t>17.9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dirty="0">
                          <a:solidFill>
                            <a:srgbClr val="000000"/>
                          </a:solidFill>
                          <a:effectLst/>
                          <a:latin typeface="Arial" panose="020B0604020202020204" pitchFamily="34" charset="0"/>
                        </a:rPr>
                        <a:t>15.3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dirty="0">
                          <a:solidFill>
                            <a:srgbClr val="000000"/>
                          </a:solidFill>
                          <a:effectLst/>
                          <a:latin typeface="Arial" panose="020B0604020202020204" pitchFamily="34" charset="0"/>
                        </a:rPr>
                        <a:t>21.6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dirty="0">
                          <a:solidFill>
                            <a:srgbClr val="000000"/>
                          </a:solidFill>
                          <a:effectLst/>
                          <a:latin typeface="Arial" panose="020B0604020202020204" pitchFamily="34" charset="0"/>
                        </a:rPr>
                        <a:t>22.4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dirty="0">
                          <a:solidFill>
                            <a:srgbClr val="000000"/>
                          </a:solidFill>
                          <a:effectLst/>
                          <a:latin typeface="Arial" panose="020B0604020202020204" pitchFamily="34" charset="0"/>
                        </a:rPr>
                        <a:t>22.4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dirty="0">
                          <a:solidFill>
                            <a:srgbClr val="000000"/>
                          </a:solidFill>
                          <a:effectLst/>
                          <a:latin typeface="Arial" panose="020B0604020202020204" pitchFamily="34" charset="0"/>
                        </a:rPr>
                        <a:t>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4238526599"/>
                  </a:ext>
                </a:extLst>
              </a:tr>
              <a:tr h="277006">
                <a:tc>
                  <a:txBody>
                    <a:bodyPr/>
                    <a:lstStyle/>
                    <a:p>
                      <a:pPr algn="l" fontAlgn="ctr"/>
                      <a:r>
                        <a:rPr lang="es-MX" sz="1000" b="1" i="0" u="none" strike="noStrike">
                          <a:solidFill>
                            <a:srgbClr val="000000"/>
                          </a:solidFill>
                          <a:effectLst/>
                          <a:latin typeface="Arial" panose="020B0604020202020204" pitchFamily="34" charset="0"/>
                        </a:rPr>
                        <a:t>Urbano</a:t>
                      </a:r>
                    </a:p>
                  </a:txBody>
                  <a:tcPr marL="9525" marR="9525" marT="95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BF1DE"/>
                    </a:solidFill>
                  </a:tcPr>
                </a:tc>
                <a:tc>
                  <a:txBody>
                    <a:bodyPr/>
                    <a:lstStyle/>
                    <a:p>
                      <a:pPr algn="ctr" fontAlgn="ctr"/>
                      <a:r>
                        <a:rPr lang="es-MX" sz="1000" b="0" i="0" u="none" strike="noStrike">
                          <a:solidFill>
                            <a:srgbClr val="000000"/>
                          </a:solidFill>
                          <a:effectLst/>
                          <a:latin typeface="Arial" panose="020B0604020202020204" pitchFamily="34" charset="0"/>
                        </a:rPr>
                        <a:t>21.1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ctr" fontAlgn="ctr"/>
                      <a:r>
                        <a:rPr lang="es-MX" sz="1000" b="0" i="0" u="none" strike="noStrike">
                          <a:solidFill>
                            <a:srgbClr val="000000"/>
                          </a:solidFill>
                          <a:effectLst/>
                          <a:latin typeface="Arial" panose="020B0604020202020204" pitchFamily="34" charset="0"/>
                        </a:rPr>
                        <a:t>16.3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ctr" fontAlgn="ctr"/>
                      <a:r>
                        <a:rPr lang="es-MX" sz="1000" b="0" i="0" u="none" strike="noStrike" dirty="0">
                          <a:solidFill>
                            <a:srgbClr val="000000"/>
                          </a:solidFill>
                          <a:effectLst/>
                          <a:latin typeface="Arial" panose="020B0604020202020204" pitchFamily="34" charset="0"/>
                        </a:rPr>
                        <a:t>18.5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ctr" fontAlgn="ctr"/>
                      <a:r>
                        <a:rPr lang="es-MX" sz="1000" b="0" i="0" u="none" strike="noStrike">
                          <a:solidFill>
                            <a:srgbClr val="000000"/>
                          </a:solidFill>
                          <a:effectLst/>
                          <a:latin typeface="Arial" panose="020B0604020202020204" pitchFamily="34" charset="0"/>
                        </a:rPr>
                        <a:t>16.4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ctr" fontAlgn="ctr"/>
                      <a:r>
                        <a:rPr lang="es-MX" sz="1000" b="0" i="0" u="none" strike="noStrike" dirty="0">
                          <a:solidFill>
                            <a:srgbClr val="000000"/>
                          </a:solidFill>
                          <a:effectLst/>
                          <a:latin typeface="Arial" panose="020B0604020202020204" pitchFamily="34" charset="0"/>
                        </a:rPr>
                        <a:t>22.5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ctr" fontAlgn="ctr"/>
                      <a:r>
                        <a:rPr lang="es-MX" sz="1000" b="0" i="0" u="none" strike="noStrike" dirty="0">
                          <a:solidFill>
                            <a:srgbClr val="000000"/>
                          </a:solidFill>
                          <a:effectLst/>
                          <a:latin typeface="Arial" panose="020B0604020202020204" pitchFamily="34" charset="0"/>
                        </a:rPr>
                        <a:t>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ctr" fontAlgn="ctr"/>
                      <a:r>
                        <a:rPr lang="es-MX" sz="1000" b="0" i="0" u="none" strike="noStrike" dirty="0">
                          <a:solidFill>
                            <a:srgbClr val="000000"/>
                          </a:solidFill>
                          <a:effectLst/>
                          <a:latin typeface="Arial" panose="020B0604020202020204" pitchFamily="34" charset="0"/>
                        </a:rPr>
                        <a:t>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ctr" fontAlgn="ctr"/>
                      <a:r>
                        <a:rPr lang="es-MX" sz="1000" b="0" i="0" u="none" strike="noStrike" dirty="0">
                          <a:solidFill>
                            <a:srgbClr val="000000"/>
                          </a:solidFill>
                          <a:effectLst/>
                          <a:latin typeface="Arial" panose="020B0604020202020204" pitchFamily="34" charset="0"/>
                        </a:rPr>
                        <a:t>14.7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extLst>
                  <a:ext uri="{0D108BD9-81ED-4DB2-BD59-A6C34878D82A}">
                    <a16:rowId xmlns:a16="http://schemas.microsoft.com/office/drawing/2014/main" val="544969490"/>
                  </a:ext>
                </a:extLst>
              </a:tr>
              <a:tr h="289597">
                <a:tc>
                  <a:txBody>
                    <a:bodyPr/>
                    <a:lstStyle/>
                    <a:p>
                      <a:pPr algn="l" fontAlgn="ctr"/>
                      <a:r>
                        <a:rPr lang="es-MX" sz="1000" b="1" i="0" u="none" strike="noStrike">
                          <a:solidFill>
                            <a:srgbClr val="000000"/>
                          </a:solidFill>
                          <a:effectLst/>
                          <a:latin typeface="Arial" panose="020B0604020202020204" pitchFamily="34" charset="0"/>
                        </a:rPr>
                        <a:t>Rural </a:t>
                      </a:r>
                    </a:p>
                  </a:txBody>
                  <a:tcPr marL="9525" marR="9525" marT="95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a:solidFill>
                            <a:srgbClr val="000000"/>
                          </a:solidFill>
                          <a:effectLst/>
                          <a:latin typeface="Arial" panose="020B0604020202020204" pitchFamily="34" charset="0"/>
                        </a:rPr>
                        <a:t>16.2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a:solidFill>
                            <a:srgbClr val="000000"/>
                          </a:solidFill>
                          <a:effectLst/>
                          <a:latin typeface="Arial" panose="020B0604020202020204" pitchFamily="34" charset="0"/>
                        </a:rPr>
                        <a:t>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a:solidFill>
                            <a:srgbClr val="000000"/>
                          </a:solidFill>
                          <a:effectLst/>
                          <a:latin typeface="Arial" panose="020B0604020202020204" pitchFamily="34" charset="0"/>
                        </a:rPr>
                        <a:t>16.5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a:solidFill>
                            <a:srgbClr val="000000"/>
                          </a:solidFill>
                          <a:effectLst/>
                          <a:latin typeface="Arial" panose="020B0604020202020204" pitchFamily="34" charset="0"/>
                        </a:rPr>
                        <a:t>12.5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a:solidFill>
                            <a:srgbClr val="000000"/>
                          </a:solidFill>
                          <a:effectLst/>
                          <a:latin typeface="Arial" panose="020B0604020202020204" pitchFamily="34" charset="0"/>
                        </a:rPr>
                        <a:t>18.8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a:solidFill>
                            <a:srgbClr val="000000"/>
                          </a:solidFill>
                          <a:effectLst/>
                          <a:latin typeface="Arial" panose="020B0604020202020204" pitchFamily="34" charset="0"/>
                        </a:rPr>
                        <a:t>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dirty="0">
                          <a:solidFill>
                            <a:srgbClr val="000000"/>
                          </a:solidFill>
                          <a:effectLst/>
                          <a:latin typeface="Arial" panose="020B0604020202020204" pitchFamily="34" charset="0"/>
                        </a:rPr>
                        <a:t>23.7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dirty="0">
                          <a:solidFill>
                            <a:srgbClr val="000000"/>
                          </a:solidFill>
                          <a:effectLst/>
                          <a:latin typeface="Arial" panose="020B0604020202020204" pitchFamily="34" charset="0"/>
                        </a:rPr>
                        <a:t>11.3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93803011"/>
                  </a:ext>
                </a:extLst>
              </a:tr>
            </a:tbl>
          </a:graphicData>
        </a:graphic>
      </p:graphicFrame>
      <p:graphicFrame>
        <p:nvGraphicFramePr>
          <p:cNvPr id="5" name="Tabla 4">
            <a:extLst>
              <a:ext uri="{FF2B5EF4-FFF2-40B4-BE49-F238E27FC236}">
                <a16:creationId xmlns:a16="http://schemas.microsoft.com/office/drawing/2014/main" id="{D9FF2D8E-6A59-4808-9F04-6A1051F25AC3}"/>
              </a:ext>
            </a:extLst>
          </p:cNvPr>
          <p:cNvGraphicFramePr>
            <a:graphicFrameLocks noGrp="1"/>
          </p:cNvGraphicFramePr>
          <p:nvPr>
            <p:extLst>
              <p:ext uri="{D42A27DB-BD31-4B8C-83A1-F6EECF244321}">
                <p14:modId xmlns:p14="http://schemas.microsoft.com/office/powerpoint/2010/main" val="2574970358"/>
              </p:ext>
            </p:extLst>
          </p:nvPr>
        </p:nvGraphicFramePr>
        <p:xfrm>
          <a:off x="2253928" y="6600091"/>
          <a:ext cx="7200799" cy="1356004"/>
        </p:xfrm>
        <a:graphic>
          <a:graphicData uri="http://schemas.openxmlformats.org/drawingml/2006/table">
            <a:tbl>
              <a:tblPr/>
              <a:tblGrid>
                <a:gridCol w="1377770">
                  <a:extLst>
                    <a:ext uri="{9D8B030D-6E8A-4147-A177-3AD203B41FA5}">
                      <a16:colId xmlns:a16="http://schemas.microsoft.com/office/drawing/2014/main" val="2699461582"/>
                    </a:ext>
                  </a:extLst>
                </a:gridCol>
                <a:gridCol w="1455758">
                  <a:extLst>
                    <a:ext uri="{9D8B030D-6E8A-4147-A177-3AD203B41FA5}">
                      <a16:colId xmlns:a16="http://schemas.microsoft.com/office/drawing/2014/main" val="3771119298"/>
                    </a:ext>
                  </a:extLst>
                </a:gridCol>
                <a:gridCol w="1507748">
                  <a:extLst>
                    <a:ext uri="{9D8B030D-6E8A-4147-A177-3AD203B41FA5}">
                      <a16:colId xmlns:a16="http://schemas.microsoft.com/office/drawing/2014/main" val="2312086735"/>
                    </a:ext>
                  </a:extLst>
                </a:gridCol>
                <a:gridCol w="1351775">
                  <a:extLst>
                    <a:ext uri="{9D8B030D-6E8A-4147-A177-3AD203B41FA5}">
                      <a16:colId xmlns:a16="http://schemas.microsoft.com/office/drawing/2014/main" val="594721492"/>
                    </a:ext>
                  </a:extLst>
                </a:gridCol>
                <a:gridCol w="1507748">
                  <a:extLst>
                    <a:ext uri="{9D8B030D-6E8A-4147-A177-3AD203B41FA5}">
                      <a16:colId xmlns:a16="http://schemas.microsoft.com/office/drawing/2014/main" val="186429641"/>
                    </a:ext>
                  </a:extLst>
                </a:gridCol>
              </a:tblGrid>
              <a:tr h="278465">
                <a:tc rowSpan="2">
                  <a:txBody>
                    <a:bodyPr/>
                    <a:lstStyle/>
                    <a:p>
                      <a:pPr algn="ctr" fontAlgn="ctr"/>
                      <a:r>
                        <a:rPr lang="es-MX" sz="1000" b="1" i="0" u="none" strike="noStrike" dirty="0">
                          <a:solidFill>
                            <a:srgbClr val="000000"/>
                          </a:solidFill>
                          <a:effectLst/>
                          <a:latin typeface="Arial" panose="020B0604020202020204" pitchFamily="34" charset="0"/>
                        </a:rPr>
                        <a:t>Grupo </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tcPr>
                </a:tc>
                <a:tc>
                  <a:txBody>
                    <a:bodyPr/>
                    <a:lstStyle/>
                    <a:p>
                      <a:pPr algn="ctr" fontAlgn="ctr"/>
                      <a:r>
                        <a:rPr lang="es-MX" sz="1000" b="1" i="0" u="none" strike="noStrike">
                          <a:solidFill>
                            <a:srgbClr val="F3F3F3"/>
                          </a:solidFill>
                          <a:effectLst/>
                          <a:latin typeface="Arial" panose="020B0604020202020204" pitchFamily="34" charset="0"/>
                        </a:rPr>
                        <a:t>2012</a:t>
                      </a:r>
                    </a:p>
                  </a:txBody>
                  <a:tcPr marL="9525" marR="9525" marT="9525" marB="0" anchor="ctr">
                    <a:lnL w="190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a:txBody>
                    <a:bodyPr/>
                    <a:lstStyle/>
                    <a:p>
                      <a:pPr algn="ctr" fontAlgn="ctr"/>
                      <a:r>
                        <a:rPr lang="es-MX" sz="1000" b="1" i="0" u="none" strike="noStrike" dirty="0">
                          <a:solidFill>
                            <a:srgbClr val="F3F3F3"/>
                          </a:solidFill>
                          <a:effectLst/>
                          <a:latin typeface="Arial" panose="020B0604020202020204" pitchFamily="34" charset="0"/>
                        </a:rPr>
                        <a:t> </a:t>
                      </a:r>
                    </a:p>
                  </a:txBody>
                  <a:tcPr marL="9525" marR="9525" marT="95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a:txBody>
                    <a:bodyPr/>
                    <a:lstStyle/>
                    <a:p>
                      <a:pPr algn="ctr" fontAlgn="ctr"/>
                      <a:r>
                        <a:rPr lang="es-MX" sz="1000" b="1" i="0" u="none" strike="noStrike" dirty="0">
                          <a:solidFill>
                            <a:srgbClr val="F3F3F3"/>
                          </a:solidFill>
                          <a:effectLst/>
                          <a:latin typeface="Arial" panose="020B0604020202020204" pitchFamily="34" charset="0"/>
                        </a:rPr>
                        <a:t>2016</a:t>
                      </a:r>
                    </a:p>
                  </a:txBody>
                  <a:tcPr marL="9525" marR="9525" marT="9525" marB="0" anchor="ctr">
                    <a:lnL w="190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a:txBody>
                    <a:bodyPr/>
                    <a:lstStyle/>
                    <a:p>
                      <a:pPr algn="ctr" fontAlgn="ctr"/>
                      <a:r>
                        <a:rPr lang="es-MX" sz="1000" b="1" i="0" u="none" strike="noStrike">
                          <a:solidFill>
                            <a:srgbClr val="F3F3F3"/>
                          </a:solidFill>
                          <a:effectLst/>
                          <a:latin typeface="Arial" panose="020B0604020202020204" pitchFamily="34" charset="0"/>
                        </a:rPr>
                        <a:t> </a:t>
                      </a:r>
                    </a:p>
                  </a:txBody>
                  <a:tcPr marL="9525" marR="9525" marT="95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extLst>
                  <a:ext uri="{0D108BD9-81ED-4DB2-BD59-A6C34878D82A}">
                    <a16:rowId xmlns:a16="http://schemas.microsoft.com/office/drawing/2014/main" val="3303872710"/>
                  </a:ext>
                </a:extLst>
              </a:tr>
              <a:tr h="278465">
                <a:tc vMerge="1">
                  <a:txBody>
                    <a:bodyPr/>
                    <a:lstStyle/>
                    <a:p>
                      <a:endParaRPr lang="es-MX"/>
                    </a:p>
                  </a:txBody>
                  <a:tcPr/>
                </a:tc>
                <a:tc>
                  <a:txBody>
                    <a:bodyPr/>
                    <a:lstStyle/>
                    <a:p>
                      <a:pPr algn="ctr" fontAlgn="ctr"/>
                      <a:r>
                        <a:rPr lang="es-MX" sz="1000" b="1" i="0" u="none" strike="noStrike" dirty="0">
                          <a:solidFill>
                            <a:srgbClr val="F3F3F3"/>
                          </a:solidFill>
                          <a:effectLst/>
                          <a:latin typeface="Arial" panose="020B0604020202020204" pitchFamily="34" charset="0"/>
                        </a:rPr>
                        <a:t>Sobrepeso</a:t>
                      </a:r>
                    </a:p>
                  </a:txBody>
                  <a:tcPr marL="9525" marR="9525" marT="9525" marB="0" anchor="ctr">
                    <a:lnL>
                      <a:noFill/>
                    </a:lnL>
                    <a:lnR>
                      <a:noFill/>
                    </a:lnR>
                    <a:lnT w="19050" cap="flat" cmpd="sng" algn="ctr">
                      <a:solidFill>
                        <a:srgbClr val="FFFFFF"/>
                      </a:solidFill>
                      <a:prstDash val="solid"/>
                      <a:round/>
                      <a:headEnd type="none" w="med" len="med"/>
                      <a:tailEnd type="none" w="med" len="med"/>
                    </a:lnT>
                    <a:lnB>
                      <a:noFill/>
                    </a:lnB>
                    <a:solidFill>
                      <a:srgbClr val="469999"/>
                    </a:solidFill>
                  </a:tcPr>
                </a:tc>
                <a:tc>
                  <a:txBody>
                    <a:bodyPr/>
                    <a:lstStyle/>
                    <a:p>
                      <a:pPr algn="ctr" fontAlgn="ctr"/>
                      <a:r>
                        <a:rPr lang="es-MX" sz="1000" b="1" i="0" u="none" strike="noStrike" dirty="0">
                          <a:solidFill>
                            <a:srgbClr val="F3F3F3"/>
                          </a:solidFill>
                          <a:effectLst/>
                          <a:latin typeface="Arial" panose="020B0604020202020204" pitchFamily="34" charset="0"/>
                        </a:rPr>
                        <a:t>Obesidad</a:t>
                      </a:r>
                    </a:p>
                  </a:txBody>
                  <a:tcPr marL="9525" marR="9525" marT="9525" marB="0" anchor="ctr">
                    <a:lnL>
                      <a:noFill/>
                    </a:lnL>
                    <a:lnR>
                      <a:noFill/>
                    </a:lnR>
                    <a:lnT w="19050" cap="flat" cmpd="sng" algn="ctr">
                      <a:solidFill>
                        <a:srgbClr val="FFFFFF"/>
                      </a:solidFill>
                      <a:prstDash val="solid"/>
                      <a:round/>
                      <a:headEnd type="none" w="med" len="med"/>
                      <a:tailEnd type="none" w="med" len="med"/>
                    </a:lnT>
                    <a:lnB>
                      <a:noFill/>
                    </a:lnB>
                    <a:solidFill>
                      <a:srgbClr val="469999"/>
                    </a:solidFill>
                  </a:tcPr>
                </a:tc>
                <a:tc>
                  <a:txBody>
                    <a:bodyPr/>
                    <a:lstStyle/>
                    <a:p>
                      <a:pPr algn="ctr" fontAlgn="ctr"/>
                      <a:r>
                        <a:rPr lang="es-MX" sz="1000" b="1" i="0" u="none" strike="noStrike">
                          <a:solidFill>
                            <a:srgbClr val="F3F3F3"/>
                          </a:solidFill>
                          <a:effectLst/>
                          <a:latin typeface="Arial" panose="020B0604020202020204" pitchFamily="34" charset="0"/>
                        </a:rPr>
                        <a:t>Sobrepeso</a:t>
                      </a:r>
                    </a:p>
                  </a:txBody>
                  <a:tcPr marL="9525" marR="9525" marT="9525" marB="0" anchor="ctr">
                    <a:lnL>
                      <a:noFill/>
                    </a:lnL>
                    <a:lnR>
                      <a:noFill/>
                    </a:lnR>
                    <a:lnT w="19050" cap="flat" cmpd="sng" algn="ctr">
                      <a:solidFill>
                        <a:srgbClr val="FFFFFF"/>
                      </a:solidFill>
                      <a:prstDash val="solid"/>
                      <a:round/>
                      <a:headEnd type="none" w="med" len="med"/>
                      <a:tailEnd type="none" w="med" len="med"/>
                    </a:lnT>
                    <a:lnB>
                      <a:noFill/>
                    </a:lnB>
                    <a:solidFill>
                      <a:srgbClr val="469999"/>
                    </a:solidFill>
                  </a:tcPr>
                </a:tc>
                <a:tc>
                  <a:txBody>
                    <a:bodyPr/>
                    <a:lstStyle/>
                    <a:p>
                      <a:pPr algn="ctr" fontAlgn="ctr"/>
                      <a:r>
                        <a:rPr lang="es-MX" sz="1000" b="1" i="0" u="none" strike="noStrike">
                          <a:solidFill>
                            <a:srgbClr val="F3F3F3"/>
                          </a:solidFill>
                          <a:effectLst/>
                          <a:latin typeface="Arial" panose="020B0604020202020204" pitchFamily="34" charset="0"/>
                        </a:rPr>
                        <a:t>Obesidad</a:t>
                      </a:r>
                    </a:p>
                  </a:txBody>
                  <a:tcPr marL="9525" marR="9525" marT="9525" marB="0" anchor="ctr">
                    <a:lnL>
                      <a:noFill/>
                    </a:lnL>
                    <a:lnR>
                      <a:noFill/>
                    </a:lnR>
                    <a:lnT w="19050" cap="flat" cmpd="sng" algn="ctr">
                      <a:solidFill>
                        <a:srgbClr val="FFFFFF"/>
                      </a:solidFill>
                      <a:prstDash val="solid"/>
                      <a:round/>
                      <a:headEnd type="none" w="med" len="med"/>
                      <a:tailEnd type="none" w="med" len="med"/>
                    </a:lnT>
                    <a:lnB>
                      <a:noFill/>
                    </a:lnB>
                    <a:solidFill>
                      <a:srgbClr val="469999"/>
                    </a:solidFill>
                  </a:tcPr>
                </a:tc>
                <a:extLst>
                  <a:ext uri="{0D108BD9-81ED-4DB2-BD59-A6C34878D82A}">
                    <a16:rowId xmlns:a16="http://schemas.microsoft.com/office/drawing/2014/main" val="3222282301"/>
                  </a:ext>
                </a:extLst>
              </a:tr>
              <a:tr h="266358">
                <a:tc>
                  <a:txBody>
                    <a:bodyPr/>
                    <a:lstStyle/>
                    <a:p>
                      <a:pPr algn="l" fontAlgn="ctr"/>
                      <a:r>
                        <a:rPr lang="es-MX" sz="1000" b="1" i="0" u="none" strike="noStrike">
                          <a:solidFill>
                            <a:srgbClr val="000000"/>
                          </a:solidFill>
                          <a:effectLst/>
                          <a:latin typeface="Arial" panose="020B0604020202020204" pitchFamily="34" charset="0"/>
                        </a:rPr>
                        <a:t>Hombres</a:t>
                      </a:r>
                    </a:p>
                  </a:txBody>
                  <a:tcPr marL="9525" marR="9525" marT="95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dirty="0">
                          <a:solidFill>
                            <a:srgbClr val="000000"/>
                          </a:solidFill>
                          <a:effectLst/>
                          <a:latin typeface="Arial" panose="020B0604020202020204" pitchFamily="34" charset="0"/>
                        </a:rPr>
                        <a:t>42.6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dirty="0">
                          <a:solidFill>
                            <a:srgbClr val="000000"/>
                          </a:solidFill>
                          <a:effectLst/>
                          <a:latin typeface="Arial" panose="020B0604020202020204" pitchFamily="34" charset="0"/>
                        </a:rPr>
                        <a:t>26.9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dirty="0">
                          <a:solidFill>
                            <a:srgbClr val="000000"/>
                          </a:solidFill>
                          <a:effectLst/>
                          <a:latin typeface="Arial" panose="020B0604020202020204" pitchFamily="34" charset="0"/>
                        </a:rPr>
                        <a:t>41.7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a:solidFill>
                            <a:srgbClr val="000000"/>
                          </a:solidFill>
                          <a:effectLst/>
                          <a:latin typeface="Arial" panose="020B0604020202020204" pitchFamily="34" charset="0"/>
                        </a:rPr>
                        <a:t>27.7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840576369"/>
                  </a:ext>
                </a:extLst>
              </a:tr>
              <a:tr h="266358">
                <a:tc>
                  <a:txBody>
                    <a:bodyPr/>
                    <a:lstStyle/>
                    <a:p>
                      <a:pPr algn="l" fontAlgn="ctr"/>
                      <a:r>
                        <a:rPr lang="es-MX" sz="1000" b="1" i="0" u="none" strike="noStrike">
                          <a:solidFill>
                            <a:srgbClr val="000000"/>
                          </a:solidFill>
                          <a:effectLst/>
                          <a:latin typeface="Arial" panose="020B0604020202020204" pitchFamily="34" charset="0"/>
                        </a:rPr>
                        <a:t>Mujeres</a:t>
                      </a:r>
                    </a:p>
                  </a:txBody>
                  <a:tcPr marL="9525" marR="9525" marT="95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ctr" fontAlgn="ctr"/>
                      <a:r>
                        <a:rPr lang="es-MX" sz="1000" b="0" i="0" u="none" strike="noStrike">
                          <a:solidFill>
                            <a:srgbClr val="000000"/>
                          </a:solidFill>
                          <a:effectLst/>
                          <a:latin typeface="Arial" panose="020B0604020202020204" pitchFamily="34" charset="0"/>
                        </a:rPr>
                        <a:t>35.5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ctr" fontAlgn="ctr"/>
                      <a:r>
                        <a:rPr lang="es-MX" sz="1000" b="0" i="0" u="none" strike="noStrike">
                          <a:solidFill>
                            <a:srgbClr val="000000"/>
                          </a:solidFill>
                          <a:effectLst/>
                          <a:latin typeface="Arial" panose="020B0604020202020204" pitchFamily="34" charset="0"/>
                        </a:rPr>
                        <a:t>37.5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ctr" fontAlgn="ctr"/>
                      <a:r>
                        <a:rPr lang="es-MX" sz="1000" b="0" i="0" u="none" strike="noStrike" dirty="0">
                          <a:solidFill>
                            <a:srgbClr val="000000"/>
                          </a:solidFill>
                          <a:effectLst/>
                          <a:latin typeface="Arial" panose="020B0604020202020204" pitchFamily="34" charset="0"/>
                        </a:rPr>
                        <a:t>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ctr" fontAlgn="ctr"/>
                      <a:r>
                        <a:rPr lang="es-MX" sz="1000" b="0" i="0" u="none" strike="noStrike" dirty="0">
                          <a:solidFill>
                            <a:srgbClr val="000000"/>
                          </a:solidFill>
                          <a:effectLst/>
                          <a:latin typeface="Arial" panose="020B0604020202020204" pitchFamily="34" charset="0"/>
                        </a:rPr>
                        <a:t>38.6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extLst>
                  <a:ext uri="{0D108BD9-81ED-4DB2-BD59-A6C34878D82A}">
                    <a16:rowId xmlns:a16="http://schemas.microsoft.com/office/drawing/2014/main" val="846566973"/>
                  </a:ext>
                </a:extLst>
              </a:tr>
              <a:tr h="266358">
                <a:tc>
                  <a:txBody>
                    <a:bodyPr/>
                    <a:lstStyle/>
                    <a:p>
                      <a:pPr algn="l" fontAlgn="ctr"/>
                      <a:r>
                        <a:rPr lang="es-MX" sz="1000" b="1" i="0" u="none" strike="noStrike">
                          <a:solidFill>
                            <a:srgbClr val="000000"/>
                          </a:solidFill>
                          <a:effectLst/>
                          <a:latin typeface="Arial" panose="020B0604020202020204" pitchFamily="34" charset="0"/>
                        </a:rPr>
                        <a:t>Total </a:t>
                      </a:r>
                    </a:p>
                  </a:txBody>
                  <a:tcPr marL="9525" marR="9525" marT="95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a:solidFill>
                            <a:srgbClr val="000000"/>
                          </a:solidFill>
                          <a:effectLst/>
                          <a:latin typeface="Arial" panose="020B0604020202020204" pitchFamily="34" charset="0"/>
                        </a:rPr>
                        <a:t>38.8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a:solidFill>
                            <a:srgbClr val="000000"/>
                          </a:solidFill>
                          <a:effectLst/>
                          <a:latin typeface="Arial" panose="020B0604020202020204" pitchFamily="34" charset="0"/>
                        </a:rPr>
                        <a:t>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a:solidFill>
                            <a:srgbClr val="000000"/>
                          </a:solidFill>
                          <a:effectLst/>
                          <a:latin typeface="Arial" panose="020B0604020202020204" pitchFamily="34" charset="0"/>
                        </a:rPr>
                        <a:t>39.2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es-MX" sz="1000" b="0" i="0" u="none" strike="noStrike" dirty="0">
                          <a:solidFill>
                            <a:srgbClr val="000000"/>
                          </a:solidFill>
                          <a:effectLst/>
                          <a:latin typeface="Arial" panose="020B0604020202020204" pitchFamily="34" charset="0"/>
                        </a:rPr>
                        <a:t>33.3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698342266"/>
                  </a:ext>
                </a:extLst>
              </a:tr>
            </a:tbl>
          </a:graphicData>
        </a:graphic>
      </p:graphicFrame>
      <p:sp>
        <p:nvSpPr>
          <p:cNvPr id="20" name="CuadroTexto 19">
            <a:extLst>
              <a:ext uri="{FF2B5EF4-FFF2-40B4-BE49-F238E27FC236}">
                <a16:creationId xmlns:a16="http://schemas.microsoft.com/office/drawing/2014/main" id="{E0F59CBE-83C2-4236-9BDC-BCDB57FBB59F}"/>
              </a:ext>
            </a:extLst>
          </p:cNvPr>
          <p:cNvSpPr txBox="1"/>
          <p:nvPr/>
        </p:nvSpPr>
        <p:spPr>
          <a:xfrm>
            <a:off x="1151318" y="6114876"/>
            <a:ext cx="9828545" cy="307777"/>
          </a:xfrm>
          <a:prstGeom prst="rect">
            <a:avLst/>
          </a:prstGeom>
          <a:noFill/>
        </p:spPr>
        <p:txBody>
          <a:bodyPr wrap="square" rtlCol="0">
            <a:spAutoFit/>
          </a:bodyPr>
          <a:lstStyle/>
          <a:p>
            <a:pPr algn="ctr"/>
            <a:r>
              <a:rPr lang="es-MX" sz="1400" b="1" dirty="0">
                <a:latin typeface="Arial" panose="020B0604020202020204" pitchFamily="34" charset="0"/>
                <a:cs typeface="Arial" panose="020B0604020202020204" pitchFamily="34" charset="0"/>
              </a:rPr>
              <a:t>Prevalencia de sobrepeso y obesidad en población de 20 o más años (porcentaje), 2012-2016 </a:t>
            </a:r>
          </a:p>
        </p:txBody>
      </p:sp>
      <p:sp>
        <p:nvSpPr>
          <p:cNvPr id="21" name="CuadroTexto 20">
            <a:extLst>
              <a:ext uri="{FF2B5EF4-FFF2-40B4-BE49-F238E27FC236}">
                <a16:creationId xmlns:a16="http://schemas.microsoft.com/office/drawing/2014/main" id="{60B36370-E150-4E48-A5EA-D609BF97A592}"/>
              </a:ext>
            </a:extLst>
          </p:cNvPr>
          <p:cNvSpPr txBox="1"/>
          <p:nvPr/>
        </p:nvSpPr>
        <p:spPr>
          <a:xfrm>
            <a:off x="702709" y="5623156"/>
            <a:ext cx="5508255" cy="246221"/>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MX" sz="1000" dirty="0">
                <a:latin typeface="Arial" panose="020B0604020202020204" pitchFamily="34" charset="0"/>
                <a:cs typeface="Arial" panose="020B0604020202020204" pitchFamily="34" charset="0"/>
              </a:rPr>
              <a:t>Fuente: Elaboración propia con datos de ENSANUT 2016. Informe final de resultados.</a:t>
            </a:r>
          </a:p>
        </p:txBody>
      </p:sp>
      <p:sp>
        <p:nvSpPr>
          <p:cNvPr id="23" name="CuadroTexto 22">
            <a:extLst>
              <a:ext uri="{FF2B5EF4-FFF2-40B4-BE49-F238E27FC236}">
                <a16:creationId xmlns:a16="http://schemas.microsoft.com/office/drawing/2014/main" id="{DB74D86A-3BDB-4C01-9976-4902B1C1AEC1}"/>
              </a:ext>
            </a:extLst>
          </p:cNvPr>
          <p:cNvSpPr txBox="1"/>
          <p:nvPr/>
        </p:nvSpPr>
        <p:spPr>
          <a:xfrm>
            <a:off x="702708" y="7951266"/>
            <a:ext cx="5508255" cy="246221"/>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MX" sz="1000" dirty="0">
                <a:latin typeface="Arial" panose="020B0604020202020204" pitchFamily="34" charset="0"/>
                <a:cs typeface="Arial" panose="020B0604020202020204" pitchFamily="34" charset="0"/>
              </a:rPr>
              <a:t>Fuente: Elaboración propia con datos de ENSANUT 2016. Informe final de resultados.</a:t>
            </a:r>
          </a:p>
        </p:txBody>
      </p:sp>
    </p:spTree>
    <p:extLst>
      <p:ext uri="{BB962C8B-B14F-4D97-AF65-F5344CB8AC3E}">
        <p14:creationId xmlns:p14="http://schemas.microsoft.com/office/powerpoint/2010/main" val="31694947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48B7BA0F-62B6-471C-89AE-CFFDB905B144}"/>
              </a:ext>
            </a:extLst>
          </p:cNvPr>
          <p:cNvSpPr/>
          <p:nvPr/>
        </p:nvSpPr>
        <p:spPr>
          <a:xfrm>
            <a:off x="257943" y="1327890"/>
            <a:ext cx="4228233" cy="4411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p>
            <a:pPr defTabSz="914400" eaLnBrk="1"/>
            <a:r>
              <a:rPr lang="es-MX" altLang="es-MX" sz="2200" b="1" dirty="0">
                <a:solidFill>
                  <a:srgbClr val="C12D77"/>
                </a:solidFill>
                <a:latin typeface="Arial" panose="020B0604020202020204" pitchFamily="34" charset="0"/>
                <a:cs typeface="Arial" panose="020B0604020202020204" pitchFamily="34" charset="0"/>
                <a:sym typeface="Arial" panose="020B0604020202020204" pitchFamily="34" charset="0"/>
              </a:rPr>
              <a:t>Población rural y urbana</a:t>
            </a:r>
          </a:p>
        </p:txBody>
      </p:sp>
      <p:sp>
        <p:nvSpPr>
          <p:cNvPr id="20" name="Rectángulo 19">
            <a:extLst>
              <a:ext uri="{FF2B5EF4-FFF2-40B4-BE49-F238E27FC236}">
                <a16:creationId xmlns:a16="http://schemas.microsoft.com/office/drawing/2014/main" id="{A6B75832-8AB5-4D2A-867E-DC168F19B99C}"/>
              </a:ext>
            </a:extLst>
          </p:cNvPr>
          <p:cNvSpPr/>
          <p:nvPr/>
        </p:nvSpPr>
        <p:spPr>
          <a:xfrm>
            <a:off x="237705" y="2236993"/>
            <a:ext cx="12350260" cy="830997"/>
          </a:xfrm>
          <a:prstGeom prst="rect">
            <a:avLst/>
          </a:prstGeom>
        </p:spPr>
        <p:txBody>
          <a:bodyPr wrap="square">
            <a:spAutoFit/>
          </a:bodyPr>
          <a:lstStyle/>
          <a:p>
            <a:pPr marL="285750" indent="-285750" algn="just">
              <a:spcAft>
                <a:spcPts val="600"/>
              </a:spcAft>
              <a:buFont typeface="Wingdings" panose="05000000000000000000" pitchFamily="2" charset="2"/>
              <a:buChar char="v"/>
              <a:defRPr/>
            </a:pP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La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falta al acceso económico </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a alimentos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es mayor </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en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localidades rurales </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que en urbanas. Mientras que, en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2016</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13.9%</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 de la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población en localidades urbanas no contaba con ingresos insuficientes </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para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adquirir una canasta alimentaria</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 este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porcentaje aumenta para las rurales </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hasta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29.2% </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(CONEVAL, 2017).</a:t>
            </a:r>
          </a:p>
        </p:txBody>
      </p:sp>
      <p:sp>
        <p:nvSpPr>
          <p:cNvPr id="11" name="Rectangle 6">
            <a:extLst>
              <a:ext uri="{FF2B5EF4-FFF2-40B4-BE49-F238E27FC236}">
                <a16:creationId xmlns:a16="http://schemas.microsoft.com/office/drawing/2014/main" id="{A4E75AE7-A37E-41D8-A39E-E9FC5AA29AE8}"/>
              </a:ext>
            </a:extLst>
          </p:cNvPr>
          <p:cNvSpPr>
            <a:spLocks/>
          </p:cNvSpPr>
          <p:nvPr/>
        </p:nvSpPr>
        <p:spPr bwMode="auto">
          <a:xfrm>
            <a:off x="278262" y="988368"/>
            <a:ext cx="6192688"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Brechas</a:t>
            </a:r>
            <a:endParaRPr lang="es-MX" altLang="es-MX" sz="1800" dirty="0">
              <a:latin typeface="Arial" panose="020B0604020202020204" pitchFamily="34" charset="0"/>
              <a:cs typeface="Arial" panose="020B0604020202020204" pitchFamily="34" charset="0"/>
              <a:sym typeface="Arial" panose="020B0604020202020204" pitchFamily="34" charset="0"/>
            </a:endParaRPr>
          </a:p>
        </p:txBody>
      </p:sp>
      <p:graphicFrame>
        <p:nvGraphicFramePr>
          <p:cNvPr id="12" name="Gráfico 11">
            <a:extLst>
              <a:ext uri="{FF2B5EF4-FFF2-40B4-BE49-F238E27FC236}">
                <a16:creationId xmlns:a16="http://schemas.microsoft.com/office/drawing/2014/main" id="{C831D751-2E86-48B0-98A0-06DF6E3427F9}"/>
              </a:ext>
            </a:extLst>
          </p:cNvPr>
          <p:cNvGraphicFramePr/>
          <p:nvPr>
            <p:extLst>
              <p:ext uri="{D42A27DB-BD31-4B8C-83A1-F6EECF244321}">
                <p14:modId xmlns:p14="http://schemas.microsoft.com/office/powerpoint/2010/main" val="2608385038"/>
              </p:ext>
            </p:extLst>
          </p:nvPr>
        </p:nvGraphicFramePr>
        <p:xfrm>
          <a:off x="5528319" y="3645312"/>
          <a:ext cx="7495481" cy="4487817"/>
        </p:xfrm>
        <a:graphic>
          <a:graphicData uri="http://schemas.openxmlformats.org/drawingml/2006/chart">
            <c:chart xmlns:c="http://schemas.openxmlformats.org/drawingml/2006/chart" xmlns:r="http://schemas.openxmlformats.org/officeDocument/2006/relationships" r:id="rId3"/>
          </a:graphicData>
        </a:graphic>
      </p:graphicFrame>
      <p:sp>
        <p:nvSpPr>
          <p:cNvPr id="17" name="Rectángulo 16">
            <a:extLst>
              <a:ext uri="{FF2B5EF4-FFF2-40B4-BE49-F238E27FC236}">
                <a16:creationId xmlns:a16="http://schemas.microsoft.com/office/drawing/2014/main" id="{48F69B37-74C4-47FA-9A8F-E67F8A63E963}"/>
              </a:ext>
            </a:extLst>
          </p:cNvPr>
          <p:cNvSpPr/>
          <p:nvPr/>
        </p:nvSpPr>
        <p:spPr>
          <a:xfrm>
            <a:off x="5834508" y="3502057"/>
            <a:ext cx="6502400" cy="523220"/>
          </a:xfrm>
          <a:prstGeom prst="rect">
            <a:avLst/>
          </a:prstGeom>
        </p:spPr>
        <p:txBody>
          <a:bodyPr>
            <a:spAutoFit/>
          </a:bodyPr>
          <a:lstStyle/>
          <a:p>
            <a:pPr algn="ctr">
              <a:spcAft>
                <a:spcPts val="0"/>
              </a:spcAft>
            </a:pPr>
            <a:r>
              <a:rPr lang="es-MX"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Población con ingreso inferior a la Línea de Pobreza Extrema por Ingresos, 2010-2016</a:t>
            </a:r>
            <a:endParaRPr lang="es-MX"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Rectángulo 18">
            <a:extLst>
              <a:ext uri="{FF2B5EF4-FFF2-40B4-BE49-F238E27FC236}">
                <a16:creationId xmlns:a16="http://schemas.microsoft.com/office/drawing/2014/main" id="{3BDFCD16-7D12-4F50-ADB1-EC8439362DC9}"/>
              </a:ext>
            </a:extLst>
          </p:cNvPr>
          <p:cNvSpPr/>
          <p:nvPr/>
        </p:nvSpPr>
        <p:spPr>
          <a:xfrm>
            <a:off x="287862" y="3654980"/>
            <a:ext cx="5240457" cy="1569660"/>
          </a:xfrm>
          <a:prstGeom prst="rect">
            <a:avLst/>
          </a:prstGeom>
        </p:spPr>
        <p:txBody>
          <a:bodyPr wrap="square">
            <a:spAutoFit/>
          </a:bodyPr>
          <a:lstStyle/>
          <a:p>
            <a:pPr marL="285750" indent="-285750" algn="just">
              <a:buFont typeface="Wingdings" panose="05000000000000000000" pitchFamily="2" charset="2"/>
              <a:buChar char="v"/>
            </a:pPr>
            <a:endPar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285750" indent="-285750" algn="just">
              <a:buFont typeface="Wingdings" panose="05000000000000000000" pitchFamily="2" charset="2"/>
              <a:buChar char="v"/>
            </a:pP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La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mayor brecha </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es en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desnutrición crónica</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 donde la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prevalencia zonas rurales</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 (18.9%)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es casi el doble que la urbana </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(10.2%); es decir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1 de cada 5 niños menores de 5 años presentan esta situación.</a:t>
            </a:r>
            <a:endParaRPr lang="es-MX" sz="1600"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p:txBody>
      </p:sp>
      <p:sp>
        <p:nvSpPr>
          <p:cNvPr id="8" name="CuadroTexto 7">
            <a:extLst>
              <a:ext uri="{FF2B5EF4-FFF2-40B4-BE49-F238E27FC236}">
                <a16:creationId xmlns:a16="http://schemas.microsoft.com/office/drawing/2014/main" id="{618F94B4-A460-4088-974F-A44AB2B7BF3F}"/>
              </a:ext>
            </a:extLst>
          </p:cNvPr>
          <p:cNvSpPr txBox="1"/>
          <p:nvPr/>
        </p:nvSpPr>
        <p:spPr>
          <a:xfrm>
            <a:off x="6214368" y="7933074"/>
            <a:ext cx="6584602" cy="246221"/>
          </a:xfrm>
          <a:prstGeom prst="rect">
            <a:avLst/>
          </a:prstGeom>
          <a:noFill/>
        </p:spPr>
        <p:txBody>
          <a:bodyPr wrap="square" rtlCol="0">
            <a:spAutoFit/>
          </a:bodyPr>
          <a:lstStyle/>
          <a:p>
            <a:r>
              <a:rPr lang="es-MX" sz="1000" dirty="0">
                <a:latin typeface="Arial" panose="020B0604020202020204" pitchFamily="34" charset="0"/>
                <a:cs typeface="Arial" panose="020B0604020202020204" pitchFamily="34" charset="0"/>
              </a:rPr>
              <a:t>Fuente: Elaboración propia con base en el MCS-ENIGH 2008-2014 y el MEC 2016 del MCS-ENIGH.</a:t>
            </a:r>
          </a:p>
        </p:txBody>
      </p:sp>
    </p:spTree>
    <p:extLst>
      <p:ext uri="{BB962C8B-B14F-4D97-AF65-F5344CB8AC3E}">
        <p14:creationId xmlns:p14="http://schemas.microsoft.com/office/powerpoint/2010/main" val="31542726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1D0AA2B1-9706-4138-97EF-FC434E4B8F08}"/>
              </a:ext>
            </a:extLst>
          </p:cNvPr>
          <p:cNvSpPr/>
          <p:nvPr/>
        </p:nvSpPr>
        <p:spPr>
          <a:xfrm>
            <a:off x="695411" y="2140496"/>
            <a:ext cx="11351605" cy="3585597"/>
          </a:xfrm>
          <a:prstGeom prst="rect">
            <a:avLst/>
          </a:prstGeom>
        </p:spPr>
        <p:txBody>
          <a:bodyPr wrap="square">
            <a:spAutoFit/>
          </a:bodyPr>
          <a:lstStyle/>
          <a:p>
            <a:pPr algn="just">
              <a:spcAft>
                <a:spcPts val="600"/>
              </a:spcAft>
              <a:defRPr/>
            </a:pPr>
            <a:endPar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285750" indent="-285750" algn="just">
              <a:spcAft>
                <a:spcPts val="600"/>
              </a:spcAft>
              <a:buFont typeface="Wingdings" panose="05000000000000000000" pitchFamily="2" charset="2"/>
              <a:buChar char="v"/>
              <a:defRPr/>
            </a:pPr>
            <a:r>
              <a:rPr lang="es-MX" sz="1600" dirty="0">
                <a:latin typeface="Arial" panose="020B0604020202020204" pitchFamily="34" charset="0"/>
                <a:ea typeface="Times New Roman" panose="02020603050405020304" pitchFamily="18" charset="0"/>
                <a:cs typeface="Arial" panose="020B0604020202020204" pitchFamily="34" charset="0"/>
              </a:rPr>
              <a:t>En </a:t>
            </a:r>
            <a:r>
              <a:rPr lang="es-MX" sz="1600" b="1" dirty="0">
                <a:latin typeface="Arial" panose="020B0604020202020204" pitchFamily="34" charset="0"/>
                <a:ea typeface="Times New Roman" panose="02020603050405020304" pitchFamily="18" charset="0"/>
                <a:cs typeface="Arial" panose="020B0604020202020204" pitchFamily="34" charset="0"/>
              </a:rPr>
              <a:t>2012</a:t>
            </a:r>
            <a:r>
              <a:rPr lang="es-MX" sz="1600" dirty="0">
                <a:latin typeface="Arial" panose="020B0604020202020204" pitchFamily="34" charset="0"/>
                <a:ea typeface="Times New Roman" panose="02020603050405020304" pitchFamily="18" charset="0"/>
                <a:cs typeface="Arial" panose="020B0604020202020204" pitchFamily="34" charset="0"/>
              </a:rPr>
              <a:t>, a nivel nacional,</a:t>
            </a:r>
            <a:r>
              <a:rPr lang="es-MX" sz="1600" b="1" dirty="0">
                <a:latin typeface="Arial" panose="020B0604020202020204" pitchFamily="34" charset="0"/>
                <a:ea typeface="Times New Roman" panose="02020603050405020304" pitchFamily="18" charset="0"/>
                <a:cs typeface="Arial" panose="020B0604020202020204" pitchFamily="34" charset="0"/>
              </a:rPr>
              <a:t> 17.9% de las mujeres embarazadas tenía anemia</a:t>
            </a:r>
            <a:r>
              <a:rPr lang="es-MX" sz="1600" dirty="0">
                <a:latin typeface="Arial" panose="020B0604020202020204" pitchFamily="34" charset="0"/>
                <a:ea typeface="Times New Roman" panose="02020603050405020304" pitchFamily="18" charset="0"/>
                <a:cs typeface="Arial" panose="020B0604020202020204" pitchFamily="34" charset="0"/>
              </a:rPr>
              <a:t>. Este </a:t>
            </a:r>
            <a:r>
              <a:rPr lang="es-MX" sz="1600" b="1" dirty="0">
                <a:latin typeface="Arial" panose="020B0604020202020204" pitchFamily="34" charset="0"/>
                <a:ea typeface="Times New Roman" panose="02020603050405020304" pitchFamily="18" charset="0"/>
                <a:cs typeface="Arial" panose="020B0604020202020204" pitchFamily="34" charset="0"/>
              </a:rPr>
              <a:t>porcentaje alcanzaba 20.5% en el ámbito rural</a:t>
            </a:r>
            <a:r>
              <a:rPr lang="es-MX" sz="1600" dirty="0">
                <a:latin typeface="Arial" panose="020B0604020202020204" pitchFamily="34" charset="0"/>
                <a:ea typeface="Times New Roman" panose="02020603050405020304" pitchFamily="18" charset="0"/>
                <a:cs typeface="Arial" panose="020B0604020202020204" pitchFamily="34" charset="0"/>
              </a:rPr>
              <a:t>, lo que significa que </a:t>
            </a:r>
            <a:r>
              <a:rPr lang="es-MX" sz="1600" b="1" dirty="0">
                <a:latin typeface="Arial" panose="020B0604020202020204" pitchFamily="34" charset="0"/>
                <a:ea typeface="Times New Roman" panose="02020603050405020304" pitchFamily="18" charset="0"/>
                <a:cs typeface="Arial" panose="020B0604020202020204" pitchFamily="34" charset="0"/>
              </a:rPr>
              <a:t>una de cada cinco mujeres embarazadas que vive en estas localidades padecía esta condición</a:t>
            </a:r>
            <a:r>
              <a:rPr lang="es-MX" sz="1600" dirty="0">
                <a:latin typeface="Arial" panose="020B0604020202020204" pitchFamily="34" charset="0"/>
                <a:ea typeface="Times New Roman" panose="02020603050405020304" pitchFamily="18" charset="0"/>
                <a:cs typeface="Arial" panose="020B0604020202020204" pitchFamily="34" charset="0"/>
              </a:rPr>
              <a:t>.</a:t>
            </a:r>
          </a:p>
          <a:p>
            <a:pPr marL="285750" indent="-285750" algn="just">
              <a:spcAft>
                <a:spcPts val="600"/>
              </a:spcAft>
              <a:buFont typeface="Wingdings" panose="05000000000000000000" pitchFamily="2" charset="2"/>
              <a:buChar char="v"/>
              <a:defRPr/>
            </a:pPr>
            <a:endPar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285750" indent="-285750" algn="just">
              <a:spcAft>
                <a:spcPts val="600"/>
              </a:spcAft>
              <a:buFont typeface="Wingdings" panose="05000000000000000000" pitchFamily="2" charset="2"/>
              <a:buChar char="v"/>
              <a:defRPr/>
            </a:pP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La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diversidad en la dieta </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de los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adolescentes y escolares es menor a la de los adultos, </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 mientras que estos último consumen en promedio 4.2 grupos de alimentos, los adolescentes y escolares consumen 3.7.</a:t>
            </a:r>
          </a:p>
          <a:p>
            <a:pPr marL="285750" indent="-285750" algn="just">
              <a:spcAft>
                <a:spcPts val="600"/>
              </a:spcAft>
              <a:buFont typeface="Wingdings" panose="05000000000000000000" pitchFamily="2" charset="2"/>
              <a:buChar char="v"/>
              <a:defRPr/>
            </a:pPr>
            <a:endParaRPr lang="es-MX" sz="1600" dirty="0">
              <a:latin typeface="Arial" panose="020B0604020202020204" pitchFamily="34" charset="0"/>
              <a:ea typeface="Times New Roman" panose="02020603050405020304" pitchFamily="18" charset="0"/>
              <a:cs typeface="Arial" panose="020B0604020202020204" pitchFamily="34" charset="0"/>
            </a:endParaRPr>
          </a:p>
          <a:p>
            <a:pPr marL="285750" indent="-285750" algn="just">
              <a:spcAft>
                <a:spcPts val="600"/>
              </a:spcAft>
              <a:buFont typeface="Wingdings" panose="05000000000000000000" pitchFamily="2" charset="2"/>
              <a:buChar char="v"/>
              <a:defRPr/>
            </a:pPr>
            <a:r>
              <a:rPr lang="es-MX" sz="1600" dirty="0">
                <a:latin typeface="Arial" panose="020B0604020202020204" pitchFamily="34" charset="0"/>
                <a:ea typeface="Times New Roman" panose="02020603050405020304" pitchFamily="18" charset="0"/>
                <a:cs typeface="Arial" panose="020B0604020202020204" pitchFamily="34" charset="0"/>
              </a:rPr>
              <a:t>De igual forma, se perciben algunos </a:t>
            </a:r>
            <a:r>
              <a:rPr lang="es-MX" sz="1600" b="1" dirty="0">
                <a:latin typeface="Arial" panose="020B0604020202020204" pitchFamily="34" charset="0"/>
                <a:ea typeface="Times New Roman" panose="02020603050405020304" pitchFamily="18" charset="0"/>
                <a:cs typeface="Arial" panose="020B0604020202020204" pitchFamily="34" charset="0"/>
              </a:rPr>
              <a:t>efectos diferenciados </a:t>
            </a:r>
            <a:r>
              <a:rPr lang="es-MX" sz="1600" dirty="0">
                <a:latin typeface="Arial" panose="020B0604020202020204" pitchFamily="34" charset="0"/>
                <a:ea typeface="Times New Roman" panose="02020603050405020304" pitchFamily="18" charset="0"/>
                <a:cs typeface="Arial" panose="020B0604020202020204" pitchFamily="34" charset="0"/>
              </a:rPr>
              <a:t>en cuanto al </a:t>
            </a:r>
            <a:r>
              <a:rPr lang="es-MX" sz="1600" b="1" dirty="0">
                <a:latin typeface="Arial" panose="020B0604020202020204" pitchFamily="34" charset="0"/>
                <a:ea typeface="Times New Roman" panose="02020603050405020304" pitchFamily="18" charset="0"/>
                <a:cs typeface="Arial" panose="020B0604020202020204" pitchFamily="34" charset="0"/>
              </a:rPr>
              <a:t>estado nutricio </a:t>
            </a:r>
            <a:r>
              <a:rPr lang="es-MX" sz="1600" dirty="0">
                <a:latin typeface="Arial" panose="020B0604020202020204" pitchFamily="34" charset="0"/>
                <a:ea typeface="Times New Roman" panose="02020603050405020304" pitchFamily="18" charset="0"/>
                <a:cs typeface="Arial" panose="020B0604020202020204" pitchFamily="34" charset="0"/>
              </a:rPr>
              <a:t>de </a:t>
            </a:r>
            <a:r>
              <a:rPr lang="es-MX" sz="1600" b="1" dirty="0">
                <a:latin typeface="Arial" panose="020B0604020202020204" pitchFamily="34" charset="0"/>
                <a:ea typeface="Times New Roman" panose="02020603050405020304" pitchFamily="18" charset="0"/>
                <a:cs typeface="Arial" panose="020B0604020202020204" pitchFamily="34" charset="0"/>
              </a:rPr>
              <a:t>hombre y mujeres</a:t>
            </a:r>
            <a:r>
              <a:rPr lang="es-MX" sz="1600" dirty="0">
                <a:latin typeface="Arial" panose="020B0604020202020204" pitchFamily="34" charset="0"/>
                <a:ea typeface="Times New Roman" panose="02020603050405020304" pitchFamily="18" charset="0"/>
                <a:cs typeface="Arial" panose="020B0604020202020204" pitchFamily="34" charset="0"/>
              </a:rPr>
              <a:t>. El </a:t>
            </a:r>
            <a:r>
              <a:rPr lang="es-MX" sz="1600" b="1" dirty="0">
                <a:latin typeface="Arial" panose="020B0604020202020204" pitchFamily="34" charset="0"/>
                <a:ea typeface="Times New Roman" panose="02020603050405020304" pitchFamily="18" charset="0"/>
                <a:cs typeface="Arial" panose="020B0604020202020204" pitchFamily="34" charset="0"/>
              </a:rPr>
              <a:t>más significativo</a:t>
            </a:r>
            <a:r>
              <a:rPr lang="es-MX" sz="1600" dirty="0">
                <a:latin typeface="Arial" panose="020B0604020202020204" pitchFamily="34" charset="0"/>
                <a:ea typeface="Times New Roman" panose="02020603050405020304" pitchFamily="18" charset="0"/>
                <a:cs typeface="Arial" panose="020B0604020202020204" pitchFamily="34" charset="0"/>
              </a:rPr>
              <a:t> es en términos de </a:t>
            </a:r>
            <a:r>
              <a:rPr lang="es-MX" sz="1600" b="1" dirty="0">
                <a:latin typeface="Arial" panose="020B0604020202020204" pitchFamily="34" charset="0"/>
                <a:ea typeface="Times New Roman" panose="02020603050405020304" pitchFamily="18" charset="0"/>
                <a:cs typeface="Arial" panose="020B0604020202020204" pitchFamily="34" charset="0"/>
              </a:rPr>
              <a:t>sobrepeso y obesidad</a:t>
            </a:r>
            <a:r>
              <a:rPr lang="es-MX" sz="1600" dirty="0">
                <a:latin typeface="Arial" panose="020B0604020202020204" pitchFamily="34" charset="0"/>
                <a:ea typeface="Times New Roman" panose="02020603050405020304" pitchFamily="18" charset="0"/>
                <a:cs typeface="Arial" panose="020B0604020202020204" pitchFamily="34" charset="0"/>
              </a:rPr>
              <a:t>. </a:t>
            </a:r>
          </a:p>
          <a:p>
            <a:pPr marL="285750" indent="-285750" algn="just">
              <a:spcAft>
                <a:spcPts val="600"/>
              </a:spcAft>
              <a:buFont typeface="Wingdings" panose="05000000000000000000" pitchFamily="2" charset="2"/>
              <a:buChar char="v"/>
              <a:defRPr/>
            </a:pPr>
            <a:endPar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endParaRPr>
          </a:p>
          <a:p>
            <a:pPr algn="just">
              <a:spcAft>
                <a:spcPts val="600"/>
              </a:spcAft>
              <a:defRPr/>
            </a:pPr>
            <a:endPar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
        <p:nvSpPr>
          <p:cNvPr id="10" name="Rectángulo 9">
            <a:extLst>
              <a:ext uri="{FF2B5EF4-FFF2-40B4-BE49-F238E27FC236}">
                <a16:creationId xmlns:a16="http://schemas.microsoft.com/office/drawing/2014/main" id="{87E6A9C9-2EE3-4CC0-BAAC-9D753D04B648}"/>
              </a:ext>
            </a:extLst>
          </p:cNvPr>
          <p:cNvSpPr/>
          <p:nvPr/>
        </p:nvSpPr>
        <p:spPr>
          <a:xfrm>
            <a:off x="453728" y="1843366"/>
            <a:ext cx="3498073" cy="4411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p>
            <a:pPr defTabSz="914400" eaLnBrk="1"/>
            <a:r>
              <a:rPr lang="es-MX" altLang="es-MX" sz="2200" b="1" dirty="0">
                <a:solidFill>
                  <a:srgbClr val="C12D77"/>
                </a:solidFill>
                <a:latin typeface="Arial" panose="020B0604020202020204" pitchFamily="34" charset="0"/>
                <a:cs typeface="Arial" panose="020B0604020202020204" pitchFamily="34" charset="0"/>
                <a:sym typeface="Arial" panose="020B0604020202020204" pitchFamily="34" charset="0"/>
              </a:rPr>
              <a:t>Mujeres</a:t>
            </a:r>
          </a:p>
        </p:txBody>
      </p:sp>
      <p:sp>
        <p:nvSpPr>
          <p:cNvPr id="14" name="Rectangle 6">
            <a:extLst>
              <a:ext uri="{FF2B5EF4-FFF2-40B4-BE49-F238E27FC236}">
                <a16:creationId xmlns:a16="http://schemas.microsoft.com/office/drawing/2014/main" id="{D5357C5A-E1E7-4E39-A647-DBFFAC43C12F}"/>
              </a:ext>
            </a:extLst>
          </p:cNvPr>
          <p:cNvSpPr>
            <a:spLocks/>
          </p:cNvSpPr>
          <p:nvPr/>
        </p:nvSpPr>
        <p:spPr bwMode="auto">
          <a:xfrm>
            <a:off x="278262" y="988368"/>
            <a:ext cx="6192688"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Brechas</a:t>
            </a:r>
            <a:endParaRPr lang="es-MX" altLang="es-MX" sz="1800" dirty="0">
              <a:latin typeface="Arial" panose="020B0604020202020204" pitchFamily="34" charset="0"/>
              <a:cs typeface="Arial" panose="020B0604020202020204" pitchFamily="34" charset="0"/>
              <a:sym typeface="Arial" panose="020B0604020202020204" pitchFamily="34" charset="0"/>
            </a:endParaRPr>
          </a:p>
        </p:txBody>
      </p:sp>
      <p:sp>
        <p:nvSpPr>
          <p:cNvPr id="15" name="Rectángulo 14">
            <a:extLst>
              <a:ext uri="{FF2B5EF4-FFF2-40B4-BE49-F238E27FC236}">
                <a16:creationId xmlns:a16="http://schemas.microsoft.com/office/drawing/2014/main" id="{30FF6DFB-F211-4A7B-9874-AC168A401B3D}"/>
              </a:ext>
            </a:extLst>
          </p:cNvPr>
          <p:cNvSpPr/>
          <p:nvPr/>
        </p:nvSpPr>
        <p:spPr>
          <a:xfrm>
            <a:off x="415390" y="5912982"/>
            <a:ext cx="2856872" cy="4411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p>
            <a:pPr defTabSz="914400" eaLnBrk="1"/>
            <a:r>
              <a:rPr lang="es-MX" altLang="es-MX" sz="2200" b="1" dirty="0">
                <a:solidFill>
                  <a:srgbClr val="C12D77"/>
                </a:solidFill>
                <a:latin typeface="Arial" panose="020B0604020202020204" pitchFamily="34" charset="0"/>
                <a:cs typeface="Arial" panose="020B0604020202020204" pitchFamily="34" charset="0"/>
                <a:sym typeface="Arial" panose="020B0604020202020204" pitchFamily="34" charset="0"/>
              </a:rPr>
              <a:t>Población indígena </a:t>
            </a:r>
          </a:p>
        </p:txBody>
      </p:sp>
      <p:sp>
        <p:nvSpPr>
          <p:cNvPr id="16" name="Rectangle 6">
            <a:extLst>
              <a:ext uri="{FF2B5EF4-FFF2-40B4-BE49-F238E27FC236}">
                <a16:creationId xmlns:a16="http://schemas.microsoft.com/office/drawing/2014/main" id="{8BF292CF-EC16-4375-A5FF-60358F847758}"/>
              </a:ext>
            </a:extLst>
          </p:cNvPr>
          <p:cNvSpPr>
            <a:spLocks/>
          </p:cNvSpPr>
          <p:nvPr/>
        </p:nvSpPr>
        <p:spPr bwMode="auto">
          <a:xfrm>
            <a:off x="753977" y="6532984"/>
            <a:ext cx="11293039" cy="5950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marL="285750" indent="-285750" algn="just">
              <a:spcAft>
                <a:spcPts val="600"/>
              </a:spcAft>
              <a:buFont typeface="Wingdings" panose="05000000000000000000" pitchFamily="2" charset="2"/>
              <a:buChar char="v"/>
              <a:defRPr/>
            </a:pP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En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2016</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31.5% de la población indígena </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tenía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carencia por acceso a la alimentación </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(es decir, inseguridad alimentaria moderada y severa),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en comparación </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con </a:t>
            </a:r>
            <a:r>
              <a:rPr lang="es-MX" altLang="es-MX" sz="1600" b="1" dirty="0">
                <a:solidFill>
                  <a:schemeClr val="tx1"/>
                </a:solidFill>
                <a:latin typeface="Arial" panose="020B0604020202020204" pitchFamily="34" charset="0"/>
                <a:cs typeface="Arial" panose="020B0604020202020204" pitchFamily="34" charset="0"/>
                <a:sym typeface="Arial" panose="020B0604020202020204" pitchFamily="34" charset="0"/>
              </a:rPr>
              <a:t>20.1% de la población nacional.</a:t>
            </a:r>
            <a:r>
              <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rPr>
              <a:t>. </a:t>
            </a:r>
          </a:p>
        </p:txBody>
      </p:sp>
    </p:spTree>
    <p:extLst>
      <p:ext uri="{BB962C8B-B14F-4D97-AF65-F5344CB8AC3E}">
        <p14:creationId xmlns:p14="http://schemas.microsoft.com/office/powerpoint/2010/main" val="1379463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a:extLst>
              <a:ext uri="{FF2B5EF4-FFF2-40B4-BE49-F238E27FC236}">
                <a16:creationId xmlns:a16="http://schemas.microsoft.com/office/drawing/2014/main" id="{DC051A84-75F3-43F1-8003-1C1450FEAD2D}"/>
              </a:ext>
            </a:extLst>
          </p:cNvPr>
          <p:cNvSpPr>
            <a:spLocks/>
          </p:cNvSpPr>
          <p:nvPr/>
        </p:nvSpPr>
        <p:spPr bwMode="auto">
          <a:xfrm>
            <a:off x="345716" y="1029018"/>
            <a:ext cx="12313368"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Conclusiones</a:t>
            </a:r>
          </a:p>
        </p:txBody>
      </p:sp>
      <p:sp>
        <p:nvSpPr>
          <p:cNvPr id="5" name="Rectángulo 1">
            <a:extLst>
              <a:ext uri="{FF2B5EF4-FFF2-40B4-BE49-F238E27FC236}">
                <a16:creationId xmlns:a16="http://schemas.microsoft.com/office/drawing/2014/main" id="{919902C4-AA67-4DF8-AA69-56B1644527AD}"/>
              </a:ext>
            </a:extLst>
          </p:cNvPr>
          <p:cNvSpPr>
            <a:spLocks noChangeArrowheads="1"/>
          </p:cNvSpPr>
          <p:nvPr/>
        </p:nvSpPr>
        <p:spPr bwMode="auto">
          <a:xfrm>
            <a:off x="525736" y="1492424"/>
            <a:ext cx="12133348" cy="7632859"/>
          </a:xfrm>
          <a:prstGeom prst="rect">
            <a:avLst/>
          </a:prstGeom>
          <a:noFill/>
          <a:ln w="38100">
            <a:solidFill>
              <a:srgbClr val="469999"/>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marL="0" indent="0" algn="just">
              <a:spcAft>
                <a:spcPts val="600"/>
              </a:spcAft>
              <a:defRPr/>
            </a:pPr>
            <a:r>
              <a:rPr lang="es-MX" altLang="es-MX" sz="2000" dirty="0">
                <a:latin typeface="Arial" panose="020B0604020202020204" pitchFamily="34" charset="0"/>
                <a:cs typeface="Arial" panose="020B0604020202020204" pitchFamily="34" charset="0"/>
                <a:sym typeface="Arial" panose="020B0604020202020204" pitchFamily="34" charset="0"/>
              </a:rPr>
              <a:t>En términos de abasto, la situación de </a:t>
            </a:r>
            <a:r>
              <a:rPr lang="es-MX" altLang="es-MX" sz="2000" b="1" dirty="0">
                <a:latin typeface="Arial" panose="020B0604020202020204" pitchFamily="34" charset="0"/>
                <a:cs typeface="Arial" panose="020B0604020202020204" pitchFamily="34" charset="0"/>
                <a:sym typeface="Arial" panose="020B0604020202020204" pitchFamily="34" charset="0"/>
              </a:rPr>
              <a:t>disponibilidad de alimentos no es un problema </a:t>
            </a:r>
            <a:r>
              <a:rPr lang="es-MX" altLang="es-MX" sz="2000" dirty="0">
                <a:latin typeface="Arial" panose="020B0604020202020204" pitchFamily="34" charset="0"/>
                <a:cs typeface="Arial" panose="020B0604020202020204" pitchFamily="34" charset="0"/>
                <a:sym typeface="Arial" panose="020B0604020202020204" pitchFamily="34" charset="0"/>
              </a:rPr>
              <a:t>en México, pues con base en el indicador de suficiencia de suministro de energía alimentaria promedio  que estima la FAO, los alimentos disponibles en el país permitirían un consumo calórico superior a los requerimientos en alrededor de 30%. </a:t>
            </a:r>
          </a:p>
          <a:p>
            <a:pPr algn="just">
              <a:spcAft>
                <a:spcPts val="600"/>
              </a:spcAft>
              <a:buFont typeface="+mj-lt"/>
              <a:buAutoNum type="arabicPeriod"/>
              <a:defRPr/>
            </a:pPr>
            <a:r>
              <a:rPr lang="es-MX" altLang="es-MX" sz="2000" dirty="0">
                <a:latin typeface="Arial" panose="020B0604020202020204" pitchFamily="34" charset="0"/>
                <a:cs typeface="Arial" panose="020B0604020202020204" pitchFamily="34" charset="0"/>
                <a:sym typeface="Arial" panose="020B0604020202020204" pitchFamily="34" charset="0"/>
              </a:rPr>
              <a:t>Persistencia de </a:t>
            </a:r>
            <a:r>
              <a:rPr lang="es-MX" altLang="es-MX" sz="2000" b="1" dirty="0">
                <a:latin typeface="Arial" panose="020B0604020202020204" pitchFamily="34" charset="0"/>
                <a:cs typeface="Arial" panose="020B0604020202020204" pitchFamily="34" charset="0"/>
                <a:sym typeface="Arial" panose="020B0604020202020204" pitchFamily="34" charset="0"/>
              </a:rPr>
              <a:t>cuadros de malnutrición en niños y adultos mayores</a:t>
            </a:r>
            <a:r>
              <a:rPr lang="es-MX" altLang="es-MX" sz="2000" dirty="0">
                <a:latin typeface="Arial" panose="020B0604020202020204" pitchFamily="34" charset="0"/>
                <a:cs typeface="Arial" panose="020B0604020202020204" pitchFamily="34" charset="0"/>
                <a:sym typeface="Arial" panose="020B0604020202020204" pitchFamily="34" charset="0"/>
              </a:rPr>
              <a:t>, así como </a:t>
            </a:r>
            <a:r>
              <a:rPr lang="es-MX" altLang="es-MX" sz="2000" b="1" dirty="0">
                <a:latin typeface="Arial" panose="020B0604020202020204" pitchFamily="34" charset="0"/>
                <a:cs typeface="Arial" panose="020B0604020202020204" pitchFamily="34" charset="0"/>
                <a:sym typeface="Arial" panose="020B0604020202020204" pitchFamily="34" charset="0"/>
              </a:rPr>
              <a:t>deficiencia de micronutrientes</a:t>
            </a:r>
            <a:r>
              <a:rPr lang="es-MX" altLang="es-MX" sz="2000" dirty="0">
                <a:latin typeface="Arial" panose="020B0604020202020204" pitchFamily="34" charset="0"/>
                <a:cs typeface="Arial" panose="020B0604020202020204" pitchFamily="34" charset="0"/>
                <a:sym typeface="Arial" panose="020B0604020202020204" pitchFamily="34" charset="0"/>
              </a:rPr>
              <a:t>, las cuales </a:t>
            </a:r>
            <a:r>
              <a:rPr lang="es-MX" altLang="es-MX" sz="2000" b="1" dirty="0">
                <a:latin typeface="Arial" panose="020B0604020202020204" pitchFamily="34" charset="0"/>
                <a:cs typeface="Arial" panose="020B0604020202020204" pitchFamily="34" charset="0"/>
                <a:sym typeface="Arial" panose="020B0604020202020204" pitchFamily="34" charset="0"/>
              </a:rPr>
              <a:t>se presentan </a:t>
            </a:r>
            <a:r>
              <a:rPr lang="es-MX" altLang="es-MX" sz="2000" dirty="0">
                <a:latin typeface="Arial" panose="020B0604020202020204" pitchFamily="34" charset="0"/>
                <a:cs typeface="Arial" panose="020B0604020202020204" pitchFamily="34" charset="0"/>
                <a:sym typeface="Arial" panose="020B0604020202020204" pitchFamily="34" charset="0"/>
              </a:rPr>
              <a:t>con </a:t>
            </a:r>
            <a:r>
              <a:rPr lang="es-MX" altLang="es-MX" sz="2000" b="1" dirty="0">
                <a:latin typeface="Arial" panose="020B0604020202020204" pitchFamily="34" charset="0"/>
                <a:cs typeface="Arial" panose="020B0604020202020204" pitchFamily="34" charset="0"/>
                <a:sym typeface="Arial" panose="020B0604020202020204" pitchFamily="34" charset="0"/>
              </a:rPr>
              <a:t>especial agudeza </a:t>
            </a:r>
            <a:r>
              <a:rPr lang="es-MX" altLang="es-MX" sz="2000" dirty="0">
                <a:latin typeface="Arial" panose="020B0604020202020204" pitchFamily="34" charset="0"/>
                <a:cs typeface="Arial" panose="020B0604020202020204" pitchFamily="34" charset="0"/>
                <a:sym typeface="Arial" panose="020B0604020202020204" pitchFamily="34" charset="0"/>
              </a:rPr>
              <a:t>en la </a:t>
            </a:r>
            <a:r>
              <a:rPr lang="es-MX" altLang="es-MX" sz="2000" b="1" dirty="0">
                <a:latin typeface="Arial" panose="020B0604020202020204" pitchFamily="34" charset="0"/>
                <a:cs typeface="Arial" panose="020B0604020202020204" pitchFamily="34" charset="0"/>
                <a:sym typeface="Arial" panose="020B0604020202020204" pitchFamily="34" charset="0"/>
              </a:rPr>
              <a:t>población en condiciones de pobreza</a:t>
            </a:r>
            <a:r>
              <a:rPr lang="es-MX" altLang="es-MX" sz="2000" dirty="0">
                <a:latin typeface="Arial" panose="020B0604020202020204" pitchFamily="34" charset="0"/>
                <a:cs typeface="Arial" panose="020B0604020202020204" pitchFamily="34" charset="0"/>
                <a:sym typeface="Arial" panose="020B0604020202020204" pitchFamily="34" charset="0"/>
              </a:rPr>
              <a:t>, en el </a:t>
            </a:r>
            <a:r>
              <a:rPr lang="es-MX" altLang="es-MX" sz="2000" b="1" dirty="0">
                <a:latin typeface="Arial" panose="020B0604020202020204" pitchFamily="34" charset="0"/>
                <a:cs typeface="Arial" panose="020B0604020202020204" pitchFamily="34" charset="0"/>
                <a:sym typeface="Arial" panose="020B0604020202020204" pitchFamily="34" charset="0"/>
              </a:rPr>
              <a:t>medio rural </a:t>
            </a:r>
            <a:r>
              <a:rPr lang="es-MX" altLang="es-MX" sz="2000" dirty="0">
                <a:latin typeface="Arial" panose="020B0604020202020204" pitchFamily="34" charset="0"/>
                <a:cs typeface="Arial" panose="020B0604020202020204" pitchFamily="34" charset="0"/>
                <a:sym typeface="Arial" panose="020B0604020202020204" pitchFamily="34" charset="0"/>
              </a:rPr>
              <a:t>y entre las </a:t>
            </a:r>
            <a:r>
              <a:rPr lang="es-MX" altLang="es-MX" sz="2000" b="1" dirty="0">
                <a:latin typeface="Arial" panose="020B0604020202020204" pitchFamily="34" charset="0"/>
                <a:cs typeface="Arial" panose="020B0604020202020204" pitchFamily="34" charset="0"/>
                <a:sym typeface="Arial" panose="020B0604020202020204" pitchFamily="34" charset="0"/>
              </a:rPr>
              <a:t>comunidades indígenas</a:t>
            </a:r>
            <a:r>
              <a:rPr lang="es-MX" altLang="es-MX" sz="2000" dirty="0">
                <a:latin typeface="Arial" panose="020B0604020202020204" pitchFamily="34" charset="0"/>
                <a:cs typeface="Arial" panose="020B0604020202020204" pitchFamily="34" charset="0"/>
                <a:sym typeface="Arial" panose="020B0604020202020204" pitchFamily="34" charset="0"/>
              </a:rPr>
              <a:t>.</a:t>
            </a:r>
          </a:p>
          <a:p>
            <a:pPr algn="just">
              <a:spcAft>
                <a:spcPts val="600"/>
              </a:spcAft>
              <a:buFont typeface="+mj-lt"/>
              <a:buAutoNum type="arabicPeriod"/>
              <a:defRPr/>
            </a:pPr>
            <a:r>
              <a:rPr lang="es-MX" altLang="es-MX" sz="2000" dirty="0">
                <a:latin typeface="Arial" panose="020B0604020202020204" pitchFamily="34" charset="0"/>
                <a:cs typeface="Arial" panose="020B0604020202020204" pitchFamily="34" charset="0"/>
                <a:sym typeface="Arial" panose="020B0604020202020204" pitchFamily="34" charset="0"/>
              </a:rPr>
              <a:t>Es indispensable </a:t>
            </a:r>
            <a:r>
              <a:rPr lang="es-MX" altLang="es-MX" sz="2000" b="1" dirty="0">
                <a:latin typeface="Arial" panose="020B0604020202020204" pitchFamily="34" charset="0"/>
                <a:cs typeface="Arial" panose="020B0604020202020204" pitchFamily="34" charset="0"/>
                <a:sym typeface="Arial" panose="020B0604020202020204" pitchFamily="34" charset="0"/>
              </a:rPr>
              <a:t>avanzar en el acceso</a:t>
            </a:r>
            <a:r>
              <a:rPr lang="es-MX" altLang="es-MX" sz="2000" dirty="0">
                <a:latin typeface="Arial" panose="020B0604020202020204" pitchFamily="34" charset="0"/>
                <a:cs typeface="Arial" panose="020B0604020202020204" pitchFamily="34" charset="0"/>
                <a:sym typeface="Arial" panose="020B0604020202020204" pitchFamily="34" charset="0"/>
              </a:rPr>
              <a:t>, tanto </a:t>
            </a:r>
            <a:r>
              <a:rPr lang="es-MX" altLang="es-MX" sz="2000" b="1" dirty="0">
                <a:latin typeface="Arial" panose="020B0604020202020204" pitchFamily="34" charset="0"/>
                <a:cs typeface="Arial" panose="020B0604020202020204" pitchFamily="34" charset="0"/>
                <a:sym typeface="Arial" panose="020B0604020202020204" pitchFamily="34" charset="0"/>
              </a:rPr>
              <a:t>físico</a:t>
            </a:r>
            <a:r>
              <a:rPr lang="es-MX" altLang="es-MX" sz="2000" dirty="0">
                <a:latin typeface="Arial" panose="020B0604020202020204" pitchFamily="34" charset="0"/>
                <a:cs typeface="Arial" panose="020B0604020202020204" pitchFamily="34" charset="0"/>
                <a:sym typeface="Arial" panose="020B0604020202020204" pitchFamily="34" charset="0"/>
              </a:rPr>
              <a:t> como </a:t>
            </a:r>
            <a:r>
              <a:rPr lang="es-MX" altLang="es-MX" sz="2000" b="1" dirty="0">
                <a:latin typeface="Arial" panose="020B0604020202020204" pitchFamily="34" charset="0"/>
                <a:cs typeface="Arial" panose="020B0604020202020204" pitchFamily="34" charset="0"/>
                <a:sym typeface="Arial" panose="020B0604020202020204" pitchFamily="34" charset="0"/>
              </a:rPr>
              <a:t>económico</a:t>
            </a:r>
            <a:r>
              <a:rPr lang="es-MX" altLang="es-MX" sz="2000" dirty="0">
                <a:latin typeface="Arial" panose="020B0604020202020204" pitchFamily="34" charset="0"/>
                <a:cs typeface="Arial" panose="020B0604020202020204" pitchFamily="34" charset="0"/>
                <a:sym typeface="Arial" panose="020B0604020202020204" pitchFamily="34" charset="0"/>
              </a:rPr>
              <a:t>, de </a:t>
            </a:r>
            <a:r>
              <a:rPr lang="es-MX" altLang="es-MX" sz="2000" b="1" dirty="0">
                <a:latin typeface="Arial" panose="020B0604020202020204" pitchFamily="34" charset="0"/>
                <a:cs typeface="Arial" panose="020B0604020202020204" pitchFamily="34" charset="0"/>
                <a:sym typeface="Arial" panose="020B0604020202020204" pitchFamily="34" charset="0"/>
              </a:rPr>
              <a:t>alimentos </a:t>
            </a:r>
            <a:r>
              <a:rPr lang="es-MX" altLang="es-MX" sz="2000" dirty="0">
                <a:latin typeface="Arial" panose="020B0604020202020204" pitchFamily="34" charset="0"/>
                <a:cs typeface="Arial" panose="020B0604020202020204" pitchFamily="34" charset="0"/>
                <a:sym typeface="Arial" panose="020B0604020202020204" pitchFamily="34" charset="0"/>
              </a:rPr>
              <a:t>que sean </a:t>
            </a:r>
            <a:r>
              <a:rPr lang="es-MX" altLang="es-MX" sz="2000" b="1" dirty="0">
                <a:latin typeface="Arial" panose="020B0604020202020204" pitchFamily="34" charset="0"/>
                <a:cs typeface="Arial" panose="020B0604020202020204" pitchFamily="34" charset="0"/>
                <a:sym typeface="Arial" panose="020B0604020202020204" pitchFamily="34" charset="0"/>
              </a:rPr>
              <a:t>nutritivos, variados y culturalmente aceptables</a:t>
            </a:r>
            <a:r>
              <a:rPr lang="es-MX" altLang="es-MX" sz="2000" dirty="0">
                <a:latin typeface="Arial" panose="020B0604020202020204" pitchFamily="34" charset="0"/>
                <a:cs typeface="Arial" panose="020B0604020202020204" pitchFamily="34" charset="0"/>
                <a:sym typeface="Arial" panose="020B0604020202020204" pitchFamily="34" charset="0"/>
              </a:rPr>
              <a:t>, con especial </a:t>
            </a:r>
            <a:r>
              <a:rPr lang="es-MX" altLang="es-MX" sz="2000" b="1" dirty="0">
                <a:latin typeface="Arial" panose="020B0604020202020204" pitchFamily="34" charset="0"/>
                <a:cs typeface="Arial" panose="020B0604020202020204" pitchFamily="34" charset="0"/>
                <a:sym typeface="Arial" panose="020B0604020202020204" pitchFamily="34" charset="0"/>
              </a:rPr>
              <a:t>énfasis</a:t>
            </a:r>
            <a:r>
              <a:rPr lang="es-MX" altLang="es-MX" sz="2000" dirty="0">
                <a:latin typeface="Arial" panose="020B0604020202020204" pitchFamily="34" charset="0"/>
                <a:cs typeface="Arial" panose="020B0604020202020204" pitchFamily="34" charset="0"/>
                <a:sym typeface="Arial" panose="020B0604020202020204" pitchFamily="34" charset="0"/>
              </a:rPr>
              <a:t> en las </a:t>
            </a:r>
            <a:r>
              <a:rPr lang="es-MX" altLang="es-MX" sz="2000" b="1" dirty="0">
                <a:latin typeface="Arial" panose="020B0604020202020204" pitchFamily="34" charset="0"/>
                <a:cs typeface="Arial" panose="020B0604020202020204" pitchFamily="34" charset="0"/>
                <a:sym typeface="Arial" panose="020B0604020202020204" pitchFamily="34" charset="0"/>
              </a:rPr>
              <a:t>zonas rurales</a:t>
            </a:r>
            <a:r>
              <a:rPr lang="es-MX" altLang="es-MX" sz="2000" dirty="0">
                <a:latin typeface="Arial" panose="020B0604020202020204" pitchFamily="34" charset="0"/>
                <a:cs typeface="Arial" panose="020B0604020202020204" pitchFamily="34" charset="0"/>
                <a:sym typeface="Arial" panose="020B0604020202020204" pitchFamily="34" charset="0"/>
              </a:rPr>
              <a:t> más alejadas de los centros urbanos en donde se concentra el abasto de alimentos, </a:t>
            </a:r>
            <a:r>
              <a:rPr lang="es-MX" altLang="es-MX" sz="2000" b="1" dirty="0">
                <a:latin typeface="Arial" panose="020B0604020202020204" pitchFamily="34" charset="0"/>
                <a:cs typeface="Arial" panose="020B0604020202020204" pitchFamily="34" charset="0"/>
                <a:sym typeface="Arial" panose="020B0604020202020204" pitchFamily="34" charset="0"/>
              </a:rPr>
              <a:t>atendiendo así el problema de inseguridad alimentaria abatiendo la subalimentación</a:t>
            </a:r>
            <a:r>
              <a:rPr lang="es-MX" altLang="es-MX" sz="2000" dirty="0">
                <a:latin typeface="Arial" panose="020B0604020202020204" pitchFamily="34" charset="0"/>
                <a:cs typeface="Arial" panose="020B0604020202020204" pitchFamily="34" charset="0"/>
                <a:sym typeface="Arial" panose="020B0604020202020204" pitchFamily="34" charset="0"/>
              </a:rPr>
              <a:t>. </a:t>
            </a:r>
          </a:p>
          <a:p>
            <a:pPr algn="just">
              <a:spcAft>
                <a:spcPts val="600"/>
              </a:spcAft>
              <a:buFont typeface="+mj-lt"/>
              <a:buAutoNum type="arabicPeriod"/>
              <a:defRPr/>
            </a:pPr>
            <a:r>
              <a:rPr lang="es-MX" altLang="es-MX" sz="2000" dirty="0">
                <a:latin typeface="Arial" panose="020B0604020202020204" pitchFamily="34" charset="0"/>
                <a:cs typeface="Arial" panose="020B0604020202020204" pitchFamily="34" charset="0"/>
                <a:sym typeface="Arial" panose="020B0604020202020204" pitchFamily="34" charset="0"/>
              </a:rPr>
              <a:t>México ocupa el </a:t>
            </a:r>
            <a:r>
              <a:rPr lang="es-MX" altLang="es-MX" sz="2000" b="1" dirty="0">
                <a:latin typeface="Arial" panose="020B0604020202020204" pitchFamily="34" charset="0"/>
                <a:cs typeface="Arial" panose="020B0604020202020204" pitchFamily="34" charset="0"/>
                <a:sym typeface="Arial" panose="020B0604020202020204" pitchFamily="34" charset="0"/>
              </a:rPr>
              <a:t>segundo lugar entre los países de la OCDE </a:t>
            </a:r>
            <a:r>
              <a:rPr lang="es-MX" altLang="es-MX" sz="2000" dirty="0">
                <a:latin typeface="Arial" panose="020B0604020202020204" pitchFamily="34" charset="0"/>
                <a:cs typeface="Arial" panose="020B0604020202020204" pitchFamily="34" charset="0"/>
                <a:sym typeface="Arial" panose="020B0604020202020204" pitchFamily="34" charset="0"/>
              </a:rPr>
              <a:t>en </a:t>
            </a:r>
            <a:r>
              <a:rPr lang="es-MX" altLang="es-MX" sz="2000" b="1" dirty="0">
                <a:latin typeface="Arial" panose="020B0604020202020204" pitchFamily="34" charset="0"/>
                <a:cs typeface="Arial" panose="020B0604020202020204" pitchFamily="34" charset="0"/>
                <a:sym typeface="Arial" panose="020B0604020202020204" pitchFamily="34" charset="0"/>
              </a:rPr>
              <a:t>personas adultas obesas </a:t>
            </a:r>
            <a:r>
              <a:rPr lang="es-MX" altLang="es-MX" sz="2000" dirty="0">
                <a:latin typeface="Arial" panose="020B0604020202020204" pitchFamily="34" charset="0"/>
                <a:cs typeface="Arial" panose="020B0604020202020204" pitchFamily="34" charset="0"/>
                <a:sym typeface="Arial" panose="020B0604020202020204" pitchFamily="34" charset="0"/>
              </a:rPr>
              <a:t>y el </a:t>
            </a:r>
            <a:r>
              <a:rPr lang="es-MX" altLang="es-MX" sz="2000" b="1" dirty="0">
                <a:latin typeface="Arial" panose="020B0604020202020204" pitchFamily="34" charset="0"/>
                <a:cs typeface="Arial" panose="020B0604020202020204" pitchFamily="34" charset="0"/>
                <a:sym typeface="Arial" panose="020B0604020202020204" pitchFamily="34" charset="0"/>
              </a:rPr>
              <a:t>primer lugar en adultos con sobrepeso u obesidad</a:t>
            </a:r>
            <a:r>
              <a:rPr lang="es-MX" altLang="es-MX" sz="2000" dirty="0">
                <a:latin typeface="Arial" panose="020B0604020202020204" pitchFamily="34" charset="0"/>
                <a:cs typeface="Arial" panose="020B0604020202020204" pitchFamily="34" charset="0"/>
                <a:sym typeface="Arial" panose="020B0604020202020204" pitchFamily="34" charset="0"/>
              </a:rPr>
              <a:t>, y ocupa el </a:t>
            </a:r>
            <a:r>
              <a:rPr lang="es-MX" altLang="es-MX" sz="2000" b="1" dirty="0">
                <a:latin typeface="Arial" panose="020B0604020202020204" pitchFamily="34" charset="0"/>
                <a:cs typeface="Arial" panose="020B0604020202020204" pitchFamily="34" charset="0"/>
                <a:sym typeface="Arial" panose="020B0604020202020204" pitchFamily="34" charset="0"/>
              </a:rPr>
              <a:t>primer lugar mundial en obesidad infantil</a:t>
            </a:r>
            <a:r>
              <a:rPr lang="es-MX" altLang="es-MX" sz="2000" dirty="0">
                <a:latin typeface="Arial" panose="020B0604020202020204" pitchFamily="34" charset="0"/>
                <a:cs typeface="Arial" panose="020B0604020202020204" pitchFamily="34" charset="0"/>
                <a:sym typeface="Arial" panose="020B0604020202020204" pitchFamily="34" charset="0"/>
              </a:rPr>
              <a:t>, por lo que se requiere fortalecer las estrategias dirigidas a la prevención y combate de esta epidemia. </a:t>
            </a:r>
          </a:p>
          <a:p>
            <a:pPr algn="just">
              <a:spcAft>
                <a:spcPts val="600"/>
              </a:spcAft>
              <a:buFont typeface="+mj-lt"/>
              <a:buAutoNum type="arabicPeriod"/>
              <a:defRPr/>
            </a:pPr>
            <a:r>
              <a:rPr lang="es-MX" altLang="es-MX" sz="2000" dirty="0">
                <a:latin typeface="Arial" panose="020B0604020202020204" pitchFamily="34" charset="0"/>
                <a:cs typeface="Arial" panose="020B0604020202020204" pitchFamily="34" charset="0"/>
                <a:sym typeface="Arial" panose="020B0604020202020204" pitchFamily="34" charset="0"/>
              </a:rPr>
              <a:t>La </a:t>
            </a:r>
            <a:r>
              <a:rPr lang="es-MX" altLang="es-MX" sz="2000" b="1" dirty="0">
                <a:latin typeface="Arial" panose="020B0604020202020204" pitchFamily="34" charset="0"/>
                <a:cs typeface="Arial" panose="020B0604020202020204" pitchFamily="34" charset="0"/>
                <a:sym typeface="Arial" panose="020B0604020202020204" pitchFamily="34" charset="0"/>
              </a:rPr>
              <a:t>prevalencia de anemia en los niños y mujeres</a:t>
            </a:r>
            <a:r>
              <a:rPr lang="es-MX" altLang="es-MX" sz="2000" dirty="0">
                <a:latin typeface="Arial" panose="020B0604020202020204" pitchFamily="34" charset="0"/>
                <a:cs typeface="Arial" panose="020B0604020202020204" pitchFamily="34" charset="0"/>
                <a:sym typeface="Arial" panose="020B0604020202020204" pitchFamily="34" charset="0"/>
              </a:rPr>
              <a:t>, especialmente aquellas en edad reproductiva vuelve indispensable la </a:t>
            </a:r>
            <a:r>
              <a:rPr lang="es-MX" altLang="es-MX" sz="2000" b="1" dirty="0">
                <a:latin typeface="Arial" panose="020B0604020202020204" pitchFamily="34" charset="0"/>
                <a:cs typeface="Arial" panose="020B0604020202020204" pitchFamily="34" charset="0"/>
                <a:sym typeface="Arial" panose="020B0604020202020204" pitchFamily="34" charset="0"/>
              </a:rPr>
              <a:t>implementación de medidas para</a:t>
            </a:r>
            <a:r>
              <a:rPr lang="es-MX" altLang="es-MX" sz="2000" dirty="0">
                <a:latin typeface="Arial" panose="020B0604020202020204" pitchFamily="34" charset="0"/>
                <a:cs typeface="Arial" panose="020B0604020202020204" pitchFamily="34" charset="0"/>
                <a:sym typeface="Arial" panose="020B0604020202020204" pitchFamily="34" charset="0"/>
              </a:rPr>
              <a:t> </a:t>
            </a:r>
            <a:r>
              <a:rPr lang="es-MX" altLang="es-MX" sz="2000" b="1" dirty="0">
                <a:latin typeface="Arial" panose="020B0604020202020204" pitchFamily="34" charset="0"/>
                <a:cs typeface="Arial" panose="020B0604020202020204" pitchFamily="34" charset="0"/>
                <a:sym typeface="Arial" panose="020B0604020202020204" pitchFamily="34" charset="0"/>
              </a:rPr>
              <a:t>acercar</a:t>
            </a:r>
            <a:r>
              <a:rPr lang="es-MX" altLang="es-MX" sz="2000" dirty="0">
                <a:latin typeface="Arial" panose="020B0604020202020204" pitchFamily="34" charset="0"/>
                <a:cs typeface="Arial" panose="020B0604020202020204" pitchFamily="34" charset="0"/>
                <a:sym typeface="Arial" panose="020B0604020202020204" pitchFamily="34" charset="0"/>
              </a:rPr>
              <a:t> a estos grupos </a:t>
            </a:r>
            <a:r>
              <a:rPr lang="es-MX" altLang="es-MX" sz="2000" b="1" dirty="0">
                <a:latin typeface="Arial" panose="020B0604020202020204" pitchFamily="34" charset="0"/>
                <a:cs typeface="Arial" panose="020B0604020202020204" pitchFamily="34" charset="0"/>
                <a:sym typeface="Arial" panose="020B0604020202020204" pitchFamily="34" charset="0"/>
              </a:rPr>
              <a:t>a una alimentación más diversa y rica en micronutrientes</a:t>
            </a:r>
            <a:r>
              <a:rPr lang="es-MX" altLang="es-MX" sz="2000" dirty="0">
                <a:latin typeface="Arial" panose="020B0604020202020204" pitchFamily="34" charset="0"/>
                <a:cs typeface="Arial" panose="020B0604020202020204" pitchFamily="34" charset="0"/>
                <a:sym typeface="Arial" panose="020B0604020202020204" pitchFamily="34" charset="0"/>
              </a:rPr>
              <a:t>. </a:t>
            </a:r>
          </a:p>
          <a:p>
            <a:pPr algn="just">
              <a:spcAft>
                <a:spcPts val="600"/>
              </a:spcAft>
              <a:buFont typeface="+mj-lt"/>
              <a:buAutoNum type="arabicPeriod"/>
              <a:defRPr/>
            </a:pPr>
            <a:r>
              <a:rPr lang="es-MX" altLang="es-MX" sz="2000" dirty="0">
                <a:latin typeface="Arial" panose="020B0604020202020204" pitchFamily="34" charset="0"/>
                <a:cs typeface="Arial" panose="020B0604020202020204" pitchFamily="34" charset="0"/>
                <a:sym typeface="Arial" panose="020B0604020202020204" pitchFamily="34" charset="0"/>
              </a:rPr>
              <a:t>Es necesario continuar promoviendo </a:t>
            </a:r>
            <a:r>
              <a:rPr lang="es-MX" altLang="es-MX" sz="2000" b="1" dirty="0">
                <a:latin typeface="Arial" panose="020B0604020202020204" pitchFamily="34" charset="0"/>
                <a:cs typeface="Arial" panose="020B0604020202020204" pitchFamily="34" charset="0"/>
                <a:sym typeface="Arial" panose="020B0604020202020204" pitchFamily="34" charset="0"/>
              </a:rPr>
              <a:t>hábitos de consumo saludables </a:t>
            </a:r>
            <a:r>
              <a:rPr lang="es-MX" altLang="es-MX" sz="2000" dirty="0">
                <a:latin typeface="Arial" panose="020B0604020202020204" pitchFamily="34" charset="0"/>
                <a:cs typeface="Arial" panose="020B0604020202020204" pitchFamily="34" charset="0"/>
                <a:sym typeface="Arial" panose="020B0604020202020204" pitchFamily="34" charset="0"/>
              </a:rPr>
              <a:t>a través, por ejemplo, del conocimiento y </a:t>
            </a:r>
            <a:r>
              <a:rPr lang="es-MX" altLang="es-MX" sz="2000" b="1" dirty="0">
                <a:latin typeface="Arial" panose="020B0604020202020204" pitchFamily="34" charset="0"/>
                <a:cs typeface="Arial" panose="020B0604020202020204" pitchFamily="34" charset="0"/>
                <a:sym typeface="Arial" panose="020B0604020202020204" pitchFamily="34" charset="0"/>
              </a:rPr>
              <a:t>uso del etiquetado de alimentos procesados </a:t>
            </a:r>
            <a:r>
              <a:rPr lang="es-MX" altLang="es-MX" sz="2000" dirty="0">
                <a:latin typeface="Arial" panose="020B0604020202020204" pitchFamily="34" charset="0"/>
                <a:cs typeface="Arial" panose="020B0604020202020204" pitchFamily="34" charset="0"/>
                <a:sym typeface="Arial" panose="020B0604020202020204" pitchFamily="34" charset="0"/>
              </a:rPr>
              <a:t>para decisiones de consumo, así como la </a:t>
            </a:r>
            <a:r>
              <a:rPr lang="es-MX" altLang="es-MX" sz="2000" b="1" dirty="0">
                <a:latin typeface="Arial" panose="020B0604020202020204" pitchFamily="34" charset="0"/>
                <a:cs typeface="Arial" panose="020B0604020202020204" pitchFamily="34" charset="0"/>
                <a:sym typeface="Arial" panose="020B0604020202020204" pitchFamily="34" charset="0"/>
              </a:rPr>
              <a:t>variedad en la ingesta </a:t>
            </a:r>
            <a:r>
              <a:rPr lang="es-MX" altLang="es-MX" sz="2000" dirty="0">
                <a:latin typeface="Arial" panose="020B0604020202020204" pitchFamily="34" charset="0"/>
                <a:cs typeface="Arial" panose="020B0604020202020204" pitchFamily="34" charset="0"/>
                <a:sym typeface="Arial" panose="020B0604020202020204" pitchFamily="34" charset="0"/>
              </a:rPr>
              <a:t>de </a:t>
            </a:r>
            <a:r>
              <a:rPr lang="es-MX" altLang="es-MX" sz="2000" b="1" dirty="0">
                <a:latin typeface="Arial" panose="020B0604020202020204" pitchFamily="34" charset="0"/>
                <a:cs typeface="Arial" panose="020B0604020202020204" pitchFamily="34" charset="0"/>
                <a:sym typeface="Arial" panose="020B0604020202020204" pitchFamily="34" charset="0"/>
              </a:rPr>
              <a:t>grupos de alimentos recomendables</a:t>
            </a:r>
            <a:r>
              <a:rPr lang="es-MX" altLang="es-MX" sz="2000" dirty="0">
                <a:latin typeface="Arial" panose="020B0604020202020204" pitchFamily="34" charset="0"/>
                <a:cs typeface="Arial" panose="020B0604020202020204" pitchFamily="34" charset="0"/>
                <a:sym typeface="Arial" panose="020B0604020202020204" pitchFamily="34" charset="0"/>
              </a:rPr>
              <a:t>.</a:t>
            </a:r>
          </a:p>
          <a:p>
            <a:pPr algn="just">
              <a:spcAft>
                <a:spcPts val="600"/>
              </a:spcAft>
              <a:buFont typeface="+mj-lt"/>
              <a:buAutoNum type="arabicPeriod"/>
              <a:defRPr/>
            </a:pPr>
            <a:r>
              <a:rPr lang="es-MX" altLang="es-MX" sz="2000" dirty="0">
                <a:latin typeface="Arial" panose="020B0604020202020204" pitchFamily="34" charset="0"/>
                <a:cs typeface="Arial" panose="020B0604020202020204" pitchFamily="34" charset="0"/>
                <a:sym typeface="Arial" panose="020B0604020202020204" pitchFamily="34" charset="0"/>
              </a:rPr>
              <a:t>Persisten </a:t>
            </a:r>
            <a:r>
              <a:rPr lang="es-MX" altLang="es-MX" sz="2000" b="1" dirty="0">
                <a:latin typeface="Arial" panose="020B0604020202020204" pitchFamily="34" charset="0"/>
                <a:cs typeface="Arial" panose="020B0604020202020204" pitchFamily="34" charset="0"/>
                <a:sym typeface="Arial" panose="020B0604020202020204" pitchFamily="34" charset="0"/>
              </a:rPr>
              <a:t>limitaciones en la información disponible</a:t>
            </a:r>
            <a:r>
              <a:rPr lang="es-MX" altLang="es-MX" sz="2000" dirty="0">
                <a:latin typeface="Arial" panose="020B0604020202020204" pitchFamily="34" charset="0"/>
                <a:cs typeface="Arial" panose="020B0604020202020204" pitchFamily="34" charset="0"/>
                <a:sym typeface="Arial" panose="020B0604020202020204" pitchFamily="34" charset="0"/>
              </a:rPr>
              <a:t>, pues ésta no se encuentra actualizada o no cuenta con un levantamiento periódico que permita analizar el comportamiento histórico. </a:t>
            </a:r>
          </a:p>
        </p:txBody>
      </p:sp>
    </p:spTree>
    <p:extLst>
      <p:ext uri="{BB962C8B-B14F-4D97-AF65-F5344CB8AC3E}">
        <p14:creationId xmlns:p14="http://schemas.microsoft.com/office/powerpoint/2010/main" val="31327640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p:cNvSpPr>
          <p:nvPr/>
        </p:nvSpPr>
        <p:spPr bwMode="auto">
          <a:xfrm>
            <a:off x="381720" y="916360"/>
            <a:ext cx="1878719"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Bibliografía </a:t>
            </a:r>
          </a:p>
        </p:txBody>
      </p:sp>
      <p:sp>
        <p:nvSpPr>
          <p:cNvPr id="5" name="Rectángulo 1">
            <a:extLst>
              <a:ext uri="{FF2B5EF4-FFF2-40B4-BE49-F238E27FC236}">
                <a16:creationId xmlns:a16="http://schemas.microsoft.com/office/drawing/2014/main" id="{A7F58F84-64FD-4393-A1C6-DFC130921067}"/>
              </a:ext>
            </a:extLst>
          </p:cNvPr>
          <p:cNvSpPr>
            <a:spLocks noChangeArrowheads="1"/>
          </p:cNvSpPr>
          <p:nvPr/>
        </p:nvSpPr>
        <p:spPr bwMode="auto">
          <a:xfrm>
            <a:off x="165696" y="1636440"/>
            <a:ext cx="12313369" cy="418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a:defRPr sz="3600">
                <a:solidFill>
                  <a:srgbClr val="000000"/>
                </a:solidFill>
                <a:latin typeface="Helvetica Light" charset="0"/>
                <a:ea typeface="Helvetica Light" charset="0"/>
                <a:cs typeface="Helvetica Light" charset="0"/>
                <a:sym typeface="Helvetica Light" charset="0"/>
              </a:defRPr>
            </a:lvl1pPr>
            <a:lvl2pPr marL="914400" indent="-457200">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Aft>
                <a:spcPts val="600"/>
              </a:spcAft>
              <a:buFont typeface="Wingdings" panose="05000000000000000000" pitchFamily="2" charset="2"/>
              <a:buChar char="v"/>
            </a:pPr>
            <a:r>
              <a:rPr lang="es-MX" altLang="es-MX" sz="1200" dirty="0">
                <a:latin typeface="Arial" panose="020B0604020202020204" pitchFamily="34" charset="0"/>
                <a:cs typeface="Arial" panose="020B0604020202020204" pitchFamily="34" charset="0"/>
                <a:sym typeface="Arial" panose="020B0604020202020204" pitchFamily="34" charset="0"/>
              </a:rPr>
              <a:t>Consejo Nacional de Evaluación de la Política de Desarrollo Social (CONEVAL). (2015d). Encuesta CONEVAL a hogares rurales de México 2015. (ENCHOR, 2015).</a:t>
            </a:r>
          </a:p>
          <a:p>
            <a:pPr algn="just">
              <a:spcAft>
                <a:spcPts val="600"/>
              </a:spcAft>
              <a:buFont typeface="Wingdings" panose="05000000000000000000" pitchFamily="2" charset="2"/>
              <a:buChar char="v"/>
            </a:pPr>
            <a:r>
              <a:rPr lang="es-MX" altLang="es-MX" sz="1200" dirty="0">
                <a:latin typeface="Arial" panose="020B0604020202020204" pitchFamily="34" charset="0"/>
                <a:cs typeface="Arial" panose="020B0604020202020204" pitchFamily="34" charset="0"/>
                <a:sym typeface="Arial" panose="020B0604020202020204" pitchFamily="34" charset="0"/>
              </a:rPr>
              <a:t>____(2017b). Medición de la pobreza, resultados a nivel nacional y por entidad federativa 2010-2014. Recuperado de: http://www.coneval.org.mx/Medicion/MP/Paginas/Pobreza_2014.aspx</a:t>
            </a:r>
          </a:p>
          <a:p>
            <a:pPr algn="just">
              <a:spcAft>
                <a:spcPts val="600"/>
              </a:spcAft>
              <a:buFont typeface="Wingdings" panose="05000000000000000000" pitchFamily="2" charset="2"/>
              <a:buChar char="v"/>
            </a:pPr>
            <a:r>
              <a:rPr lang="es-MX" altLang="es-MX" sz="1200" dirty="0">
                <a:latin typeface="Arial" panose="020B0604020202020204" pitchFamily="34" charset="0"/>
                <a:cs typeface="Arial" panose="020B0604020202020204" pitchFamily="34" charset="0"/>
                <a:sym typeface="Arial" panose="020B0604020202020204" pitchFamily="34" charset="0"/>
              </a:rPr>
              <a:t>Instituto Nacional de Estadística y Geografía (INEGI). (1992-2016). Encuesta Nacional de Ingresos y Gastos de los Hogares (ENIGH). Recuperado de: http://www.beta.inegi.org.mx/proyectos/enchogares/regulares/</a:t>
            </a:r>
          </a:p>
          <a:p>
            <a:pPr algn="just">
              <a:spcAft>
                <a:spcPts val="600"/>
              </a:spcAft>
              <a:buFont typeface="Wingdings" panose="05000000000000000000" pitchFamily="2" charset="2"/>
              <a:buChar char="v"/>
            </a:pPr>
            <a:r>
              <a:rPr lang="es-MX" altLang="es-MX" sz="1200" dirty="0">
                <a:latin typeface="Arial" panose="020B0604020202020204" pitchFamily="34" charset="0"/>
                <a:cs typeface="Arial" panose="020B0604020202020204" pitchFamily="34" charset="0"/>
                <a:sym typeface="Arial" panose="020B0604020202020204" pitchFamily="34" charset="0"/>
              </a:rPr>
              <a:t>Instituto Nacional de Salud Pública (INSP) (2012). Encuesta Nacional de Salud y Nutrición 2012. Resultados Nacionales. México: Autor (ENSANUT, 2012). Recuperado de: http://ensanut.insp.mx/informes/ENSANUT2012ResultadosNacionales.pdf</a:t>
            </a:r>
          </a:p>
          <a:p>
            <a:pPr algn="just">
              <a:spcAft>
                <a:spcPts val="600"/>
              </a:spcAft>
              <a:buFont typeface="Wingdings" panose="05000000000000000000" pitchFamily="2" charset="2"/>
              <a:buChar char="v"/>
            </a:pPr>
            <a:r>
              <a:rPr lang="es-MX" altLang="es-MX" sz="1200" dirty="0">
                <a:latin typeface="Arial" panose="020B0604020202020204" pitchFamily="34" charset="0"/>
                <a:cs typeface="Arial" panose="020B0604020202020204" pitchFamily="34" charset="0"/>
                <a:sym typeface="Arial" panose="020B0604020202020204" pitchFamily="34" charset="0"/>
              </a:rPr>
              <a:t>____(2016). Encuesta Nacional de Salud y Nutrición de Medio Camino 2016. Informe final de resultados. México: Autor (ENSANUT, 2016). Recuperado de: http://promocion.salud.gob.mx/dgps/descargas1/doctos_2016/ensanut_mc_2016-310oct.pdf</a:t>
            </a:r>
          </a:p>
          <a:p>
            <a:pPr algn="just">
              <a:spcAft>
                <a:spcPts val="600"/>
              </a:spcAft>
              <a:buFont typeface="Wingdings" panose="05000000000000000000" pitchFamily="2" charset="2"/>
              <a:buChar char="v"/>
            </a:pPr>
            <a:r>
              <a:rPr lang="es-MX" altLang="es-MX" sz="1200" dirty="0">
                <a:latin typeface="Arial" panose="020B0604020202020204" pitchFamily="34" charset="0"/>
                <a:cs typeface="Arial" panose="020B0604020202020204" pitchFamily="34" charset="0"/>
                <a:sym typeface="Arial" panose="020B0604020202020204" pitchFamily="34" charset="0"/>
              </a:rPr>
              <a:t>Instituto Nacional de Salud Pública y UNICEF México. (2015). Encuesta Nacional de Niños, Niñas y Mujeres (ENIM, 2015). Informe de resultados.</a:t>
            </a:r>
          </a:p>
          <a:p>
            <a:pPr algn="just">
              <a:spcAft>
                <a:spcPts val="600"/>
              </a:spcAft>
              <a:buFont typeface="Wingdings" panose="05000000000000000000" pitchFamily="2" charset="2"/>
              <a:buChar char="v"/>
            </a:pPr>
            <a:r>
              <a:rPr lang="es-MX" altLang="es-MX" sz="1200" dirty="0">
                <a:latin typeface="Arial" panose="020B0604020202020204" pitchFamily="34" charset="0"/>
                <a:cs typeface="Arial" panose="020B0604020202020204" pitchFamily="34" charset="0"/>
                <a:sym typeface="Arial" panose="020B0604020202020204" pitchFamily="34" charset="0"/>
              </a:rPr>
              <a:t>Organización de las Naciones Unidas para la Alimentación y la Agricultura (FAO). (2016). Indicadores de Seguridad Alimentaria. Recuperado de: http://www.fao.org/economic/ess/ess-fs/ess-fadata/es/#.WUBqOxLhBE4</a:t>
            </a:r>
          </a:p>
          <a:p>
            <a:pPr algn="just">
              <a:spcAft>
                <a:spcPts val="600"/>
              </a:spcAft>
              <a:buFont typeface="Wingdings" panose="05000000000000000000" pitchFamily="2" charset="2"/>
              <a:buChar char="v"/>
            </a:pPr>
            <a:r>
              <a:rPr lang="es-MX" altLang="es-MX" sz="1200" dirty="0">
                <a:latin typeface="Arial" panose="020B0604020202020204" pitchFamily="34" charset="0"/>
                <a:cs typeface="Arial" panose="020B0604020202020204" pitchFamily="34" charset="0"/>
                <a:sym typeface="Arial" panose="020B0604020202020204" pitchFamily="34" charset="0"/>
              </a:rPr>
              <a:t>Organización Mundial de la Salud (OMS). (2016a). Child </a:t>
            </a:r>
            <a:r>
              <a:rPr lang="es-MX" altLang="es-MX" sz="1200" dirty="0" err="1">
                <a:latin typeface="Arial" panose="020B0604020202020204" pitchFamily="34" charset="0"/>
                <a:cs typeface="Arial" panose="020B0604020202020204" pitchFamily="34" charset="0"/>
                <a:sym typeface="Arial" panose="020B0604020202020204" pitchFamily="34" charset="0"/>
              </a:rPr>
              <a:t>Malnutrition</a:t>
            </a:r>
            <a:r>
              <a:rPr lang="es-MX" altLang="es-MX" sz="1200" dirty="0">
                <a:latin typeface="Arial" panose="020B0604020202020204" pitchFamily="34" charset="0"/>
                <a:cs typeface="Arial" panose="020B0604020202020204" pitchFamily="34" charset="0"/>
                <a:sym typeface="Arial" panose="020B0604020202020204" pitchFamily="34" charset="0"/>
              </a:rPr>
              <a:t> </a:t>
            </a:r>
            <a:r>
              <a:rPr lang="es-MX" altLang="es-MX" sz="1200" dirty="0" err="1">
                <a:latin typeface="Arial" panose="020B0604020202020204" pitchFamily="34" charset="0"/>
                <a:cs typeface="Arial" panose="020B0604020202020204" pitchFamily="34" charset="0"/>
                <a:sym typeface="Arial" panose="020B0604020202020204" pitchFamily="34" charset="0"/>
              </a:rPr>
              <a:t>statistics</a:t>
            </a:r>
            <a:r>
              <a:rPr lang="es-MX" altLang="es-MX" sz="1200" dirty="0">
                <a:latin typeface="Arial" panose="020B0604020202020204" pitchFamily="34" charset="0"/>
                <a:cs typeface="Arial" panose="020B0604020202020204" pitchFamily="34" charset="0"/>
                <a:sym typeface="Arial" panose="020B0604020202020204" pitchFamily="34" charset="0"/>
              </a:rPr>
              <a:t>. Recuperado de: http://apps.who.int/gho/data/node.main.1095?lang=en </a:t>
            </a:r>
          </a:p>
          <a:p>
            <a:pPr algn="just">
              <a:spcAft>
                <a:spcPts val="600"/>
              </a:spcAft>
              <a:buFont typeface="Wingdings" panose="05000000000000000000" pitchFamily="2" charset="2"/>
              <a:buChar char="v"/>
            </a:pPr>
            <a:r>
              <a:rPr lang="es-MX" altLang="es-MX" sz="1200" dirty="0">
                <a:latin typeface="Arial" panose="020B0604020202020204" pitchFamily="34" charset="0"/>
                <a:cs typeface="Arial" panose="020B0604020202020204" pitchFamily="34" charset="0"/>
                <a:sym typeface="Arial" panose="020B0604020202020204" pitchFamily="34" charset="0"/>
              </a:rPr>
              <a:t>_____(s.f.). Observatorio Mundial de la Salud. Recuperado de http://www.who.int/gho/es/</a:t>
            </a:r>
          </a:p>
          <a:p>
            <a:pPr algn="just">
              <a:spcAft>
                <a:spcPts val="600"/>
              </a:spcAft>
              <a:buFont typeface="Wingdings" panose="05000000000000000000" pitchFamily="2" charset="2"/>
              <a:buChar char="v"/>
            </a:pPr>
            <a:r>
              <a:rPr lang="es-MX" altLang="es-MX" sz="1200" dirty="0">
                <a:latin typeface="Arial" panose="020B0604020202020204" pitchFamily="34" charset="0"/>
                <a:cs typeface="Arial" panose="020B0604020202020204" pitchFamily="34" charset="0"/>
                <a:sym typeface="Arial" panose="020B0604020202020204" pitchFamily="34" charset="0"/>
              </a:rPr>
              <a:t>Presidencia de la República (PR). (2016). Los Objetivos de Desarrollo del Milenio en México Informe de avances 2015. Recuperado 9 de abril de 2018, de: http://www.objetivosdedesarrollodelmilenio.org.mx/Doctos/InfMex2015.pdf</a:t>
            </a:r>
          </a:p>
          <a:p>
            <a:pPr algn="just">
              <a:spcAft>
                <a:spcPts val="600"/>
              </a:spcAft>
              <a:buFont typeface="Wingdings" panose="05000000000000000000" pitchFamily="2" charset="2"/>
              <a:buChar char="v"/>
            </a:pPr>
            <a:r>
              <a:rPr lang="es-MX" altLang="es-MX" sz="1200" dirty="0">
                <a:latin typeface="Arial" panose="020B0604020202020204" pitchFamily="34" charset="0"/>
                <a:cs typeface="Arial" panose="020B0604020202020204" pitchFamily="34" charset="0"/>
                <a:sym typeface="Arial" panose="020B0604020202020204" pitchFamily="34" charset="0"/>
              </a:rPr>
              <a:t>Secretaría de Salud (SS). (2018). Cubos dinámicos. Dirección General de Información en Salud. Recuperado de http://www.dgis.salud.gob.mx/contenidos/basesdedatos/BD_Cubos_gobmx.html</a:t>
            </a:r>
          </a:p>
        </p:txBody>
      </p:sp>
    </p:spTree>
    <p:extLst>
      <p:ext uri="{BB962C8B-B14F-4D97-AF65-F5344CB8AC3E}">
        <p14:creationId xmlns:p14="http://schemas.microsoft.com/office/powerpoint/2010/main" val="2037565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p:cNvSpPr>
          <p:nvPr/>
        </p:nvSpPr>
        <p:spPr bwMode="auto">
          <a:xfrm>
            <a:off x="1749872" y="1924472"/>
            <a:ext cx="1622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Contenido</a:t>
            </a:r>
          </a:p>
        </p:txBody>
      </p:sp>
      <p:sp>
        <p:nvSpPr>
          <p:cNvPr id="4" name="Rectángulo 1">
            <a:extLst>
              <a:ext uri="{FF2B5EF4-FFF2-40B4-BE49-F238E27FC236}">
                <a16:creationId xmlns:a16="http://schemas.microsoft.com/office/drawing/2014/main" id="{F1A69CB5-7D0E-455E-AA4E-C1DB9A261E10}"/>
              </a:ext>
            </a:extLst>
          </p:cNvPr>
          <p:cNvSpPr>
            <a:spLocks noChangeArrowheads="1"/>
          </p:cNvSpPr>
          <p:nvPr/>
        </p:nvSpPr>
        <p:spPr bwMode="auto">
          <a:xfrm>
            <a:off x="3118024" y="3217133"/>
            <a:ext cx="864096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457200" indent="-457200">
              <a:defRPr sz="3600">
                <a:solidFill>
                  <a:srgbClr val="000000"/>
                </a:solidFill>
                <a:latin typeface="Helvetica Light" charset="0"/>
                <a:ea typeface="Helvetica Light" charset="0"/>
                <a:cs typeface="Helvetica Light" charset="0"/>
                <a:sym typeface="Helvetica Light" charset="0"/>
              </a:defRPr>
            </a:lvl1pPr>
            <a:lvl2pPr marL="914400" indent="-457200">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buFont typeface="Helvetica Light" charset="0"/>
              <a:buAutoNum type="arabicPeriod"/>
            </a:pPr>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Definición del derecho</a:t>
            </a:r>
          </a:p>
          <a:p>
            <a:pPr defTabSz="914400" eaLnBrk="1">
              <a:buFont typeface="Helvetica Light" charset="0"/>
              <a:buAutoNum type="arabicPeriod"/>
            </a:pPr>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Marco metodológico (dimensiones de análisis)</a:t>
            </a:r>
          </a:p>
          <a:p>
            <a:pPr defTabSz="914400" eaLnBrk="1">
              <a:buFont typeface="Helvetica Light" charset="0"/>
              <a:buAutoNum type="arabicPeriod"/>
            </a:pPr>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Diagnóstico del estado actual del Derecho</a:t>
            </a:r>
          </a:p>
          <a:p>
            <a:pPr defTabSz="914400" eaLnBrk="1">
              <a:buFont typeface="Helvetica Light" charset="0"/>
              <a:buAutoNum type="arabicPeriod"/>
            </a:pPr>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Conclusiones</a:t>
            </a:r>
          </a:p>
          <a:p>
            <a:pPr defTabSz="914400" eaLnBrk="1">
              <a:buFont typeface="Helvetica Light" charset="0"/>
              <a:buAutoNum type="arabicPeriod"/>
            </a:pPr>
            <a:r>
              <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rPr>
              <a:t>Referencias</a:t>
            </a:r>
          </a:p>
          <a:p>
            <a:pPr marL="0" indent="0" defTabSz="914400" eaLnBrk="1"/>
            <a:endParaRPr lang="es-MX" altLang="es-MX" sz="24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91009163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2">
            <a:extLst>
              <a:ext uri="{FF2B5EF4-FFF2-40B4-BE49-F238E27FC236}">
                <a16:creationId xmlns:a16="http://schemas.microsoft.com/office/drawing/2014/main" id="{D6770476-629C-4D72-809B-77089C98D911}"/>
              </a:ext>
            </a:extLst>
          </p:cNvPr>
          <p:cNvSpPr>
            <a:spLocks/>
          </p:cNvSpPr>
          <p:nvPr/>
        </p:nvSpPr>
        <p:spPr bwMode="auto">
          <a:xfrm>
            <a:off x="237704" y="824328"/>
            <a:ext cx="5331588"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Fundamento</a:t>
            </a:r>
            <a:r>
              <a:rPr lang="es-MX" altLang="es-MX" sz="2400" b="1" dirty="0">
                <a:solidFill>
                  <a:schemeClr val="bg1">
                    <a:lumMod val="50000"/>
                  </a:schemeClr>
                </a:solidFill>
                <a:latin typeface="Arial" panose="020B0604020202020204" pitchFamily="34" charset="0"/>
                <a:cs typeface="Arial" panose="020B0604020202020204" pitchFamily="34" charset="0"/>
                <a:sym typeface="Arial" panose="020B0604020202020204" pitchFamily="34" charset="0"/>
              </a:rPr>
              <a:t> </a:t>
            </a: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normativo del derecho</a:t>
            </a:r>
          </a:p>
        </p:txBody>
      </p:sp>
      <p:pic>
        <p:nvPicPr>
          <p:cNvPr id="8" name="Imagen 7">
            <a:extLst>
              <a:ext uri="{FF2B5EF4-FFF2-40B4-BE49-F238E27FC236}">
                <a16:creationId xmlns:a16="http://schemas.microsoft.com/office/drawing/2014/main" id="{8996BFE2-C16F-4397-926F-AA0DC392ADB2}"/>
              </a:ext>
            </a:extLst>
          </p:cNvPr>
          <p:cNvPicPr>
            <a:picLocks noChangeAspect="1"/>
          </p:cNvPicPr>
          <p:nvPr/>
        </p:nvPicPr>
        <p:blipFill rotWithShape="1">
          <a:blip r:embed="rId3"/>
          <a:srcRect l="31817" r="31818"/>
          <a:stretch/>
        </p:blipFill>
        <p:spPr>
          <a:xfrm>
            <a:off x="9238704" y="6460976"/>
            <a:ext cx="3786661" cy="2371550"/>
          </a:xfrm>
          <a:prstGeom prst="rect">
            <a:avLst/>
          </a:prstGeom>
        </p:spPr>
      </p:pic>
      <p:sp>
        <p:nvSpPr>
          <p:cNvPr id="9" name="Rectángulo 8">
            <a:extLst>
              <a:ext uri="{FF2B5EF4-FFF2-40B4-BE49-F238E27FC236}">
                <a16:creationId xmlns:a16="http://schemas.microsoft.com/office/drawing/2014/main" id="{ECCAFF8B-F26B-4822-982B-EB7A3AE5A211}"/>
              </a:ext>
            </a:extLst>
          </p:cNvPr>
          <p:cNvSpPr/>
          <p:nvPr/>
        </p:nvSpPr>
        <p:spPr>
          <a:xfrm>
            <a:off x="9484491" y="6041001"/>
            <a:ext cx="3161443" cy="400110"/>
          </a:xfrm>
          <a:prstGeom prst="rect">
            <a:avLst/>
          </a:prstGeom>
        </p:spPr>
        <p:txBody>
          <a:bodyPr wrap="none">
            <a:spAutoFit/>
          </a:bodyPr>
          <a:lstStyle/>
          <a:p>
            <a:pPr defTabSz="914400" eaLnBrk="1">
              <a:defRPr/>
            </a:pPr>
            <a:r>
              <a:rPr lang="es-MX" altLang="es-MX" sz="2000" b="1" dirty="0">
                <a:solidFill>
                  <a:srgbClr val="53585F"/>
                </a:solidFill>
                <a:latin typeface="Arial" panose="020B0604020202020204" pitchFamily="34" charset="0"/>
                <a:cs typeface="Arial" panose="020B0604020202020204" pitchFamily="34" charset="0"/>
                <a:sym typeface="Arial" panose="020B0604020202020204" pitchFamily="34" charset="0"/>
              </a:rPr>
              <a:t>Dimensiones de análisis</a:t>
            </a:r>
          </a:p>
        </p:txBody>
      </p:sp>
      <p:graphicFrame>
        <p:nvGraphicFramePr>
          <p:cNvPr id="10" name="Tabla 9">
            <a:extLst>
              <a:ext uri="{FF2B5EF4-FFF2-40B4-BE49-F238E27FC236}">
                <a16:creationId xmlns:a16="http://schemas.microsoft.com/office/drawing/2014/main" id="{99236407-629F-45BB-85C5-32868EA67CEF}"/>
              </a:ext>
            </a:extLst>
          </p:cNvPr>
          <p:cNvGraphicFramePr>
            <a:graphicFrameLocks noGrp="1"/>
          </p:cNvGraphicFramePr>
          <p:nvPr>
            <p:extLst>
              <p:ext uri="{D42A27DB-BD31-4B8C-83A1-F6EECF244321}">
                <p14:modId xmlns:p14="http://schemas.microsoft.com/office/powerpoint/2010/main" val="472803056"/>
              </p:ext>
            </p:extLst>
          </p:nvPr>
        </p:nvGraphicFramePr>
        <p:xfrm>
          <a:off x="813768" y="1340695"/>
          <a:ext cx="11758985" cy="4573985"/>
        </p:xfrm>
        <a:graphic>
          <a:graphicData uri="http://schemas.openxmlformats.org/drawingml/2006/table">
            <a:tbl>
              <a:tblPr/>
              <a:tblGrid>
                <a:gridCol w="3600400">
                  <a:extLst>
                    <a:ext uri="{9D8B030D-6E8A-4147-A177-3AD203B41FA5}">
                      <a16:colId xmlns:a16="http://schemas.microsoft.com/office/drawing/2014/main" val="3451713310"/>
                    </a:ext>
                  </a:extLst>
                </a:gridCol>
                <a:gridCol w="8158585">
                  <a:extLst>
                    <a:ext uri="{9D8B030D-6E8A-4147-A177-3AD203B41FA5}">
                      <a16:colId xmlns:a16="http://schemas.microsoft.com/office/drawing/2014/main" val="3203870184"/>
                    </a:ext>
                  </a:extLst>
                </a:gridCol>
              </a:tblGrid>
              <a:tr h="136347">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1300" b="1" i="0" u="none" strike="noStrike" cap="none" normalizeH="0" baseline="0" dirty="0">
                          <a:ln>
                            <a:noFill/>
                          </a:ln>
                          <a:solidFill>
                            <a:schemeClr val="bg1"/>
                          </a:solidFill>
                          <a:effectLst/>
                          <a:latin typeface="Arial" panose="020B0604020202020204" pitchFamily="34" charset="0"/>
                          <a:ea typeface="Helvetica Light" charset="0"/>
                          <a:cs typeface="Arial" panose="020B0604020202020204" pitchFamily="34" charset="0"/>
                          <a:sym typeface="Helvetica Light" charset="0"/>
                        </a:rPr>
                        <a:t>Instrumento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F1583"/>
                    </a:solidFill>
                  </a:tcPr>
                </a:tc>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1300" b="1" i="0" u="none" strike="noStrike" cap="none" normalizeH="0" baseline="0" dirty="0">
                          <a:ln>
                            <a:noFill/>
                          </a:ln>
                          <a:solidFill>
                            <a:schemeClr val="bg1"/>
                          </a:solidFill>
                          <a:effectLst/>
                          <a:latin typeface="Helvetica Light" charset="0"/>
                          <a:ea typeface="Helvetica Light" charset="0"/>
                          <a:cs typeface="Helvetica Light" charset="0"/>
                          <a:sym typeface="Helvetica Light" charset="0"/>
                        </a:rPr>
                        <a:t>Artículo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F1583"/>
                    </a:solidFill>
                  </a:tcPr>
                </a:tc>
                <a:extLst>
                  <a:ext uri="{0D108BD9-81ED-4DB2-BD59-A6C34878D82A}">
                    <a16:rowId xmlns:a16="http://schemas.microsoft.com/office/drawing/2014/main" val="995469251"/>
                  </a:ext>
                </a:extLst>
              </a:tr>
              <a:tr h="607311">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5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Light" charset="0"/>
                        </a:rPr>
                        <a:t>Constitución Política de los Estados Unidos Mexicanos (CPEUM)</a:t>
                      </a:r>
                      <a:endParaRPr kumimoji="0" lang="es-MX" altLang="es-MX" sz="1250" b="0" i="0" u="none" strike="noStrike" cap="none" normalizeH="0" baseline="0" dirty="0">
                        <a:ln>
                          <a:noFill/>
                        </a:ln>
                        <a:solidFill>
                          <a:srgbClr val="000000"/>
                        </a:solidFill>
                        <a:effectLst/>
                        <a:latin typeface="Arial" panose="020B0604020202020204" pitchFamily="34" charset="0"/>
                        <a:cs typeface="Arial" panose="020B0604020202020204" pitchFamily="34" charset="0"/>
                        <a:sym typeface="Helvetica Light"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DAE8"/>
                    </a:solidFill>
                  </a:tcPr>
                </a:tc>
                <a:tc>
                  <a:txBody>
                    <a:bodyPr/>
                    <a:lstStyle>
                      <a:lvl1pPr defTabSz="266700">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defTabSz="266700">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defTabSz="266700">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defTabSz="266700">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defTabSz="266700">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defTabSz="2667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defTabSz="2667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defTabSz="2667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defTabSz="2667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l" defTabSz="266700" rtl="0" eaLnBrk="1" fontAlgn="base" latinLnBrk="0" hangingPunct="1">
                        <a:lnSpc>
                          <a:spcPct val="90000"/>
                        </a:lnSpc>
                        <a:spcBef>
                          <a:spcPct val="0"/>
                        </a:spcBef>
                        <a:spcAft>
                          <a:spcPct val="35000"/>
                        </a:spcAft>
                        <a:buClrTx/>
                        <a:buSzTx/>
                        <a:buFontTx/>
                        <a:buNone/>
                        <a:tabLst/>
                      </a:pPr>
                      <a:r>
                        <a:rPr kumimoji="0" lang="es-MX" altLang="es-MX" sz="125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Light" charset="0"/>
                        </a:rPr>
                        <a:t>Art. 4 “Toda persona tiene derecho a la alimentación nutritiva, suficiente y de calidad”.  </a:t>
                      </a:r>
                    </a:p>
                    <a:p>
                      <a:pPr marL="0" marR="0" lvl="0" indent="0" algn="l" defTabSz="266700" rtl="0" eaLnBrk="1" fontAlgn="base" latinLnBrk="0" hangingPunct="1">
                        <a:lnSpc>
                          <a:spcPct val="90000"/>
                        </a:lnSpc>
                        <a:spcBef>
                          <a:spcPct val="0"/>
                        </a:spcBef>
                        <a:spcAft>
                          <a:spcPct val="35000"/>
                        </a:spcAft>
                        <a:buClrTx/>
                        <a:buSzTx/>
                        <a:buFontTx/>
                        <a:buNone/>
                        <a:tabLst/>
                      </a:pPr>
                      <a:r>
                        <a:rPr kumimoji="0" lang="es-MX" altLang="es-MX" sz="125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Light" charset="0"/>
                        </a:rPr>
                        <a:t>Art. 27  “El desarrollo rural integral…tendrá entre sus fines que el Estado garantice el abasto suficiente y oportuno de los alimentos básicos que la ley establezca”</a:t>
                      </a:r>
                      <a:endParaRPr kumimoji="0" lang="es-MX" altLang="es-MX" sz="1250" b="0" i="0" u="none" strike="noStrike" cap="none" normalizeH="0" baseline="0" dirty="0">
                        <a:ln>
                          <a:noFill/>
                        </a:ln>
                        <a:solidFill>
                          <a:srgbClr val="000000"/>
                        </a:solidFill>
                        <a:effectLst/>
                        <a:latin typeface="Arial" panose="020B0604020202020204" pitchFamily="34" charset="0"/>
                        <a:cs typeface="Arial" panose="020B0604020202020204" pitchFamily="34" charset="0"/>
                        <a:sym typeface="Helvetica Light"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DAE8"/>
                    </a:solidFill>
                  </a:tcPr>
                </a:tc>
                <a:extLst>
                  <a:ext uri="{0D108BD9-81ED-4DB2-BD59-A6C34878D82A}">
                    <a16:rowId xmlns:a16="http://schemas.microsoft.com/office/drawing/2014/main" val="93746094"/>
                  </a:ext>
                </a:extLst>
              </a:tr>
              <a:tr h="470452">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5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Light" charset="0"/>
                        </a:rPr>
                        <a:t>Ley General de Desarrollo Social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1250" b="0" i="0" u="none" strike="noStrike" cap="none" normalizeH="0" baseline="0" dirty="0">
                        <a:ln>
                          <a:noFill/>
                        </a:ln>
                        <a:solidFill>
                          <a:srgbClr val="000000"/>
                        </a:solidFill>
                        <a:effectLst/>
                        <a:latin typeface="Arial" panose="020B0604020202020204" pitchFamily="34" charset="0"/>
                        <a:cs typeface="Arial" panose="020B0604020202020204" pitchFamily="34" charset="0"/>
                        <a:sym typeface="Helvetica Light"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DAE8"/>
                    </a:solidFill>
                  </a:tcPr>
                </a:tc>
                <a:tc>
                  <a:txBody>
                    <a:bodyPr/>
                    <a:lstStyle>
                      <a:lvl1pPr defTabSz="266700">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defTabSz="266700">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defTabSz="266700">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defTabSz="266700">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defTabSz="266700">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defTabSz="2667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defTabSz="2667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defTabSz="2667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defTabSz="2667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l" defTabSz="266700" rtl="0" eaLnBrk="1" fontAlgn="base" latinLnBrk="0" hangingPunct="1">
                        <a:lnSpc>
                          <a:spcPct val="90000"/>
                        </a:lnSpc>
                        <a:spcBef>
                          <a:spcPct val="0"/>
                        </a:spcBef>
                        <a:spcAft>
                          <a:spcPts val="0"/>
                        </a:spcAft>
                        <a:buClrTx/>
                        <a:buSzTx/>
                        <a:buFontTx/>
                        <a:buNone/>
                        <a:tabLst/>
                      </a:pPr>
                      <a:r>
                        <a:rPr kumimoji="0" lang="es-MX" altLang="es-MX" sz="125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Light" charset="0"/>
                        </a:rPr>
                        <a:t>Art. 4, p. 7  “Toda familia tiene derecho a disfrutar de vivienda digna y decorosa”. </a:t>
                      </a:r>
                    </a:p>
                    <a:p>
                      <a:pPr marL="0" marR="0" lvl="0" indent="0" algn="l" defTabSz="266700" rtl="0" eaLnBrk="1" fontAlgn="base" latinLnBrk="0" hangingPunct="1">
                        <a:lnSpc>
                          <a:spcPct val="100000"/>
                        </a:lnSpc>
                        <a:spcBef>
                          <a:spcPct val="0"/>
                        </a:spcBef>
                        <a:spcAft>
                          <a:spcPts val="0"/>
                        </a:spcAft>
                        <a:buClrTx/>
                        <a:buSzTx/>
                        <a:buFontTx/>
                        <a:buNone/>
                        <a:tabLst/>
                      </a:pPr>
                      <a:r>
                        <a:rPr kumimoji="0" lang="es-MX" altLang="es-MX" sz="125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Light" charset="0"/>
                        </a:rPr>
                        <a:t>Art. 6  “Son derechos para el desarrollo social (…) la alimentación(…).</a:t>
                      </a:r>
                      <a:endParaRPr kumimoji="0" lang="es-MX" altLang="es-MX" sz="1250" b="0" i="0" u="none" strike="noStrike" cap="none" normalizeH="0" baseline="0" dirty="0">
                        <a:ln>
                          <a:noFill/>
                        </a:ln>
                        <a:solidFill>
                          <a:srgbClr val="000000"/>
                        </a:solidFill>
                        <a:effectLst/>
                        <a:latin typeface="Arial" panose="020B0604020202020204" pitchFamily="34" charset="0"/>
                        <a:cs typeface="Arial" panose="020B0604020202020204" pitchFamily="34" charset="0"/>
                        <a:sym typeface="Helvetica Light"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DAE8"/>
                    </a:solidFill>
                  </a:tcPr>
                </a:tc>
                <a:extLst>
                  <a:ext uri="{0D108BD9-81ED-4DB2-BD59-A6C34878D82A}">
                    <a16:rowId xmlns:a16="http://schemas.microsoft.com/office/drawing/2014/main" val="3341452705"/>
                  </a:ext>
                </a:extLst>
              </a:tr>
              <a:tr h="256610">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1300" b="1" i="0" u="none" strike="noStrike" cap="none" normalizeH="0" baseline="0" dirty="0">
                          <a:ln>
                            <a:noFill/>
                          </a:ln>
                          <a:solidFill>
                            <a:schemeClr val="bg1"/>
                          </a:solidFill>
                          <a:effectLst/>
                          <a:latin typeface="Arial" panose="020B0604020202020204" pitchFamily="34" charset="0"/>
                          <a:ea typeface="Helvetica Light" charset="0"/>
                          <a:cs typeface="Arial" panose="020B0604020202020204" pitchFamily="34" charset="0"/>
                          <a:sym typeface="Helvetica Light" charset="0"/>
                        </a:rPr>
                        <a:t>Instrumento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469999"/>
                    </a:solidFill>
                  </a:tcPr>
                </a:tc>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1300" b="1" i="0" u="none" strike="noStrike" cap="none" normalizeH="0" baseline="0" dirty="0">
                          <a:ln>
                            <a:noFill/>
                          </a:ln>
                          <a:solidFill>
                            <a:schemeClr val="bg1"/>
                          </a:solidFill>
                          <a:effectLst/>
                          <a:latin typeface="Helvetica Light" charset="0"/>
                          <a:ea typeface="Helvetica Light" charset="0"/>
                          <a:cs typeface="Helvetica Light" charset="0"/>
                          <a:sym typeface="Helvetica Light" charset="0"/>
                        </a:rPr>
                        <a:t>Artículo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469999"/>
                    </a:solidFill>
                  </a:tcPr>
                </a:tc>
                <a:extLst>
                  <a:ext uri="{0D108BD9-81ED-4DB2-BD59-A6C34878D82A}">
                    <a16:rowId xmlns:a16="http://schemas.microsoft.com/office/drawing/2014/main" val="3951017435"/>
                  </a:ext>
                </a:extLst>
              </a:tr>
              <a:tr h="427684">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50" b="1" i="0" u="none" strike="noStrike" cap="none" normalizeH="0" baseline="0" dirty="0">
                          <a:ln>
                            <a:noFill/>
                          </a:ln>
                          <a:solidFill>
                            <a:srgbClr val="000000"/>
                          </a:solidFill>
                          <a:effectLst/>
                          <a:latin typeface="Arial" panose="020B0604020202020204" pitchFamily="34" charset="0"/>
                          <a:ea typeface="Helvetica Light" charset="0"/>
                          <a:cs typeface="Arial" panose="020B0604020202020204" pitchFamily="34" charset="0"/>
                          <a:sym typeface="Helvetica Light" charset="0"/>
                        </a:rPr>
                        <a:t>Carta de la Organización de los Estados Americanos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4DEDD"/>
                    </a:solidFill>
                  </a:tcPr>
                </a:tc>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5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Light" charset="0"/>
                        </a:rPr>
                        <a:t>Art. 34 “Nutrición adecuada, particularmente por medio de la aceleración de los esfuerzos nacionales para incrementar la producción y disponibilidad de alimentos”.</a:t>
                      </a:r>
                      <a:endParaRPr kumimoji="0" lang="es-MX" altLang="es-MX" sz="1250" b="0" i="0" u="none" strike="noStrike" cap="none" normalizeH="0" baseline="0" dirty="0">
                        <a:ln>
                          <a:noFill/>
                        </a:ln>
                        <a:solidFill>
                          <a:srgbClr val="000000"/>
                        </a:solidFill>
                        <a:effectLst/>
                        <a:latin typeface="Helvetica Light" charset="0"/>
                        <a:ea typeface="Helvetica Light" charset="0"/>
                        <a:cs typeface="Helvetica Light" charset="0"/>
                        <a:sym typeface="Helvetica Light"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4DEDD"/>
                    </a:solidFill>
                  </a:tcPr>
                </a:tc>
                <a:extLst>
                  <a:ext uri="{0D108BD9-81ED-4DB2-BD59-A6C34878D82A}">
                    <a16:rowId xmlns:a16="http://schemas.microsoft.com/office/drawing/2014/main" val="563187917"/>
                  </a:ext>
                </a:extLst>
              </a:tr>
              <a:tr h="476270">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50" b="1" i="0" u="none" strike="noStrike" cap="none" normalizeH="0" baseline="0" dirty="0">
                          <a:ln>
                            <a:noFill/>
                          </a:ln>
                          <a:solidFill>
                            <a:srgbClr val="000000"/>
                          </a:solidFill>
                          <a:effectLst/>
                          <a:latin typeface="Arial" panose="020B0604020202020204" pitchFamily="34" charset="0"/>
                          <a:ea typeface="Helvetica Light" charset="0"/>
                          <a:cs typeface="Arial" panose="020B0604020202020204" pitchFamily="34" charset="0"/>
                          <a:sym typeface="Helvetica Light" charset="0"/>
                        </a:rPr>
                        <a:t>Pacto Internacional de Derechos Económicos, Sociales y Culturales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4DEDD"/>
                    </a:solidFill>
                  </a:tcPr>
                </a:tc>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5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Light" charset="0"/>
                        </a:rPr>
                        <a:t>Art. 11 “...derecho de toda persona a un nivel de vida adecuado… incluso alimentación…” “…reconociendo el derecho fundamental de toda persona a estar protegida contra el hambre…”.</a:t>
                      </a:r>
                      <a:endParaRPr kumimoji="0" lang="es-MX" altLang="es-MX" sz="1250" b="0" i="0" u="none" strike="noStrike" cap="none" normalizeH="0" baseline="0" dirty="0">
                        <a:ln>
                          <a:noFill/>
                        </a:ln>
                        <a:solidFill>
                          <a:srgbClr val="000000"/>
                        </a:solidFill>
                        <a:effectLst/>
                        <a:latin typeface="Helvetica Light" charset="0"/>
                        <a:ea typeface="Helvetica Light" charset="0"/>
                        <a:cs typeface="Helvetica Light" charset="0"/>
                        <a:sym typeface="Helvetica Light"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4DEDD"/>
                    </a:solidFill>
                  </a:tcPr>
                </a:tc>
                <a:extLst>
                  <a:ext uri="{0D108BD9-81ED-4DB2-BD59-A6C34878D82A}">
                    <a16:rowId xmlns:a16="http://schemas.microsoft.com/office/drawing/2014/main" val="3947622593"/>
                  </a:ext>
                </a:extLst>
              </a:tr>
              <a:tr h="476270">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50" b="1" i="0" u="none" strike="noStrike" cap="none" normalizeH="0" baseline="0" dirty="0">
                          <a:ln>
                            <a:noFill/>
                          </a:ln>
                          <a:solidFill>
                            <a:srgbClr val="000000"/>
                          </a:solidFill>
                          <a:effectLst/>
                          <a:latin typeface="Arial" panose="020B0604020202020204" pitchFamily="34" charset="0"/>
                          <a:ea typeface="Helvetica Light" charset="0"/>
                          <a:cs typeface="Arial" panose="020B0604020202020204" pitchFamily="34" charset="0"/>
                          <a:sym typeface="Helvetica Light" charset="0"/>
                        </a:rPr>
                        <a:t>Convención sobre la eliminación de todas las formas de discriminación contra la mujer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4DEDD"/>
                    </a:solidFill>
                  </a:tcPr>
                </a:tc>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5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Light" charset="0"/>
                        </a:rPr>
                        <a:t>Art. 12 “…los Estados Partes…asegurarán una nutrición adecuada durante el embarazo y la lactancia”.</a:t>
                      </a:r>
                      <a:endParaRPr kumimoji="0" lang="es-MX" altLang="es-MX" sz="1250" b="0" i="0" u="none" strike="noStrike" cap="none" normalizeH="0" baseline="0" dirty="0">
                        <a:ln>
                          <a:noFill/>
                        </a:ln>
                        <a:solidFill>
                          <a:srgbClr val="000000"/>
                        </a:solidFill>
                        <a:effectLst/>
                        <a:latin typeface="Helvetica Light" charset="0"/>
                        <a:ea typeface="Helvetica Light" charset="0"/>
                        <a:cs typeface="Helvetica Light" charset="0"/>
                        <a:sym typeface="Helvetica Light"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4DEDD"/>
                    </a:solidFill>
                  </a:tcPr>
                </a:tc>
                <a:extLst>
                  <a:ext uri="{0D108BD9-81ED-4DB2-BD59-A6C34878D82A}">
                    <a16:rowId xmlns:a16="http://schemas.microsoft.com/office/drawing/2014/main" val="2310107812"/>
                  </a:ext>
                </a:extLst>
              </a:tr>
              <a:tr h="476270">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l" defTabSz="914400" rtl="0" eaLnBrk="1" fontAlgn="base" latinLnBrk="0" hangingPunct="1">
                        <a:lnSpc>
                          <a:spcPct val="100000"/>
                        </a:lnSpc>
                        <a:spcBef>
                          <a:spcPct val="0"/>
                        </a:spcBef>
                        <a:spcAft>
                          <a:spcPct val="0"/>
                        </a:spcAft>
                        <a:buClrTx/>
                        <a:buSzTx/>
                        <a:buFont typeface="Symbol" panose="05050102010706020507" pitchFamily="18" charset="2"/>
                        <a:buNone/>
                        <a:tabLst/>
                      </a:pPr>
                      <a:r>
                        <a:rPr kumimoji="0" lang="es-US" altLang="es-MX" sz="1250" b="1" i="0" u="none" strike="noStrike" cap="none" normalizeH="0" baseline="0" noProof="0" dirty="0">
                          <a:ln>
                            <a:noFill/>
                          </a:ln>
                          <a:solidFill>
                            <a:srgbClr val="000000"/>
                          </a:solidFill>
                          <a:effectLst/>
                          <a:latin typeface="Arial" panose="020B0604020202020204" pitchFamily="34" charset="0"/>
                          <a:ea typeface="Helvetica Light" charset="0"/>
                          <a:cs typeface="Arial" panose="020B0604020202020204" pitchFamily="34" charset="0"/>
                          <a:sym typeface="Helvetica Light" charset="0"/>
                        </a:rPr>
                        <a:t>Protocolo</a:t>
                      </a:r>
                      <a:r>
                        <a:rPr kumimoji="0" lang="en-US" altLang="es-MX" sz="1250" b="1" i="0" u="none" strike="noStrike" cap="none" normalizeH="0" baseline="0" dirty="0">
                          <a:ln>
                            <a:noFill/>
                          </a:ln>
                          <a:solidFill>
                            <a:srgbClr val="000000"/>
                          </a:solidFill>
                          <a:effectLst/>
                          <a:latin typeface="Arial" panose="020B0604020202020204" pitchFamily="34" charset="0"/>
                          <a:ea typeface="Helvetica Light" charset="0"/>
                          <a:cs typeface="Arial" panose="020B0604020202020204" pitchFamily="34" charset="0"/>
                          <a:sym typeface="Helvetica Light" charset="0"/>
                        </a:rPr>
                        <a:t> de San Salvador</a:t>
                      </a:r>
                      <a:endParaRPr kumimoji="0" lang="es-MX" altLang="es-MX" sz="1250" b="1" i="0" u="none" strike="noStrike" cap="none" normalizeH="0" baseline="0" dirty="0">
                        <a:ln>
                          <a:noFill/>
                        </a:ln>
                        <a:solidFill>
                          <a:srgbClr val="000000"/>
                        </a:solidFill>
                        <a:effectLst/>
                        <a:latin typeface="Arial" panose="020B0604020202020204" pitchFamily="34" charset="0"/>
                        <a:ea typeface="Helvetica Light" charset="0"/>
                        <a:cs typeface="Arial" panose="020B0604020202020204" pitchFamily="34" charset="0"/>
                        <a:sym typeface="Helvetica Light"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4DEDD"/>
                    </a:solidFill>
                  </a:tcPr>
                </a:tc>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l" defTabSz="914400" rtl="0" eaLnBrk="1" fontAlgn="base" latinLnBrk="0" hangingPunct="1">
                        <a:lnSpc>
                          <a:spcPct val="100000"/>
                        </a:lnSpc>
                        <a:spcBef>
                          <a:spcPct val="0"/>
                        </a:spcBef>
                        <a:spcAft>
                          <a:spcPct val="0"/>
                        </a:spcAft>
                        <a:buClrTx/>
                        <a:buSzTx/>
                        <a:buFont typeface="Symbol" panose="05050102010706020507" pitchFamily="18" charset="2"/>
                        <a:buNone/>
                        <a:tabLst/>
                      </a:pPr>
                      <a:r>
                        <a:rPr kumimoji="0" lang="es-MX" altLang="es-MX" sz="125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Light" charset="0"/>
                        </a:rPr>
                        <a:t>Art. 12, 15 y 17 “Toda persona tiene derecho a una nutrición adecuada…Garantizar a los niños una adecuada alimentación…Proporcionar alimentación…a las personas de edad avanzada”.</a:t>
                      </a:r>
                      <a:endParaRPr kumimoji="0" lang="es-MX" altLang="es-MX" sz="1250" b="0" i="0" u="none" strike="noStrike" cap="none" normalizeH="0" baseline="0" dirty="0">
                        <a:ln>
                          <a:noFill/>
                        </a:ln>
                        <a:solidFill>
                          <a:srgbClr val="000000"/>
                        </a:solidFill>
                        <a:effectLst/>
                        <a:latin typeface="Helvetica Light" charset="0"/>
                        <a:ea typeface="Helvetica Light" charset="0"/>
                        <a:cs typeface="Helvetica Light" charset="0"/>
                        <a:sym typeface="Helvetica Light"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4DEDD"/>
                    </a:solidFill>
                  </a:tcPr>
                </a:tc>
                <a:extLst>
                  <a:ext uri="{0D108BD9-81ED-4DB2-BD59-A6C34878D82A}">
                    <a16:rowId xmlns:a16="http://schemas.microsoft.com/office/drawing/2014/main" val="2897790556"/>
                  </a:ext>
                </a:extLst>
              </a:tr>
              <a:tr h="427684">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50" b="1" i="0" u="none" strike="noStrike" cap="none" normalizeH="0" baseline="0" dirty="0">
                          <a:ln>
                            <a:noFill/>
                          </a:ln>
                          <a:solidFill>
                            <a:srgbClr val="000000"/>
                          </a:solidFill>
                          <a:effectLst/>
                          <a:latin typeface="Arial" panose="020B0604020202020204" pitchFamily="34" charset="0"/>
                          <a:ea typeface="Helvetica Light" charset="0"/>
                          <a:cs typeface="Arial" panose="020B0604020202020204" pitchFamily="34" charset="0"/>
                          <a:sym typeface="Helvetica Light" charset="0"/>
                        </a:rPr>
                        <a:t>Convención sobre los Derechos de los Niños</a:t>
                      </a:r>
                      <a:endParaRPr kumimoji="0" lang="es-MX" altLang="es-MX" sz="125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Light"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4DEDD"/>
                    </a:solidFill>
                  </a:tcPr>
                </a:tc>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5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Light" charset="0"/>
                        </a:rPr>
                        <a:t>Art. 24 “Combatir las enfermedades y la malnutrición…suministro de alimentos nutritivos adecuados y agua potable salubre”.</a:t>
                      </a:r>
                      <a:endParaRPr kumimoji="0" lang="es-MX" altLang="es-MX" sz="1250" b="0" i="0" u="none" strike="noStrike" cap="none" normalizeH="0" baseline="0" dirty="0">
                        <a:ln>
                          <a:noFill/>
                        </a:ln>
                        <a:solidFill>
                          <a:srgbClr val="000000"/>
                        </a:solidFill>
                        <a:effectLst/>
                        <a:latin typeface="Helvetica Light" charset="0"/>
                        <a:ea typeface="Helvetica Light" charset="0"/>
                        <a:cs typeface="Helvetica Light" charset="0"/>
                        <a:sym typeface="Helvetica Light"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4DEDD"/>
                    </a:solidFill>
                  </a:tcPr>
                </a:tc>
                <a:extLst>
                  <a:ext uri="{0D108BD9-81ED-4DB2-BD59-A6C34878D82A}">
                    <a16:rowId xmlns:a16="http://schemas.microsoft.com/office/drawing/2014/main" val="3332525514"/>
                  </a:ext>
                </a:extLst>
              </a:tr>
              <a:tr h="476270">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50" b="1" i="0" u="none" strike="noStrike" cap="none" normalizeH="0" baseline="0" dirty="0">
                          <a:ln>
                            <a:noFill/>
                          </a:ln>
                          <a:solidFill>
                            <a:srgbClr val="000000"/>
                          </a:solidFill>
                          <a:effectLst/>
                          <a:latin typeface="Arial" panose="020B0604020202020204" pitchFamily="34" charset="0"/>
                          <a:ea typeface="Helvetica Light" charset="0"/>
                          <a:cs typeface="Arial" panose="020B0604020202020204" pitchFamily="34" charset="0"/>
                          <a:sym typeface="Helvetica Light" charset="0"/>
                        </a:rPr>
                        <a:t>Convención sobre los Derechos de las Personas con Discapacidad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4DEDD"/>
                    </a:solidFill>
                  </a:tcPr>
                </a:tc>
                <a:tc>
                  <a:txBody>
                    <a:bodyPr/>
                    <a:lstStyle>
                      <a:lvl1pPr>
                        <a:spcBef>
                          <a:spcPts val="4200"/>
                        </a:spcBef>
                        <a:buSzPct val="75000"/>
                        <a:defRPr sz="3200">
                          <a:solidFill>
                            <a:srgbClr val="000000"/>
                          </a:solidFill>
                          <a:latin typeface="Helvetica Light" charset="0"/>
                          <a:ea typeface="Helvetica Light" charset="0"/>
                          <a:cs typeface="Helvetica Light" charset="0"/>
                          <a:sym typeface="Helvetica Light" charset="0"/>
                        </a:defRPr>
                      </a:lvl1pPr>
                      <a:lvl2pPr>
                        <a:spcBef>
                          <a:spcPts val="4200"/>
                        </a:spcBef>
                        <a:buSzPct val="75000"/>
                        <a:defRPr sz="3200">
                          <a:solidFill>
                            <a:srgbClr val="000000"/>
                          </a:solidFill>
                          <a:latin typeface="Helvetica Light" charset="0"/>
                          <a:ea typeface="Helvetica Light" charset="0"/>
                          <a:cs typeface="Helvetica Light" charset="0"/>
                          <a:sym typeface="Helvetica Light" charset="0"/>
                        </a:defRPr>
                      </a:lvl2pPr>
                      <a:lvl3pPr>
                        <a:spcBef>
                          <a:spcPts val="4200"/>
                        </a:spcBef>
                        <a:buSzPct val="75000"/>
                        <a:defRPr sz="3200">
                          <a:solidFill>
                            <a:srgbClr val="000000"/>
                          </a:solidFill>
                          <a:latin typeface="Helvetica Light" charset="0"/>
                          <a:ea typeface="Helvetica Light" charset="0"/>
                          <a:cs typeface="Helvetica Light" charset="0"/>
                          <a:sym typeface="Helvetica Light" charset="0"/>
                        </a:defRPr>
                      </a:lvl3pPr>
                      <a:lvl4pPr>
                        <a:spcBef>
                          <a:spcPts val="4200"/>
                        </a:spcBef>
                        <a:buSzPct val="75000"/>
                        <a:defRPr sz="3200">
                          <a:solidFill>
                            <a:srgbClr val="000000"/>
                          </a:solidFill>
                          <a:latin typeface="Helvetica Light" charset="0"/>
                          <a:ea typeface="Helvetica Light" charset="0"/>
                          <a:cs typeface="Helvetica Light" charset="0"/>
                          <a:sym typeface="Helvetica Light" charset="0"/>
                        </a:defRPr>
                      </a:lvl4pPr>
                      <a:lvl5pPr>
                        <a:spcBef>
                          <a:spcPts val="4200"/>
                        </a:spcBef>
                        <a:buSzPct val="75000"/>
                        <a:defRPr sz="32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ts val="4200"/>
                        </a:spcBef>
                        <a:spcAft>
                          <a:spcPct val="0"/>
                        </a:spcAft>
                        <a:buSzPct val="75000"/>
                        <a:defRPr sz="3200">
                          <a:solidFill>
                            <a:srgbClr val="000000"/>
                          </a:solidFill>
                          <a:latin typeface="Helvetica Light" charset="0"/>
                          <a:ea typeface="Helvetica Light" charset="0"/>
                          <a:cs typeface="Helvetica Light" charset="0"/>
                          <a:sym typeface="Helvetica Light"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25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Light" charset="0"/>
                        </a:rPr>
                        <a:t>Art. 25 y 28 “Impedirán que se nieguen…alimentos…por motivos de discapacidad… derecho de las personas con discapacidad a un nivel de vida adecuado…lo cual incluye alimentación”. </a:t>
                      </a:r>
                      <a:endParaRPr kumimoji="0" lang="es-MX" altLang="es-MX" sz="1250" b="0" i="0" u="none" strike="noStrike" cap="none" normalizeH="0" baseline="0" dirty="0">
                        <a:ln>
                          <a:noFill/>
                        </a:ln>
                        <a:solidFill>
                          <a:srgbClr val="000000"/>
                        </a:solidFill>
                        <a:effectLst/>
                        <a:latin typeface="Helvetica Light" charset="0"/>
                        <a:ea typeface="Helvetica Light" charset="0"/>
                        <a:cs typeface="Helvetica Light" charset="0"/>
                        <a:sym typeface="Helvetica Light"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4DEDD"/>
                    </a:solidFill>
                  </a:tcPr>
                </a:tc>
                <a:extLst>
                  <a:ext uri="{0D108BD9-81ED-4DB2-BD59-A6C34878D82A}">
                    <a16:rowId xmlns:a16="http://schemas.microsoft.com/office/drawing/2014/main" val="3761917275"/>
                  </a:ext>
                </a:extLst>
              </a:tr>
            </a:tbl>
          </a:graphicData>
        </a:graphic>
      </p:graphicFrame>
      <p:sp>
        <p:nvSpPr>
          <p:cNvPr id="11" name="CuadroTexto 5">
            <a:extLst>
              <a:ext uri="{FF2B5EF4-FFF2-40B4-BE49-F238E27FC236}">
                <a16:creationId xmlns:a16="http://schemas.microsoft.com/office/drawing/2014/main" id="{E12541D5-8D90-4429-9852-115AC27AB1C9}"/>
              </a:ext>
            </a:extLst>
          </p:cNvPr>
          <p:cNvSpPr txBox="1">
            <a:spLocks noChangeArrowheads="1"/>
          </p:cNvSpPr>
          <p:nvPr/>
        </p:nvSpPr>
        <p:spPr bwMode="auto">
          <a:xfrm rot="16200000">
            <a:off x="-101220" y="1917329"/>
            <a:ext cx="14382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MX" altLang="es-MX" sz="2400" dirty="0"/>
              <a:t>Nacional</a:t>
            </a:r>
          </a:p>
        </p:txBody>
      </p:sp>
      <p:sp>
        <p:nvSpPr>
          <p:cNvPr id="12" name="CuadroTexto 24">
            <a:extLst>
              <a:ext uri="{FF2B5EF4-FFF2-40B4-BE49-F238E27FC236}">
                <a16:creationId xmlns:a16="http://schemas.microsoft.com/office/drawing/2014/main" id="{F9FF74CB-40E2-47FD-8D86-CAAA57D9791D}"/>
              </a:ext>
            </a:extLst>
          </p:cNvPr>
          <p:cNvSpPr txBox="1">
            <a:spLocks noChangeArrowheads="1"/>
          </p:cNvSpPr>
          <p:nvPr/>
        </p:nvSpPr>
        <p:spPr bwMode="auto">
          <a:xfrm rot="16200000">
            <a:off x="-431080" y="4139321"/>
            <a:ext cx="20875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MX" altLang="es-MX" sz="2400" dirty="0"/>
              <a:t>Internacional</a:t>
            </a:r>
          </a:p>
        </p:txBody>
      </p:sp>
      <p:sp>
        <p:nvSpPr>
          <p:cNvPr id="13" name="CuadroTexto 12">
            <a:extLst>
              <a:ext uri="{FF2B5EF4-FFF2-40B4-BE49-F238E27FC236}">
                <a16:creationId xmlns:a16="http://schemas.microsoft.com/office/drawing/2014/main" id="{BB227F16-EC8D-40D6-98ED-CFFBA104CD37}"/>
              </a:ext>
            </a:extLst>
          </p:cNvPr>
          <p:cNvSpPr txBox="1"/>
          <p:nvPr/>
        </p:nvSpPr>
        <p:spPr>
          <a:xfrm>
            <a:off x="857923" y="6527937"/>
            <a:ext cx="8784976" cy="2297349"/>
          </a:xfrm>
          <a:prstGeom prst="rect">
            <a:avLst/>
          </a:prstGeom>
          <a:gradFill flip="none" rotWithShape="1">
            <a:gsLst>
              <a:gs pos="0">
                <a:srgbClr val="B4DEDD">
                  <a:tint val="66000"/>
                  <a:satMod val="160000"/>
                </a:srgbClr>
              </a:gs>
              <a:gs pos="50000">
                <a:srgbClr val="B4DEDD">
                  <a:tint val="44500"/>
                  <a:satMod val="160000"/>
                </a:srgbClr>
              </a:gs>
              <a:gs pos="100000">
                <a:srgbClr val="B4DEDD">
                  <a:tint val="23500"/>
                  <a:satMod val="160000"/>
                </a:srgbClr>
              </a:gs>
            </a:gsLst>
            <a:path path="circle">
              <a:fillToRect l="100000" b="100000"/>
            </a:path>
            <a:tileRect t="-100000" r="-100000"/>
          </a:gradFill>
          <a:ln w="22225">
            <a:solidFill>
              <a:srgbClr val="7EC6C4"/>
            </a:solidFill>
            <a:prstDash val="dash"/>
          </a:ln>
        </p:spPr>
        <p:txBody>
          <a:bodyPr anchor="ctr"/>
          <a:lstStyle/>
          <a:p>
            <a:pPr algn="ctr">
              <a:defRPr/>
            </a:pPr>
            <a:r>
              <a:rPr lang="es-MX" sz="2200" dirty="0">
                <a:solidFill>
                  <a:schemeClr val="tx1"/>
                </a:solidFill>
              </a:rPr>
              <a:t>El </a:t>
            </a:r>
            <a:r>
              <a:rPr lang="es-MX" sz="2200" b="1" dirty="0">
                <a:solidFill>
                  <a:schemeClr val="tx1"/>
                </a:solidFill>
              </a:rPr>
              <a:t>Derecho a la alimentación nutritiva, suficiente y de calidad </a:t>
            </a:r>
            <a:r>
              <a:rPr lang="es-MX" sz="2200" dirty="0">
                <a:solidFill>
                  <a:schemeClr val="tx1"/>
                </a:solidFill>
              </a:rPr>
              <a:t>implica que “Existe seguridad alimentaria cuando todas las personas tienen en todo momento acceso físico y económico a suficientes alimentos inocuos y nutritivos para satisfacer sus necesidades alimenticias y sus preferencias en cuanto a los alimentos” </a:t>
            </a:r>
          </a:p>
          <a:p>
            <a:pPr algn="ctr">
              <a:defRPr/>
            </a:pPr>
            <a:r>
              <a:rPr lang="es-MX" sz="2200" dirty="0">
                <a:solidFill>
                  <a:schemeClr val="tx1"/>
                </a:solidFill>
              </a:rPr>
              <a:t>(Shamah Levy, Rivera Dommarco 2010 en CONEVAL 2017).</a:t>
            </a:r>
          </a:p>
        </p:txBody>
      </p:sp>
      <p:sp>
        <p:nvSpPr>
          <p:cNvPr id="14" name="Rectangle 6"/>
          <p:cNvSpPr>
            <a:spLocks/>
          </p:cNvSpPr>
          <p:nvPr/>
        </p:nvSpPr>
        <p:spPr bwMode="auto">
          <a:xfrm>
            <a:off x="381720" y="5998151"/>
            <a:ext cx="3385542"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Definición</a:t>
            </a:r>
            <a:r>
              <a:rPr lang="es-MX" altLang="es-MX" sz="2000" b="1" dirty="0">
                <a:solidFill>
                  <a:srgbClr val="53585F"/>
                </a:solidFill>
                <a:latin typeface="Arial" panose="020B0604020202020204" pitchFamily="34" charset="0"/>
                <a:cs typeface="Arial" panose="020B0604020202020204" pitchFamily="34" charset="0"/>
                <a:sym typeface="Arial" panose="020B0604020202020204" pitchFamily="34" charset="0"/>
              </a:rPr>
              <a:t> </a:t>
            </a:r>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del derecho</a:t>
            </a:r>
          </a:p>
        </p:txBody>
      </p:sp>
    </p:spTree>
    <p:extLst>
      <p:ext uri="{BB962C8B-B14F-4D97-AF65-F5344CB8AC3E}">
        <p14:creationId xmlns:p14="http://schemas.microsoft.com/office/powerpoint/2010/main" val="51932903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68D8A6AC-492A-4E8E-8222-5910918B84EF}"/>
              </a:ext>
            </a:extLst>
          </p:cNvPr>
          <p:cNvSpPr>
            <a:spLocks/>
          </p:cNvSpPr>
          <p:nvPr/>
        </p:nvSpPr>
        <p:spPr bwMode="auto">
          <a:xfrm>
            <a:off x="453728" y="916360"/>
            <a:ext cx="3863237" cy="841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a:defRPr sz="3600">
                <a:solidFill>
                  <a:srgbClr val="000000"/>
                </a:solidFill>
                <a:latin typeface="Helvetica Light" charset="0"/>
                <a:ea typeface="Helvetica Light" charset="0"/>
                <a:cs typeface="Helvetica Light" charset="0"/>
                <a:sym typeface="Helvetica Light" charset="0"/>
              </a:defRPr>
            </a:lvl2pPr>
            <a:lvl3pPr>
              <a:defRPr sz="3600">
                <a:solidFill>
                  <a:srgbClr val="000000"/>
                </a:solidFill>
                <a:latin typeface="Helvetica Light" charset="0"/>
                <a:ea typeface="Helvetica Light" charset="0"/>
                <a:cs typeface="Helvetica Light" charset="0"/>
                <a:sym typeface="Helvetica Light" charset="0"/>
              </a:defRPr>
            </a:lvl3pPr>
            <a:lvl4pPr>
              <a:defRPr sz="3600">
                <a:solidFill>
                  <a:srgbClr val="000000"/>
                </a:solidFill>
                <a:latin typeface="Helvetica Light" charset="0"/>
                <a:ea typeface="Helvetica Light" charset="0"/>
                <a:cs typeface="Helvetica Light" charset="0"/>
                <a:sym typeface="Helvetica Light" charset="0"/>
              </a:defRPr>
            </a:lvl4pPr>
            <a:lvl5pPr>
              <a:defRPr sz="3600">
                <a:solidFill>
                  <a:srgbClr val="000000"/>
                </a:solidFill>
                <a:latin typeface="Helvetica Light" charset="0"/>
                <a:ea typeface="Helvetica Light" charset="0"/>
                <a:cs typeface="Helvetica Light" charset="0"/>
                <a:sym typeface="Helvetica Light" charset="0"/>
              </a:defRPr>
            </a:lvl5pPr>
            <a:lvl6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indent="-9144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defRPr/>
            </a:pPr>
            <a:r>
              <a:rPr lang="es-MX" altLang="es-MX" sz="2400" b="1" dirty="0">
                <a:solidFill>
                  <a:srgbClr val="53585F"/>
                </a:solidFill>
                <a:latin typeface="Arial" charset="0"/>
                <a:ea typeface="Arial" charset="0"/>
                <a:cs typeface="Arial" charset="0"/>
                <a:sym typeface="Arial" charset="0"/>
              </a:rPr>
              <a:t>Dimensiones del análisis</a:t>
            </a:r>
          </a:p>
          <a:p>
            <a:pPr defTabSz="914400" eaLnBrk="1">
              <a:defRPr/>
            </a:pPr>
            <a:endParaRPr lang="es-MX" altLang="es-MX" sz="2400" b="1" dirty="0">
              <a:solidFill>
                <a:srgbClr val="53585F"/>
              </a:solidFill>
              <a:latin typeface="Arial" charset="0"/>
              <a:ea typeface="Arial" charset="0"/>
              <a:cs typeface="Arial" charset="0"/>
              <a:sym typeface="Arial" charset="0"/>
            </a:endParaRPr>
          </a:p>
        </p:txBody>
      </p:sp>
      <p:graphicFrame>
        <p:nvGraphicFramePr>
          <p:cNvPr id="6" name="Tabla 5">
            <a:extLst>
              <a:ext uri="{FF2B5EF4-FFF2-40B4-BE49-F238E27FC236}">
                <a16:creationId xmlns:a16="http://schemas.microsoft.com/office/drawing/2014/main" id="{BA37FDA9-1FB2-4779-B953-426980316B48}"/>
              </a:ext>
            </a:extLst>
          </p:cNvPr>
          <p:cNvGraphicFramePr>
            <a:graphicFrameLocks noGrp="1"/>
          </p:cNvGraphicFramePr>
          <p:nvPr>
            <p:extLst>
              <p:ext uri="{D42A27DB-BD31-4B8C-83A1-F6EECF244321}">
                <p14:modId xmlns:p14="http://schemas.microsoft.com/office/powerpoint/2010/main" val="2476019510"/>
              </p:ext>
            </p:extLst>
          </p:nvPr>
        </p:nvGraphicFramePr>
        <p:xfrm>
          <a:off x="453728" y="1337993"/>
          <a:ext cx="11881321" cy="8003805"/>
        </p:xfrm>
        <a:graphic>
          <a:graphicData uri="http://schemas.openxmlformats.org/drawingml/2006/table">
            <a:tbl>
              <a:tblPr firstRow="1" firstCol="1" bandRow="1">
                <a:tableStyleId>{5C22544A-7EE6-4342-B048-85BDC9FD1C3A}</a:tableStyleId>
              </a:tblPr>
              <a:tblGrid>
                <a:gridCol w="2061499">
                  <a:extLst>
                    <a:ext uri="{9D8B030D-6E8A-4147-A177-3AD203B41FA5}">
                      <a16:colId xmlns:a16="http://schemas.microsoft.com/office/drawing/2014/main" val="20000"/>
                    </a:ext>
                  </a:extLst>
                </a:gridCol>
                <a:gridCol w="2168856">
                  <a:extLst>
                    <a:ext uri="{9D8B030D-6E8A-4147-A177-3AD203B41FA5}">
                      <a16:colId xmlns:a16="http://schemas.microsoft.com/office/drawing/2014/main" val="20001"/>
                    </a:ext>
                  </a:extLst>
                </a:gridCol>
                <a:gridCol w="2168856">
                  <a:extLst>
                    <a:ext uri="{9D8B030D-6E8A-4147-A177-3AD203B41FA5}">
                      <a16:colId xmlns:a16="http://schemas.microsoft.com/office/drawing/2014/main" val="20002"/>
                    </a:ext>
                  </a:extLst>
                </a:gridCol>
                <a:gridCol w="1827370">
                  <a:extLst>
                    <a:ext uri="{9D8B030D-6E8A-4147-A177-3AD203B41FA5}">
                      <a16:colId xmlns:a16="http://schemas.microsoft.com/office/drawing/2014/main" val="20003"/>
                    </a:ext>
                  </a:extLst>
                </a:gridCol>
                <a:gridCol w="1827370">
                  <a:extLst>
                    <a:ext uri="{9D8B030D-6E8A-4147-A177-3AD203B41FA5}">
                      <a16:colId xmlns:a16="http://schemas.microsoft.com/office/drawing/2014/main" val="20004"/>
                    </a:ext>
                  </a:extLst>
                </a:gridCol>
                <a:gridCol w="1827370">
                  <a:extLst>
                    <a:ext uri="{9D8B030D-6E8A-4147-A177-3AD203B41FA5}">
                      <a16:colId xmlns:a16="http://schemas.microsoft.com/office/drawing/2014/main" val="20005"/>
                    </a:ext>
                  </a:extLst>
                </a:gridCol>
              </a:tblGrid>
              <a:tr h="414489">
                <a:tc>
                  <a:txBody>
                    <a:bodyPr/>
                    <a:lstStyle/>
                    <a:p>
                      <a:pPr>
                        <a:spcAft>
                          <a:spcPts val="0"/>
                        </a:spcAft>
                      </a:pPr>
                      <a:r>
                        <a:rPr lang="es-MX" sz="1400" noProof="0" dirty="0">
                          <a:effectLst/>
                          <a:latin typeface="Arial" panose="020B0604020202020204" pitchFamily="34" charset="0"/>
                          <a:cs typeface="Arial" panose="020B0604020202020204" pitchFamily="34" charset="0"/>
                        </a:rPr>
                        <a:t>Efectos del disfrute del derecho:</a:t>
                      </a:r>
                      <a:endParaRPr lang="es-MX" sz="1400"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469999"/>
                    </a:solidFill>
                  </a:tcPr>
                </a:tc>
                <a:tc gridSpan="5">
                  <a:txBody>
                    <a:bodyPr/>
                    <a:lstStyle/>
                    <a:p>
                      <a:pPr algn="ctr">
                        <a:spcAft>
                          <a:spcPts val="0"/>
                        </a:spcAft>
                      </a:pPr>
                      <a:r>
                        <a:rPr lang="es-MX" sz="1600" noProof="0" dirty="0">
                          <a:effectLst/>
                          <a:latin typeface="Arial" panose="020B0604020202020204" pitchFamily="34" charset="0"/>
                          <a:cs typeface="Arial" panose="020B0604020202020204" pitchFamily="34" charset="0"/>
                        </a:rPr>
                        <a:t>ESTADO NUTRICIO</a:t>
                      </a:r>
                      <a:endParaRPr lang="es-MX" sz="1600"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469999"/>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621733">
                <a:tc>
                  <a:txBody>
                    <a:bodyPr/>
                    <a:lstStyle/>
                    <a:p>
                      <a:pPr>
                        <a:spcAft>
                          <a:spcPts val="0"/>
                        </a:spcAft>
                      </a:pPr>
                      <a:r>
                        <a:rPr lang="es-MX" sz="1400" noProof="0" dirty="0">
                          <a:effectLst/>
                          <a:latin typeface="Arial" panose="020B0604020202020204" pitchFamily="34" charset="0"/>
                          <a:cs typeface="Arial" panose="020B0604020202020204" pitchFamily="34" charset="0"/>
                        </a:rPr>
                        <a:t>Definición constitucional del derecho:</a:t>
                      </a:r>
                      <a:endParaRPr lang="es-MX" sz="1400"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469999"/>
                    </a:solidFill>
                  </a:tcPr>
                </a:tc>
                <a:tc gridSpan="3">
                  <a:txBody>
                    <a:bodyPr/>
                    <a:lstStyle/>
                    <a:p>
                      <a:pPr algn="ctr">
                        <a:spcAft>
                          <a:spcPts val="0"/>
                        </a:spcAft>
                      </a:pPr>
                      <a:r>
                        <a:rPr lang="es-MX" sz="1200" b="1" noProof="0" dirty="0">
                          <a:effectLst/>
                          <a:latin typeface="Arial" panose="020B0604020202020204" pitchFamily="34" charset="0"/>
                          <a:cs typeface="Arial" panose="020B0604020202020204" pitchFamily="34" charset="0"/>
                        </a:rPr>
                        <a:t>Suficiente</a:t>
                      </a:r>
                      <a:endParaRPr lang="es-MX" sz="1200" b="1"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B4DEDD"/>
                    </a:solidFill>
                  </a:tcPr>
                </a:tc>
                <a:tc hMerge="1">
                  <a:txBody>
                    <a:bodyPr/>
                    <a:lstStyle/>
                    <a:p>
                      <a:endParaRPr lang="es-MX"/>
                    </a:p>
                  </a:txBody>
                  <a:tcPr/>
                </a:tc>
                <a:tc hMerge="1">
                  <a:txBody>
                    <a:bodyPr/>
                    <a:lstStyle/>
                    <a:p>
                      <a:endParaRPr lang="es-MX"/>
                    </a:p>
                  </a:txBody>
                  <a:tcPr/>
                </a:tc>
                <a:tc>
                  <a:txBody>
                    <a:bodyPr/>
                    <a:lstStyle/>
                    <a:p>
                      <a:pPr algn="ctr">
                        <a:spcAft>
                          <a:spcPts val="0"/>
                        </a:spcAft>
                      </a:pPr>
                      <a:r>
                        <a:rPr lang="es-MX" sz="1200" b="1" noProof="0" dirty="0">
                          <a:effectLst/>
                          <a:latin typeface="Arial" panose="020B0604020202020204" pitchFamily="34" charset="0"/>
                          <a:cs typeface="Arial" panose="020B0604020202020204" pitchFamily="34" charset="0"/>
                        </a:rPr>
                        <a:t>Nutritiva</a:t>
                      </a:r>
                      <a:endParaRPr lang="es-MX" sz="1200" b="1"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7EC6C4"/>
                    </a:solidFill>
                  </a:tcPr>
                </a:tc>
                <a:tc>
                  <a:txBody>
                    <a:bodyPr/>
                    <a:lstStyle/>
                    <a:p>
                      <a:pPr algn="ctr">
                        <a:spcAft>
                          <a:spcPts val="0"/>
                        </a:spcAft>
                      </a:pPr>
                      <a:r>
                        <a:rPr lang="es-MX" sz="1200" b="1" noProof="0" dirty="0">
                          <a:effectLst/>
                          <a:latin typeface="Arial" panose="020B0604020202020204" pitchFamily="34" charset="0"/>
                          <a:cs typeface="Arial" panose="020B0604020202020204" pitchFamily="34" charset="0"/>
                        </a:rPr>
                        <a:t>Calidad</a:t>
                      </a:r>
                      <a:endParaRPr lang="es-MX" sz="1200" b="1"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7EC6C4"/>
                    </a:solidFill>
                  </a:tcPr>
                </a:tc>
                <a:extLst>
                  <a:ext uri="{0D108BD9-81ED-4DB2-BD59-A6C34878D82A}">
                    <a16:rowId xmlns:a16="http://schemas.microsoft.com/office/drawing/2014/main" val="10001"/>
                  </a:ext>
                </a:extLst>
              </a:tr>
              <a:tr h="414489">
                <a:tc>
                  <a:txBody>
                    <a:bodyPr/>
                    <a:lstStyle/>
                    <a:p>
                      <a:pPr>
                        <a:spcAft>
                          <a:spcPts val="0"/>
                        </a:spcAft>
                      </a:pPr>
                      <a:r>
                        <a:rPr lang="es-MX" sz="1400" noProof="0" dirty="0">
                          <a:effectLst/>
                          <a:latin typeface="Arial" panose="020B0604020202020204" pitchFamily="34" charset="0"/>
                          <a:cs typeface="Arial" panose="020B0604020202020204" pitchFamily="34" charset="0"/>
                        </a:rPr>
                        <a:t>Elementos concretos del derecho:</a:t>
                      </a:r>
                      <a:endParaRPr lang="es-MX" sz="1400"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469999"/>
                    </a:solidFill>
                  </a:tcPr>
                </a:tc>
                <a:tc gridSpan="3">
                  <a:txBody>
                    <a:bodyPr/>
                    <a:lstStyle/>
                    <a:p>
                      <a:pPr algn="ctr">
                        <a:spcAft>
                          <a:spcPts val="0"/>
                        </a:spcAft>
                      </a:pPr>
                      <a:r>
                        <a:rPr lang="es-MX" sz="1200" b="1" noProof="0" dirty="0">
                          <a:effectLst/>
                          <a:latin typeface="Arial" panose="020B0604020202020204" pitchFamily="34" charset="0"/>
                          <a:cs typeface="Arial" panose="020B0604020202020204" pitchFamily="34" charset="0"/>
                        </a:rPr>
                        <a:t>Seguridad Alimentaria</a:t>
                      </a:r>
                      <a:endParaRPr lang="es-MX" sz="1200" b="1"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B4DEDD"/>
                    </a:solidFill>
                  </a:tcPr>
                </a:tc>
                <a:tc hMerge="1">
                  <a:txBody>
                    <a:bodyPr/>
                    <a:lstStyle/>
                    <a:p>
                      <a:endParaRPr lang="es-MX"/>
                    </a:p>
                  </a:txBody>
                  <a:tcPr/>
                </a:tc>
                <a:tc hMerge="1">
                  <a:txBody>
                    <a:bodyPr/>
                    <a:lstStyle/>
                    <a:p>
                      <a:endParaRPr lang="es-MX"/>
                    </a:p>
                  </a:txBody>
                  <a:tcPr/>
                </a:tc>
                <a:tc gridSpan="2">
                  <a:txBody>
                    <a:bodyPr/>
                    <a:lstStyle/>
                    <a:p>
                      <a:pPr algn="ctr">
                        <a:spcAft>
                          <a:spcPts val="0"/>
                        </a:spcAft>
                      </a:pPr>
                      <a:r>
                        <a:rPr lang="es-MX" sz="1200" b="1" noProof="0" dirty="0">
                          <a:effectLst/>
                          <a:latin typeface="Arial" panose="020B0604020202020204" pitchFamily="34" charset="0"/>
                          <a:cs typeface="Arial" panose="020B0604020202020204" pitchFamily="34" charset="0"/>
                        </a:rPr>
                        <a:t>Seguridad Nutricional</a:t>
                      </a:r>
                      <a:endParaRPr lang="es-MX" sz="1200" b="1"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7EC6C4"/>
                    </a:solidFill>
                  </a:tcPr>
                </a:tc>
                <a:tc hMerge="1">
                  <a:txBody>
                    <a:bodyPr/>
                    <a:lstStyle/>
                    <a:p>
                      <a:endParaRPr lang="es-MX"/>
                    </a:p>
                  </a:txBody>
                  <a:tcPr/>
                </a:tc>
                <a:extLst>
                  <a:ext uri="{0D108BD9-81ED-4DB2-BD59-A6C34878D82A}">
                    <a16:rowId xmlns:a16="http://schemas.microsoft.com/office/drawing/2014/main" val="10002"/>
                  </a:ext>
                </a:extLst>
              </a:tr>
              <a:tr h="414489">
                <a:tc>
                  <a:txBody>
                    <a:bodyPr/>
                    <a:lstStyle/>
                    <a:p>
                      <a:pPr>
                        <a:spcAft>
                          <a:spcPts val="0"/>
                        </a:spcAft>
                      </a:pPr>
                      <a:r>
                        <a:rPr lang="es-MX" sz="1400" noProof="0" dirty="0">
                          <a:effectLst/>
                          <a:latin typeface="Arial" panose="020B0604020202020204" pitchFamily="34" charset="0"/>
                          <a:cs typeface="Arial" panose="020B0604020202020204" pitchFamily="34" charset="0"/>
                        </a:rPr>
                        <a:t>Dimensiones del derecho:</a:t>
                      </a:r>
                      <a:endParaRPr lang="es-MX" sz="1400"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469999"/>
                    </a:solidFill>
                  </a:tcPr>
                </a:tc>
                <a:tc>
                  <a:txBody>
                    <a:bodyPr/>
                    <a:lstStyle/>
                    <a:p>
                      <a:pPr algn="ctr">
                        <a:spcAft>
                          <a:spcPts val="0"/>
                        </a:spcAft>
                      </a:pPr>
                      <a:r>
                        <a:rPr lang="es-MX" sz="1200" b="1" noProof="0" dirty="0">
                          <a:effectLst/>
                          <a:latin typeface="Arial" panose="020B0604020202020204" pitchFamily="34" charset="0"/>
                          <a:cs typeface="Arial" panose="020B0604020202020204" pitchFamily="34" charset="0"/>
                        </a:rPr>
                        <a:t>DISPONIBILIDAD</a:t>
                      </a:r>
                      <a:endParaRPr lang="es-MX" sz="1200" b="1"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E27EB0"/>
                    </a:solidFill>
                  </a:tcPr>
                </a:tc>
                <a:tc>
                  <a:txBody>
                    <a:bodyPr/>
                    <a:lstStyle/>
                    <a:p>
                      <a:pPr algn="ctr">
                        <a:spcAft>
                          <a:spcPts val="0"/>
                        </a:spcAft>
                      </a:pPr>
                      <a:r>
                        <a:rPr lang="es-MX" sz="1200" b="1" noProof="0" dirty="0">
                          <a:effectLst/>
                          <a:latin typeface="Arial" panose="020B0604020202020204" pitchFamily="34" charset="0"/>
                          <a:cs typeface="Arial" panose="020B0604020202020204" pitchFamily="34" charset="0"/>
                        </a:rPr>
                        <a:t>ACCESIBILIDAD</a:t>
                      </a:r>
                      <a:endParaRPr lang="es-MX" sz="1200" b="1"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EDB1CF"/>
                    </a:solidFill>
                  </a:tcPr>
                </a:tc>
                <a:tc gridSpan="3">
                  <a:txBody>
                    <a:bodyPr/>
                    <a:lstStyle/>
                    <a:p>
                      <a:pPr algn="ctr">
                        <a:spcAft>
                          <a:spcPts val="0"/>
                        </a:spcAft>
                      </a:pPr>
                      <a:r>
                        <a:rPr lang="es-MX" sz="1200" b="1" noProof="0" dirty="0">
                          <a:effectLst/>
                          <a:latin typeface="Arial" panose="020B0604020202020204" pitchFamily="34" charset="0"/>
                          <a:cs typeface="Arial" panose="020B0604020202020204" pitchFamily="34" charset="0"/>
                        </a:rPr>
                        <a:t>CALIDAD</a:t>
                      </a:r>
                      <a:endParaRPr lang="es-MX" sz="1200" b="1"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F6DAE8"/>
                    </a:solidFil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3"/>
                  </a:ext>
                </a:extLst>
              </a:tr>
              <a:tr h="532914">
                <a:tc>
                  <a:txBody>
                    <a:bodyPr/>
                    <a:lstStyle/>
                    <a:p>
                      <a:pPr>
                        <a:spcAft>
                          <a:spcPts val="0"/>
                        </a:spcAft>
                      </a:pPr>
                      <a:r>
                        <a:rPr lang="es-MX" sz="1400" noProof="0" dirty="0" err="1">
                          <a:effectLst/>
                          <a:latin typeface="Arial" panose="020B0604020202020204" pitchFamily="34" charset="0"/>
                          <a:cs typeface="Arial" panose="020B0604020202020204" pitchFamily="34" charset="0"/>
                        </a:rPr>
                        <a:t>Subdimensiones</a:t>
                      </a:r>
                      <a:r>
                        <a:rPr lang="es-MX" sz="1400" noProof="0" dirty="0">
                          <a:effectLst/>
                          <a:latin typeface="Arial" panose="020B0604020202020204" pitchFamily="34" charset="0"/>
                          <a:cs typeface="Arial" panose="020B0604020202020204" pitchFamily="34" charset="0"/>
                        </a:rPr>
                        <a:t> del derecho:</a:t>
                      </a:r>
                      <a:endParaRPr lang="es-MX" sz="1400"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469999"/>
                    </a:solidFill>
                  </a:tcPr>
                </a:tc>
                <a:tc>
                  <a:txBody>
                    <a:bodyPr/>
                    <a:lstStyle/>
                    <a:p>
                      <a:pPr lvl="0" algn="l">
                        <a:spcAft>
                          <a:spcPts val="0"/>
                        </a:spcAft>
                      </a:pPr>
                      <a:r>
                        <a:rPr lang="es-MX" sz="1200" noProof="0" dirty="0">
                          <a:effectLst/>
                          <a:latin typeface="Arial" panose="020B0604020202020204" pitchFamily="34" charset="0"/>
                          <a:cs typeface="Arial" panose="020B0604020202020204" pitchFamily="34" charset="0"/>
                        </a:rPr>
                        <a:t>Disponibilidad neta de alimentos (abasto)</a:t>
                      </a:r>
                      <a:endParaRPr lang="es-MX" sz="1200"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E27EB0"/>
                    </a:solidFill>
                  </a:tcPr>
                </a:tc>
                <a:tc>
                  <a:txBody>
                    <a:bodyPr/>
                    <a:lstStyle/>
                    <a:p>
                      <a:pPr lvl="0" algn="l">
                        <a:spcAft>
                          <a:spcPts val="0"/>
                        </a:spcAft>
                      </a:pPr>
                      <a:r>
                        <a:rPr lang="es-MX" sz="1200" noProof="0" dirty="0">
                          <a:effectLst/>
                          <a:latin typeface="Arial" panose="020B0604020202020204" pitchFamily="34" charset="0"/>
                          <a:cs typeface="Arial" panose="020B0604020202020204" pitchFamily="34" charset="0"/>
                        </a:rPr>
                        <a:t>Capacidad para hacerse de alimentos (física y económica)</a:t>
                      </a:r>
                      <a:endParaRPr lang="es-MX" sz="1200"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EDB1CF"/>
                    </a:solidFill>
                  </a:tcPr>
                </a:tc>
                <a:tc>
                  <a:txBody>
                    <a:bodyPr/>
                    <a:lstStyle/>
                    <a:p>
                      <a:pPr lvl="0" algn="l">
                        <a:spcAft>
                          <a:spcPts val="0"/>
                        </a:spcAft>
                      </a:pPr>
                      <a:r>
                        <a:rPr lang="es-MX" sz="1200" noProof="0" dirty="0">
                          <a:effectLst/>
                          <a:latin typeface="Arial" panose="020B0604020202020204" pitchFamily="34" charset="0"/>
                          <a:cs typeface="Arial" panose="020B0604020202020204" pitchFamily="34" charset="0"/>
                        </a:rPr>
                        <a:t>Consumo cuantitativo de alimentos (ingesta calórica)</a:t>
                      </a:r>
                      <a:endParaRPr lang="es-MX" sz="1200"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F6DAE8"/>
                    </a:solidFill>
                  </a:tcPr>
                </a:tc>
                <a:tc>
                  <a:txBody>
                    <a:bodyPr/>
                    <a:lstStyle/>
                    <a:p>
                      <a:pPr lvl="0" algn="l">
                        <a:spcAft>
                          <a:spcPts val="0"/>
                        </a:spcAft>
                      </a:pPr>
                      <a:r>
                        <a:rPr lang="es-MX" sz="1200" noProof="0" dirty="0">
                          <a:effectLst/>
                          <a:latin typeface="Arial" panose="020B0604020202020204" pitchFamily="34" charset="0"/>
                          <a:cs typeface="Arial" panose="020B0604020202020204" pitchFamily="34" charset="0"/>
                        </a:rPr>
                        <a:t>Consumo de alimentos nutritivos (ingesta de nutrientes)</a:t>
                      </a:r>
                      <a:endParaRPr lang="es-MX" sz="1200"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F6DAE8"/>
                    </a:solidFill>
                  </a:tcPr>
                </a:tc>
                <a:tc>
                  <a:txBody>
                    <a:bodyPr/>
                    <a:lstStyle/>
                    <a:p>
                      <a:pPr lvl="0" algn="l">
                        <a:spcAft>
                          <a:spcPts val="0"/>
                        </a:spcAft>
                      </a:pPr>
                      <a:r>
                        <a:rPr lang="es-MX" sz="1200" noProof="0" dirty="0">
                          <a:effectLst/>
                          <a:latin typeface="Arial" panose="020B0604020202020204" pitchFamily="34" charset="0"/>
                          <a:cs typeface="Arial" panose="020B0604020202020204" pitchFamily="34" charset="0"/>
                        </a:rPr>
                        <a:t>Aprovechamiento biológico de los nutrientes</a:t>
                      </a:r>
                      <a:endParaRPr lang="es-MX" sz="1200"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anchor="ctr">
                    <a:solidFill>
                      <a:srgbClr val="F6DAE8"/>
                    </a:solidFill>
                  </a:tcPr>
                </a:tc>
                <a:extLst>
                  <a:ext uri="{0D108BD9-81ED-4DB2-BD59-A6C34878D82A}">
                    <a16:rowId xmlns:a16="http://schemas.microsoft.com/office/drawing/2014/main" val="10004"/>
                  </a:ext>
                </a:extLst>
              </a:tr>
              <a:tr h="355276">
                <a:tc rowSpan="9">
                  <a:txBody>
                    <a:bodyPr/>
                    <a:lstStyle/>
                    <a:p>
                      <a:pPr algn="ctr">
                        <a:spcAft>
                          <a:spcPts val="0"/>
                        </a:spcAft>
                      </a:pPr>
                      <a:r>
                        <a:rPr lang="es-MX" sz="1400" noProof="0" dirty="0">
                          <a:effectLst/>
                          <a:latin typeface="Arial" panose="020B0604020202020204" pitchFamily="34" charset="0"/>
                          <a:cs typeface="Arial" panose="020B0604020202020204" pitchFamily="34" charset="0"/>
                        </a:rPr>
                        <a:t>Determinantes</a:t>
                      </a:r>
                      <a:endParaRPr lang="es-MX" sz="1400" noProof="0" dirty="0">
                        <a:effectLst/>
                        <a:latin typeface="Arial" panose="020B0604020202020204" pitchFamily="34" charset="0"/>
                        <a:ea typeface="Times New Roman" panose="02020603050405020304" pitchFamily="18" charset="0"/>
                        <a:cs typeface="Arial" panose="020B0604020202020204" pitchFamily="34" charset="0"/>
                      </a:endParaRPr>
                    </a:p>
                  </a:txBody>
                  <a:tcPr marL="35586" marR="35586" marT="0" marB="0" vert="vert270" anchor="ctr">
                    <a:solidFill>
                      <a:srgbClr val="469999"/>
                    </a:solidFill>
                  </a:tcPr>
                </a:tc>
                <a:tc>
                  <a:txBody>
                    <a:bodyPr/>
                    <a:lstStyle/>
                    <a:p>
                      <a:pPr lvl="0" algn="l"/>
                      <a:r>
                        <a:rPr lang="es-MX" sz="1200" noProof="0" dirty="0">
                          <a:effectLst/>
                          <a:latin typeface="Arial" panose="020B0604020202020204" pitchFamily="34" charset="0"/>
                          <a:cs typeface="Arial" panose="020B0604020202020204" pitchFamily="34" charset="0"/>
                        </a:rPr>
                        <a:t>Nivel macroeconómico:</a:t>
                      </a:r>
                    </a:p>
                  </a:txBody>
                  <a:tcPr marL="35586" marR="35586" marT="0" marB="0" anchor="ctr">
                    <a:solidFill>
                      <a:srgbClr val="E27EB0"/>
                    </a:solidFill>
                  </a:tcPr>
                </a:tc>
                <a:tc>
                  <a:txBody>
                    <a:bodyPr/>
                    <a:lstStyle/>
                    <a:p>
                      <a:pPr lvl="0" algn="l"/>
                      <a:r>
                        <a:rPr lang="es-MX" sz="1200" noProof="0" dirty="0">
                          <a:effectLst/>
                          <a:latin typeface="Arial" panose="020B0604020202020204" pitchFamily="34" charset="0"/>
                          <a:cs typeface="Arial" panose="020B0604020202020204" pitchFamily="34" charset="0"/>
                        </a:rPr>
                        <a:t>Acceso económico:</a:t>
                      </a:r>
                      <a:br>
                        <a:rPr lang="es-MX" sz="1200" noProof="0" dirty="0">
                          <a:effectLst/>
                          <a:latin typeface="Arial" panose="020B0604020202020204" pitchFamily="34" charset="0"/>
                          <a:cs typeface="Arial" panose="020B0604020202020204" pitchFamily="34" charset="0"/>
                        </a:rPr>
                      </a:br>
                      <a:r>
                        <a:rPr lang="es-MX" sz="1200" noProof="0" dirty="0">
                          <a:effectLst/>
                          <a:latin typeface="Arial" panose="020B0604020202020204" pitchFamily="34" charset="0"/>
                          <a:cs typeface="Arial" panose="020B0604020202020204" pitchFamily="34" charset="0"/>
                        </a:rPr>
                        <a:t>(asequibilidad)</a:t>
                      </a:r>
                    </a:p>
                  </a:txBody>
                  <a:tcPr marL="35586" marR="35586" marT="0" marB="0" anchor="ctr">
                    <a:solidFill>
                      <a:srgbClr val="EDB1CF"/>
                    </a:solidFill>
                  </a:tcPr>
                </a:tc>
                <a:tc>
                  <a:txBody>
                    <a:bodyPr/>
                    <a:lstStyle/>
                    <a:p>
                      <a:pPr lvl="0" algn="l"/>
                      <a:r>
                        <a:rPr lang="es-MX" sz="1200" noProof="0" dirty="0">
                          <a:effectLst/>
                          <a:latin typeface="Arial" panose="020B0604020202020204" pitchFamily="34" charset="0"/>
                          <a:cs typeface="Arial" panose="020B0604020202020204" pitchFamily="34" charset="0"/>
                        </a:rPr>
                        <a:t>Hábitos y cultura: </a:t>
                      </a:r>
                    </a:p>
                  </a:txBody>
                  <a:tcPr marL="35586" marR="35586" marT="0" marB="0" anchor="ctr">
                    <a:solidFill>
                      <a:srgbClr val="F6DAE8"/>
                    </a:solidFill>
                  </a:tcPr>
                </a:tc>
                <a:tc>
                  <a:txBody>
                    <a:bodyPr/>
                    <a:lstStyle/>
                    <a:p>
                      <a:pPr lvl="0" algn="l"/>
                      <a:r>
                        <a:rPr lang="es-MX" sz="1200" noProof="0" dirty="0">
                          <a:effectLst/>
                          <a:latin typeface="Arial" panose="020B0604020202020204" pitchFamily="34" charset="0"/>
                          <a:cs typeface="Arial" panose="020B0604020202020204" pitchFamily="34" charset="0"/>
                        </a:rPr>
                        <a:t>Grupos y tipos de alimentos:</a:t>
                      </a:r>
                    </a:p>
                  </a:txBody>
                  <a:tcPr marL="35586" marR="35586" marT="0" marB="0" anchor="ctr">
                    <a:solidFill>
                      <a:srgbClr val="F6DAE8"/>
                    </a:solidFill>
                  </a:tcPr>
                </a:tc>
                <a:tc>
                  <a:txBody>
                    <a:bodyPr/>
                    <a:lstStyle/>
                    <a:p>
                      <a:pPr lvl="0" algn="l"/>
                      <a:r>
                        <a:rPr lang="es-MX" sz="1200" noProof="0" dirty="0">
                          <a:effectLst/>
                          <a:latin typeface="Arial" panose="020B0604020202020204" pitchFamily="34" charset="0"/>
                          <a:cs typeface="Arial" panose="020B0604020202020204" pitchFamily="34" charset="0"/>
                        </a:rPr>
                        <a:t>Condiciones de salud de las personas:</a:t>
                      </a:r>
                    </a:p>
                  </a:txBody>
                  <a:tcPr marL="35586" marR="35586" marT="0" marB="0" anchor="ctr">
                    <a:solidFill>
                      <a:srgbClr val="F6DAE8"/>
                    </a:solidFill>
                  </a:tcPr>
                </a:tc>
                <a:extLst>
                  <a:ext uri="{0D108BD9-81ED-4DB2-BD59-A6C34878D82A}">
                    <a16:rowId xmlns:a16="http://schemas.microsoft.com/office/drawing/2014/main" val="10005"/>
                  </a:ext>
                </a:extLst>
              </a:tr>
              <a:tr h="300866">
                <a:tc vMerge="1">
                  <a:txBody>
                    <a:bodyPr/>
                    <a:lstStyle/>
                    <a:p>
                      <a:endParaRPr lang="es-MX"/>
                    </a:p>
                  </a:txBody>
                  <a:tcPr/>
                </a:tc>
                <a:tc>
                  <a:txBody>
                    <a:bodyPr/>
                    <a:lstStyle/>
                    <a:p>
                      <a:pPr lvl="0" algn="l"/>
                      <a:r>
                        <a:rPr lang="es-MX" sz="1200" noProof="0" dirty="0">
                          <a:effectLst/>
                          <a:latin typeface="Arial" panose="020B0604020202020204" pitchFamily="34" charset="0"/>
                          <a:cs typeface="Arial" panose="020B0604020202020204" pitchFamily="34" charset="0"/>
                        </a:rPr>
                        <a:t>   Producción</a:t>
                      </a:r>
                    </a:p>
                  </a:txBody>
                  <a:tcPr marL="35586" marR="35586" marT="0" marB="0" anchor="ctr">
                    <a:solidFill>
                      <a:srgbClr val="E27EB0"/>
                    </a:solidFill>
                  </a:tcPr>
                </a:tc>
                <a:tc>
                  <a:txBody>
                    <a:bodyPr/>
                    <a:lstStyle/>
                    <a:p>
                      <a:pPr lvl="0" algn="l"/>
                      <a:r>
                        <a:rPr lang="es-MX" sz="1200" noProof="0" dirty="0">
                          <a:effectLst/>
                          <a:latin typeface="Arial" panose="020B0604020202020204" pitchFamily="34" charset="0"/>
                          <a:cs typeface="Arial" panose="020B0604020202020204" pitchFamily="34" charset="0"/>
                        </a:rPr>
                        <a:t>   Ingresos</a:t>
                      </a:r>
                    </a:p>
                  </a:txBody>
                  <a:tcPr marL="35586" marR="35586" marT="0" marB="0" anchor="ctr">
                    <a:solidFill>
                      <a:srgbClr val="EDB1CF"/>
                    </a:solidFill>
                  </a:tcPr>
                </a:tc>
                <a:tc>
                  <a:txBody>
                    <a:bodyPr/>
                    <a:lstStyle/>
                    <a:p>
                      <a:pPr lvl="0" algn="l"/>
                      <a:r>
                        <a:rPr lang="es-MX" sz="1200" noProof="0" dirty="0">
                          <a:solidFill>
                            <a:schemeClr val="accent5">
                              <a:lumMod val="75000"/>
                            </a:schemeClr>
                          </a:solidFill>
                          <a:effectLst/>
                          <a:latin typeface="Arial" panose="020B0604020202020204" pitchFamily="34" charset="0"/>
                          <a:cs typeface="Arial" panose="020B0604020202020204" pitchFamily="34" charset="0"/>
                        </a:rPr>
                        <a:t>  </a:t>
                      </a:r>
                      <a:r>
                        <a:rPr lang="es-MX" sz="1200" noProof="0" dirty="0">
                          <a:solidFill>
                            <a:schemeClr val="tx1"/>
                          </a:solidFill>
                          <a:effectLst/>
                          <a:latin typeface="Arial" panose="020B0604020202020204" pitchFamily="34" charset="0"/>
                          <a:cs typeface="Arial" panose="020B0604020202020204" pitchFamily="34" charset="0"/>
                        </a:rPr>
                        <a:t>Preferencias</a:t>
                      </a:r>
                    </a:p>
                  </a:txBody>
                  <a:tcPr marL="35586" marR="35586" marT="0" marB="0" anchor="ctr">
                    <a:solidFill>
                      <a:srgbClr val="F6DAE8"/>
                    </a:solidFill>
                  </a:tcPr>
                </a:tc>
                <a:tc>
                  <a:txBody>
                    <a:bodyPr/>
                    <a:lstStyle/>
                    <a:p>
                      <a:pPr lvl="0" indent="114300" algn="l"/>
                      <a:r>
                        <a:rPr lang="es-MX" sz="1200" noProof="0" dirty="0">
                          <a:effectLst/>
                          <a:latin typeface="Arial" panose="020B0604020202020204" pitchFamily="34" charset="0"/>
                          <a:cs typeface="Arial" panose="020B0604020202020204" pitchFamily="34" charset="0"/>
                        </a:rPr>
                        <a:t>Variedad en el consumo</a:t>
                      </a:r>
                    </a:p>
                  </a:txBody>
                  <a:tcPr marL="35586" marR="35586" marT="0" marB="0" anchor="ctr">
                    <a:solidFill>
                      <a:srgbClr val="F6DAE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noProof="0" dirty="0">
                          <a:effectLst/>
                          <a:latin typeface="Arial" panose="020B0604020202020204" pitchFamily="34" charset="0"/>
                          <a:cs typeface="Arial" panose="020B0604020202020204" pitchFamily="34" charset="0"/>
                        </a:rPr>
                        <a:t> Prevalencia de enfermedades infecciosas y parasitarias</a:t>
                      </a:r>
                    </a:p>
                  </a:txBody>
                  <a:tcPr marL="35586" marR="35586" marT="0" marB="0" anchor="ctr">
                    <a:solidFill>
                      <a:srgbClr val="F6DAE8"/>
                    </a:solidFill>
                  </a:tcPr>
                </a:tc>
                <a:extLst>
                  <a:ext uri="{0D108BD9-81ED-4DB2-BD59-A6C34878D82A}">
                    <a16:rowId xmlns:a16="http://schemas.microsoft.com/office/drawing/2014/main" val="10006"/>
                  </a:ext>
                </a:extLst>
              </a:tr>
              <a:tr h="355276">
                <a:tc vMerge="1">
                  <a:txBody>
                    <a:bodyPr/>
                    <a:lstStyle/>
                    <a:p>
                      <a:endParaRPr lang="es-MX"/>
                    </a:p>
                  </a:txBody>
                  <a:tcPr/>
                </a:tc>
                <a:tc>
                  <a:txBody>
                    <a:bodyPr/>
                    <a:lstStyle/>
                    <a:p>
                      <a:pPr lvl="0" algn="l"/>
                      <a:r>
                        <a:rPr lang="es-MX" sz="1200" noProof="0" dirty="0">
                          <a:effectLst/>
                          <a:latin typeface="Arial" panose="020B0604020202020204" pitchFamily="34" charset="0"/>
                          <a:cs typeface="Arial" panose="020B0604020202020204" pitchFamily="34" charset="0"/>
                        </a:rPr>
                        <a:t>   Reservas</a:t>
                      </a:r>
                    </a:p>
                  </a:txBody>
                  <a:tcPr marL="35586" marR="35586" marT="0" marB="0" anchor="ctr">
                    <a:solidFill>
                      <a:srgbClr val="E27EB0"/>
                    </a:solidFill>
                  </a:tcPr>
                </a:tc>
                <a:tc>
                  <a:txBody>
                    <a:bodyPr/>
                    <a:lstStyle/>
                    <a:p>
                      <a:pPr lvl="0" algn="l"/>
                      <a:r>
                        <a:rPr lang="es-MX" sz="1200" noProof="0" dirty="0">
                          <a:effectLst/>
                          <a:latin typeface="Arial" panose="020B0604020202020204" pitchFamily="34" charset="0"/>
                          <a:cs typeface="Arial" panose="020B0604020202020204" pitchFamily="34" charset="0"/>
                        </a:rPr>
                        <a:t>   Precios</a:t>
                      </a:r>
                    </a:p>
                  </a:txBody>
                  <a:tcPr marL="35586" marR="35586" marT="0" marB="0" anchor="ctr">
                    <a:solidFill>
                      <a:srgbClr val="EDB1CF"/>
                    </a:solidFill>
                  </a:tcPr>
                </a:tc>
                <a:tc>
                  <a:txBody>
                    <a:bodyPr/>
                    <a:lstStyle/>
                    <a:p>
                      <a:pPr lvl="0" algn="l"/>
                      <a:r>
                        <a:rPr lang="es-MX" sz="1200" noProof="0" dirty="0">
                          <a:solidFill>
                            <a:schemeClr val="accent5">
                              <a:lumMod val="75000"/>
                            </a:schemeClr>
                          </a:solidFill>
                          <a:effectLst/>
                          <a:latin typeface="Arial" panose="020B0604020202020204" pitchFamily="34" charset="0"/>
                          <a:cs typeface="Arial" panose="020B0604020202020204" pitchFamily="34" charset="0"/>
                        </a:rPr>
                        <a:t>  </a:t>
                      </a:r>
                      <a:r>
                        <a:rPr lang="es-MX" sz="1200" noProof="0" dirty="0">
                          <a:solidFill>
                            <a:schemeClr val="tx1"/>
                          </a:solidFill>
                          <a:effectLst/>
                          <a:latin typeface="Arial" panose="020B0604020202020204" pitchFamily="34" charset="0"/>
                          <a:cs typeface="Arial" panose="020B0604020202020204" pitchFamily="34" charset="0"/>
                        </a:rPr>
                        <a:t>Publicidad </a:t>
                      </a:r>
                    </a:p>
                  </a:txBody>
                  <a:tcPr marL="35586" marR="35586" marT="0" marB="0" anchor="ctr">
                    <a:solidFill>
                      <a:srgbClr val="F6DAE8"/>
                    </a:solidFill>
                  </a:tcPr>
                </a:tc>
                <a:tc>
                  <a:txBody>
                    <a:bodyPr/>
                    <a:lstStyle/>
                    <a:p>
                      <a:pPr lvl="0" indent="114300" algn="l"/>
                      <a:r>
                        <a:rPr lang="es-MX" sz="1200" noProof="0" dirty="0">
                          <a:effectLst/>
                          <a:latin typeface="Arial" panose="020B0604020202020204" pitchFamily="34" charset="0"/>
                          <a:cs typeface="Arial" panose="020B0604020202020204" pitchFamily="34" charset="0"/>
                        </a:rPr>
                        <a:t>Frecuencia de consumo </a:t>
                      </a:r>
                    </a:p>
                  </a:txBody>
                  <a:tcPr marL="35586" marR="35586" marT="0" marB="0" anchor="ctr">
                    <a:solidFill>
                      <a:srgbClr val="F6DAE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a:latin typeface="Arial" panose="020B0604020202020204" pitchFamily="34" charset="0"/>
                          <a:cs typeface="Arial" panose="020B0604020202020204" pitchFamily="34" charset="0"/>
                        </a:rPr>
                        <a:t>Condiciones de saneamiento del medio</a:t>
                      </a:r>
                      <a:r>
                        <a:rPr lang="es-MX" sz="1200" noProof="0" dirty="0">
                          <a:effectLst/>
                          <a:latin typeface="Arial" panose="020B0604020202020204" pitchFamily="34" charset="0"/>
                          <a:cs typeface="Arial" panose="020B0604020202020204" pitchFamily="34" charset="0"/>
                        </a:rPr>
                        <a:t>:</a:t>
                      </a:r>
                      <a:endParaRPr lang="es-MX" sz="1200" dirty="0">
                        <a:latin typeface="Arial" panose="020B0604020202020204" pitchFamily="34" charset="0"/>
                        <a:cs typeface="Arial" panose="020B0604020202020204" pitchFamily="34" charset="0"/>
                      </a:endParaRPr>
                    </a:p>
                  </a:txBody>
                  <a:tcPr marL="35586" marR="35586" marT="0" marB="0" anchor="ctr">
                    <a:solidFill>
                      <a:srgbClr val="F6DAE8"/>
                    </a:solidFill>
                  </a:tcPr>
                </a:tc>
                <a:extLst>
                  <a:ext uri="{0D108BD9-81ED-4DB2-BD59-A6C34878D82A}">
                    <a16:rowId xmlns:a16="http://schemas.microsoft.com/office/drawing/2014/main" val="10007"/>
                  </a:ext>
                </a:extLst>
              </a:tr>
              <a:tr h="601733">
                <a:tc vMerge="1">
                  <a:txBody>
                    <a:bodyPr/>
                    <a:lstStyle/>
                    <a:p>
                      <a:endParaRPr lang="es-MX"/>
                    </a:p>
                  </a:txBody>
                  <a:tcPr/>
                </a:tc>
                <a:tc>
                  <a:txBody>
                    <a:bodyPr/>
                    <a:lstStyle/>
                    <a:p>
                      <a:pPr lvl="0" algn="l"/>
                      <a:r>
                        <a:rPr lang="es-MX" sz="1200" noProof="0" dirty="0">
                          <a:effectLst/>
                          <a:latin typeface="Arial" panose="020B0604020202020204" pitchFamily="34" charset="0"/>
                          <a:cs typeface="Arial" panose="020B0604020202020204" pitchFamily="34" charset="0"/>
                        </a:rPr>
                        <a:t>   Importaciones</a:t>
                      </a:r>
                    </a:p>
                  </a:txBody>
                  <a:tcPr marL="35586" marR="35586" marT="0" marB="0" anchor="ctr">
                    <a:solidFill>
                      <a:srgbClr val="E27EB0"/>
                    </a:solidFill>
                  </a:tcPr>
                </a:tc>
                <a:tc>
                  <a:txBody>
                    <a:bodyPr/>
                    <a:lstStyle/>
                    <a:p>
                      <a:pPr lvl="0" indent="114300" algn="l"/>
                      <a:r>
                        <a:rPr lang="es-MX" sz="1200" noProof="0" dirty="0">
                          <a:effectLst/>
                          <a:latin typeface="Arial" panose="020B0604020202020204" pitchFamily="34" charset="0"/>
                          <a:cs typeface="Arial" panose="020B0604020202020204" pitchFamily="34" charset="0"/>
                        </a:rPr>
                        <a:t>Transferencias</a:t>
                      </a:r>
                    </a:p>
                  </a:txBody>
                  <a:tcPr marL="35586" marR="35586" marT="0" marB="0" anchor="ctr">
                    <a:solidFill>
                      <a:srgbClr val="EDB1CF"/>
                    </a:solidFill>
                  </a:tcPr>
                </a:tc>
                <a:tc gridSpan="2">
                  <a:txBody>
                    <a:bodyPr/>
                    <a:lstStyle/>
                    <a:p>
                      <a:pPr lvl="0" algn="l"/>
                      <a:r>
                        <a:rPr lang="es-MX" sz="1200" kern="1200" noProof="0" dirty="0">
                          <a:solidFill>
                            <a:schemeClr val="tx1"/>
                          </a:solidFill>
                          <a:effectLst/>
                          <a:latin typeface="Arial" panose="020B0604020202020204" pitchFamily="34" charset="0"/>
                          <a:ea typeface="+mn-ea"/>
                          <a:cs typeface="Arial" panose="020B0604020202020204" pitchFamily="34" charset="0"/>
                        </a:rPr>
                        <a:t>Adquisición de ingredientes y preparación de los alimentos (tiempo, complejidad) </a:t>
                      </a:r>
                    </a:p>
                  </a:txBody>
                  <a:tcPr marL="35586" marR="35586" marT="0" marB="0" anchor="ctr">
                    <a:solidFill>
                      <a:srgbClr val="F6DAE8"/>
                    </a:solidFill>
                  </a:tcPr>
                </a:tc>
                <a:tc hMerge="1">
                  <a:txBody>
                    <a:bodyPr/>
                    <a:lstStyle/>
                    <a:p>
                      <a:endParaRPr lang="es-MX"/>
                    </a:p>
                  </a:txBody>
                  <a:tcPr/>
                </a:tc>
                <a:tc>
                  <a:txBody>
                    <a:bodyPr/>
                    <a:lstStyle/>
                    <a:p>
                      <a:pPr lvl="0" algn="l"/>
                      <a:r>
                        <a:rPr lang="es-MX" sz="1200" noProof="0" dirty="0">
                          <a:effectLst/>
                          <a:latin typeface="Arial" panose="020B0604020202020204" pitchFamily="34" charset="0"/>
                          <a:cs typeface="Arial" panose="020B0604020202020204" pitchFamily="34" charset="0"/>
                        </a:rPr>
                        <a:t>Acceso a agua potable, drenaje y alcantarillado</a:t>
                      </a:r>
                    </a:p>
                  </a:txBody>
                  <a:tcPr marL="35586" marR="35586" marT="0" marB="0" anchor="ctr">
                    <a:solidFill>
                      <a:srgbClr val="F6DAE8"/>
                    </a:solidFill>
                  </a:tcPr>
                </a:tc>
                <a:extLst>
                  <a:ext uri="{0D108BD9-81ED-4DB2-BD59-A6C34878D82A}">
                    <a16:rowId xmlns:a16="http://schemas.microsoft.com/office/drawing/2014/main" val="10008"/>
                  </a:ext>
                </a:extLst>
              </a:tr>
              <a:tr h="710552">
                <a:tc vMerge="1">
                  <a:txBody>
                    <a:bodyPr/>
                    <a:lstStyle/>
                    <a:p>
                      <a:endParaRPr lang="es-MX"/>
                    </a:p>
                  </a:txBody>
                  <a:tcPr/>
                </a:tc>
                <a:tc>
                  <a:txBody>
                    <a:bodyPr/>
                    <a:lstStyle/>
                    <a:p>
                      <a:pPr lvl="0" algn="l"/>
                      <a:r>
                        <a:rPr lang="es-MX" sz="1200" noProof="0" dirty="0">
                          <a:effectLst/>
                          <a:latin typeface="Arial" panose="020B0604020202020204" pitchFamily="34" charset="0"/>
                          <a:cs typeface="Arial" panose="020B0604020202020204" pitchFamily="34" charset="0"/>
                        </a:rPr>
                        <a:t>   Exportaciones</a:t>
                      </a:r>
                    </a:p>
                  </a:txBody>
                  <a:tcPr marL="35586" marR="35586" marT="0" marB="0" anchor="ctr">
                    <a:solidFill>
                      <a:srgbClr val="E27EB0"/>
                    </a:solidFill>
                  </a:tcPr>
                </a:tc>
                <a:tc>
                  <a:txBody>
                    <a:bodyPr/>
                    <a:lstStyle/>
                    <a:p>
                      <a:pPr lvl="0" indent="114300" algn="l"/>
                      <a:r>
                        <a:rPr lang="es-MX" sz="1200" noProof="0" dirty="0">
                          <a:effectLst/>
                          <a:latin typeface="Arial" panose="020B0604020202020204" pitchFamily="34" charset="0"/>
                          <a:cs typeface="Arial" panose="020B0604020202020204" pitchFamily="34" charset="0"/>
                        </a:rPr>
                        <a:t>Producción para autoconsumo e intercambio</a:t>
                      </a:r>
                    </a:p>
                  </a:txBody>
                  <a:tcPr marL="35586" marR="35586" marT="0" marB="0" anchor="ctr">
                    <a:solidFill>
                      <a:srgbClr val="EDB1CF"/>
                    </a:solidFill>
                  </a:tcPr>
                </a:tc>
                <a:tc gridSpan="2">
                  <a:txBody>
                    <a:bodyPr/>
                    <a:lstStyle/>
                    <a:p>
                      <a:pPr lvl="0" algn="l"/>
                      <a:r>
                        <a:rPr lang="es-MX" sz="1200" noProof="0" dirty="0">
                          <a:effectLst/>
                          <a:latin typeface="Arial" panose="020B0604020202020204" pitchFamily="34" charset="0"/>
                          <a:cs typeface="Arial" panose="020B0604020202020204" pitchFamily="34" charset="0"/>
                        </a:rPr>
                        <a:t>Información nutricional (etiquetado, educación)</a:t>
                      </a:r>
                    </a:p>
                  </a:txBody>
                  <a:tcPr marL="35586" marR="35586" marT="0" marB="0" anchor="ctr">
                    <a:solidFill>
                      <a:srgbClr val="F6DAE8"/>
                    </a:solidFill>
                  </a:tcPr>
                </a:tc>
                <a:tc hMerge="1">
                  <a:txBody>
                    <a:bodyPr/>
                    <a:lstStyle/>
                    <a:p>
                      <a:endParaRPr lang="es-MX"/>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noProof="0" dirty="0">
                          <a:effectLst/>
                          <a:latin typeface="Arial" panose="020B0604020202020204" pitchFamily="34" charset="0"/>
                          <a:cs typeface="Arial" panose="020B0604020202020204" pitchFamily="34" charset="0"/>
                        </a:rPr>
                        <a:t>Condiciones de almacenaje y preparación de los alimentos </a:t>
                      </a:r>
                    </a:p>
                    <a:p>
                      <a:endParaRPr lang="es-MX" sz="1200" dirty="0">
                        <a:latin typeface="Arial" panose="020B0604020202020204" pitchFamily="34" charset="0"/>
                        <a:cs typeface="Arial" panose="020B0604020202020204" pitchFamily="34" charset="0"/>
                      </a:endParaRPr>
                    </a:p>
                  </a:txBody>
                  <a:tcPr marL="35586" marR="35586" marT="0" marB="0" anchor="ctr">
                    <a:solidFill>
                      <a:srgbClr val="F6DAE8"/>
                    </a:solidFill>
                  </a:tcPr>
                </a:tc>
                <a:extLst>
                  <a:ext uri="{0D108BD9-81ED-4DB2-BD59-A6C34878D82A}">
                    <a16:rowId xmlns:a16="http://schemas.microsoft.com/office/drawing/2014/main" val="10009"/>
                  </a:ext>
                </a:extLst>
              </a:tr>
              <a:tr h="601733">
                <a:tc vMerge="1">
                  <a:txBody>
                    <a:bodyPr/>
                    <a:lstStyle/>
                    <a:p>
                      <a:endParaRPr lang="es-MX"/>
                    </a:p>
                  </a:txBody>
                  <a:tcPr/>
                </a:tc>
                <a:tc>
                  <a:txBody>
                    <a:bodyPr/>
                    <a:lstStyle/>
                    <a:p>
                      <a:pPr lvl="0" algn="l"/>
                      <a:r>
                        <a:rPr lang="es-MX" sz="1200" noProof="0" dirty="0">
                          <a:effectLst/>
                          <a:latin typeface="Arial" panose="020B0604020202020204" pitchFamily="34" charset="0"/>
                          <a:cs typeface="Arial" panose="020B0604020202020204" pitchFamily="34" charset="0"/>
                        </a:rPr>
                        <a:t>Capacidad de almacenamiento: desperdicios y mermas</a:t>
                      </a:r>
                    </a:p>
                  </a:txBody>
                  <a:tcPr marL="35586" marR="35586" marT="0" marB="0" anchor="ctr">
                    <a:solidFill>
                      <a:srgbClr val="E27EB0"/>
                    </a:solidFill>
                  </a:tcPr>
                </a:tc>
                <a:tc>
                  <a:txBody>
                    <a:bodyPr/>
                    <a:lstStyle/>
                    <a:p>
                      <a:pPr lvl="0" algn="l"/>
                      <a:r>
                        <a:rPr lang="es-MX" sz="1200" noProof="0" dirty="0">
                          <a:effectLst/>
                          <a:latin typeface="Arial" panose="020B0604020202020204" pitchFamily="34" charset="0"/>
                          <a:cs typeface="Arial" panose="020B0604020202020204" pitchFamily="34" charset="0"/>
                        </a:rPr>
                        <a:t>Accesibilidad física:</a:t>
                      </a:r>
                    </a:p>
                  </a:txBody>
                  <a:tcPr marL="35586" marR="35586" marT="0" marB="0" anchor="ctr">
                    <a:solidFill>
                      <a:srgbClr val="EDB1CF"/>
                    </a:solidFill>
                  </a:tcPr>
                </a:tc>
                <a:tc gridSpan="2">
                  <a:txBody>
                    <a:bodyPr/>
                    <a:lstStyle/>
                    <a:p>
                      <a:pPr lvl="0" algn="l"/>
                      <a:r>
                        <a:rPr lang="es-MX" sz="1200" noProof="0" dirty="0">
                          <a:effectLst/>
                          <a:latin typeface="Arial" panose="020B0604020202020204" pitchFamily="34" charset="0"/>
                          <a:cs typeface="Arial" panose="020B0604020202020204" pitchFamily="34" charset="0"/>
                        </a:rPr>
                        <a:t> </a:t>
                      </a:r>
                    </a:p>
                  </a:txBody>
                  <a:tcPr marL="35586" marR="35586" marT="0" marB="0" anchor="ctr">
                    <a:solidFill>
                      <a:srgbClr val="F6DAE8"/>
                    </a:solidFill>
                  </a:tcPr>
                </a:tc>
                <a:tc hMerge="1">
                  <a:txBody>
                    <a:bodyPr/>
                    <a:lstStyle/>
                    <a:p>
                      <a:endParaRPr lang="es-MX"/>
                    </a:p>
                  </a:txBody>
                  <a:tcPr/>
                </a:tc>
                <a:tc>
                  <a:txBody>
                    <a:bodyPr/>
                    <a:lstStyle/>
                    <a:p>
                      <a:endParaRPr lang="es-MX" dirty="0"/>
                    </a:p>
                  </a:txBody>
                  <a:tcPr marL="35586" marR="35586" marT="0" marB="0" anchor="ctr">
                    <a:solidFill>
                      <a:srgbClr val="F6DAE8"/>
                    </a:solidFill>
                  </a:tcPr>
                </a:tc>
                <a:extLst>
                  <a:ext uri="{0D108BD9-81ED-4DB2-BD59-A6C34878D82A}">
                    <a16:rowId xmlns:a16="http://schemas.microsoft.com/office/drawing/2014/main" val="10010"/>
                  </a:ext>
                </a:extLst>
              </a:tr>
              <a:tr h="1065829">
                <a:tc vMerge="1">
                  <a:txBody>
                    <a:bodyPr/>
                    <a:lstStyle/>
                    <a:p>
                      <a:endParaRPr lang="es-MX"/>
                    </a:p>
                  </a:txBody>
                  <a:tcPr/>
                </a:tc>
                <a:tc>
                  <a:txBody>
                    <a:bodyPr/>
                    <a:lstStyle/>
                    <a:p>
                      <a:pPr lvl="0" algn="l"/>
                      <a:br>
                        <a:rPr lang="es-MX" sz="1200" noProof="0" dirty="0">
                          <a:effectLst/>
                          <a:latin typeface="Arial" panose="020B0604020202020204" pitchFamily="34" charset="0"/>
                          <a:cs typeface="Arial" panose="020B0604020202020204" pitchFamily="34" charset="0"/>
                        </a:rPr>
                      </a:br>
                      <a:r>
                        <a:rPr lang="es-MX" sz="1200" noProof="0" dirty="0">
                          <a:effectLst/>
                          <a:latin typeface="Arial" panose="020B0604020202020204" pitchFamily="34" charset="0"/>
                          <a:cs typeface="Arial" panose="020B0604020202020204" pitchFamily="34" charset="0"/>
                        </a:rPr>
                        <a:t>Infraestructura carretera y vías de comunicación </a:t>
                      </a:r>
                      <a:br>
                        <a:rPr lang="es-MX" sz="1200" noProof="0" dirty="0">
                          <a:effectLst/>
                          <a:latin typeface="Arial" panose="020B0604020202020204" pitchFamily="34" charset="0"/>
                          <a:cs typeface="Arial" panose="020B0604020202020204" pitchFamily="34" charset="0"/>
                        </a:rPr>
                      </a:br>
                      <a:endParaRPr lang="es-MX" sz="1200" noProof="0" dirty="0">
                        <a:effectLst/>
                        <a:latin typeface="Arial" panose="020B0604020202020204" pitchFamily="34" charset="0"/>
                        <a:cs typeface="Arial" panose="020B0604020202020204" pitchFamily="34" charset="0"/>
                      </a:endParaRPr>
                    </a:p>
                  </a:txBody>
                  <a:tcPr marL="35586" marR="35586" marT="0" marB="0" anchor="ctr">
                    <a:solidFill>
                      <a:srgbClr val="E27EB0"/>
                    </a:solidFill>
                  </a:tcPr>
                </a:tc>
                <a:tc>
                  <a:txBody>
                    <a:bodyPr/>
                    <a:lstStyle/>
                    <a:p>
                      <a:pPr lvl="0" algn="l"/>
                      <a:r>
                        <a:rPr lang="es-MX" sz="1200" b="0" noProof="0" dirty="0">
                          <a:solidFill>
                            <a:schemeClr val="tx1"/>
                          </a:solidFill>
                          <a:effectLst/>
                          <a:latin typeface="Arial" panose="020B0604020202020204" pitchFamily="34" charset="0"/>
                          <a:cs typeface="Arial" panose="020B0604020202020204" pitchFamily="34" charset="0"/>
                        </a:rPr>
                        <a:t>Oferta de alimentos</a:t>
                      </a:r>
                      <a:br>
                        <a:rPr lang="es-MX" sz="1200" noProof="0" dirty="0">
                          <a:solidFill>
                            <a:schemeClr val="accent5">
                              <a:lumMod val="75000"/>
                            </a:schemeClr>
                          </a:solidFill>
                          <a:effectLst/>
                          <a:latin typeface="Arial" panose="020B0604020202020204" pitchFamily="34" charset="0"/>
                          <a:cs typeface="Arial" panose="020B0604020202020204" pitchFamily="34" charset="0"/>
                        </a:rPr>
                      </a:br>
                      <a:endParaRPr lang="es-MX" sz="1200" noProof="0" dirty="0">
                        <a:solidFill>
                          <a:schemeClr val="accent5">
                            <a:lumMod val="75000"/>
                          </a:schemeClr>
                        </a:solidFill>
                        <a:effectLst/>
                        <a:latin typeface="Arial" panose="020B0604020202020204" pitchFamily="34" charset="0"/>
                        <a:cs typeface="Arial" panose="020B0604020202020204" pitchFamily="34" charset="0"/>
                      </a:endParaRPr>
                    </a:p>
                  </a:txBody>
                  <a:tcPr marL="35586" marR="35586" marT="0" marB="0" anchor="ctr">
                    <a:solidFill>
                      <a:srgbClr val="EDB1CF"/>
                    </a:solidFill>
                  </a:tcPr>
                </a:tc>
                <a:tc gridSpan="2">
                  <a:txBody>
                    <a:bodyPr/>
                    <a:lstStyle/>
                    <a:p>
                      <a:pPr lvl="0" algn="l"/>
                      <a:r>
                        <a:rPr lang="es-MX" sz="1200" noProof="0" dirty="0">
                          <a:effectLst/>
                          <a:latin typeface="Arial" panose="020B0604020202020204" pitchFamily="34" charset="0"/>
                          <a:cs typeface="Arial" panose="020B0604020202020204" pitchFamily="34" charset="0"/>
                        </a:rPr>
                        <a:t> </a:t>
                      </a:r>
                    </a:p>
                  </a:txBody>
                  <a:tcPr marL="35586" marR="35586" marT="0" marB="0" anchor="ctr">
                    <a:solidFill>
                      <a:srgbClr val="F6DAE8"/>
                    </a:solidFill>
                  </a:tcPr>
                </a:tc>
                <a:tc hMerge="1">
                  <a:txBody>
                    <a:bodyPr/>
                    <a:lstStyle/>
                    <a:p>
                      <a:endParaRPr lang="es-MX"/>
                    </a:p>
                  </a:txBody>
                  <a:tcPr/>
                </a:tc>
                <a:tc>
                  <a:txBody>
                    <a:bodyPr/>
                    <a:lstStyle/>
                    <a:p>
                      <a:pPr lvl="0" algn="l"/>
                      <a:endParaRPr lang="es-MX" sz="1200" noProof="0" dirty="0">
                        <a:effectLst/>
                        <a:latin typeface="Arial" panose="020B0604020202020204" pitchFamily="34" charset="0"/>
                        <a:cs typeface="Arial" panose="020B0604020202020204" pitchFamily="34" charset="0"/>
                      </a:endParaRPr>
                    </a:p>
                  </a:txBody>
                  <a:tcPr marL="35586" marR="35586" marT="0" marB="0" anchor="ctr">
                    <a:solidFill>
                      <a:srgbClr val="F6DAE8"/>
                    </a:solidFill>
                  </a:tcPr>
                </a:tc>
                <a:extLst>
                  <a:ext uri="{0D108BD9-81ED-4DB2-BD59-A6C34878D82A}">
                    <a16:rowId xmlns:a16="http://schemas.microsoft.com/office/drawing/2014/main" val="10011"/>
                  </a:ext>
                </a:extLst>
              </a:tr>
              <a:tr h="888190">
                <a:tc vMerge="1">
                  <a:txBody>
                    <a:bodyPr/>
                    <a:lstStyle/>
                    <a:p>
                      <a:endParaRPr lang="es-MX"/>
                    </a:p>
                  </a:txBody>
                  <a:tcPr/>
                </a:tc>
                <a:tc>
                  <a:txBody>
                    <a:bodyPr/>
                    <a:lstStyle/>
                    <a:p>
                      <a:pPr lvl="0" algn="l"/>
                      <a:r>
                        <a:rPr lang="es-MX" sz="1200" noProof="0" dirty="0">
                          <a:effectLst/>
                          <a:latin typeface="Arial" panose="020B0604020202020204" pitchFamily="34" charset="0"/>
                          <a:cs typeface="Arial" panose="020B0604020202020204" pitchFamily="34" charset="0"/>
                        </a:rPr>
                        <a:t> </a:t>
                      </a:r>
                    </a:p>
                  </a:txBody>
                  <a:tcPr marL="35586" marR="35586" marT="0" marB="0" anchor="ctr">
                    <a:solidFill>
                      <a:srgbClr val="E27EB0"/>
                    </a:solidFill>
                  </a:tcPr>
                </a:tc>
                <a:tc>
                  <a:txBody>
                    <a:bodyPr/>
                    <a:lstStyle/>
                    <a:p>
                      <a:pPr lvl="0" algn="l"/>
                      <a:r>
                        <a:rPr lang="es-MX" sz="1200" noProof="0" dirty="0">
                          <a:effectLst/>
                          <a:latin typeface="Arial" panose="020B0604020202020204" pitchFamily="34" charset="0"/>
                          <a:cs typeface="Arial" panose="020B0604020202020204" pitchFamily="34" charset="0"/>
                        </a:rPr>
                        <a:t>  Demanda </a:t>
                      </a:r>
                    </a:p>
                    <a:p>
                      <a:pPr lvl="0" algn="l"/>
                      <a:r>
                        <a:rPr lang="es-MX" sz="1200" noProof="0" dirty="0">
                          <a:effectLst/>
                          <a:latin typeface="Arial" panose="020B0604020202020204" pitchFamily="34" charset="0"/>
                          <a:cs typeface="Arial" panose="020B0604020202020204" pitchFamily="34" charset="0"/>
                        </a:rPr>
                        <a:t>Otros factores (distancia hogar-trabajo-abasto, situación laboral)</a:t>
                      </a:r>
                    </a:p>
                  </a:txBody>
                  <a:tcPr marL="35586" marR="35586" marT="0" marB="0" anchor="ctr">
                    <a:solidFill>
                      <a:srgbClr val="EDB1CF"/>
                    </a:solidFill>
                  </a:tcPr>
                </a:tc>
                <a:tc>
                  <a:txBody>
                    <a:bodyPr/>
                    <a:lstStyle/>
                    <a:p>
                      <a:pPr lvl="0" algn="l"/>
                      <a:r>
                        <a:rPr lang="es-MX" sz="1200" noProof="0" dirty="0">
                          <a:effectLst/>
                          <a:latin typeface="Arial" panose="020B0604020202020204" pitchFamily="34" charset="0"/>
                          <a:cs typeface="Arial" panose="020B0604020202020204" pitchFamily="34" charset="0"/>
                        </a:rPr>
                        <a:t> </a:t>
                      </a:r>
                    </a:p>
                  </a:txBody>
                  <a:tcPr marL="35586" marR="35586" marT="0" marB="0" anchor="ctr">
                    <a:solidFill>
                      <a:srgbClr val="F6DAE8"/>
                    </a:solidFill>
                  </a:tcPr>
                </a:tc>
                <a:tc>
                  <a:txBody>
                    <a:bodyPr/>
                    <a:lstStyle/>
                    <a:p>
                      <a:pPr lvl="0" algn="l"/>
                      <a:endParaRPr lang="es-MX" sz="1200" noProof="0" dirty="0">
                        <a:effectLst/>
                        <a:latin typeface="Arial" panose="020B0604020202020204" pitchFamily="34" charset="0"/>
                        <a:cs typeface="Arial" panose="020B0604020202020204" pitchFamily="34" charset="0"/>
                      </a:endParaRPr>
                    </a:p>
                  </a:txBody>
                  <a:tcPr marL="35586" marR="35586" marT="0" marB="0" anchor="ctr">
                    <a:solidFill>
                      <a:srgbClr val="F6DAE8"/>
                    </a:solidFill>
                  </a:tcPr>
                </a:tc>
                <a:tc>
                  <a:txBody>
                    <a:bodyPr/>
                    <a:lstStyle/>
                    <a:p>
                      <a:pPr lvl="0" algn="l"/>
                      <a:r>
                        <a:rPr lang="es-MX" sz="1200" noProof="0" dirty="0">
                          <a:effectLst/>
                          <a:latin typeface="Arial" panose="020B0604020202020204" pitchFamily="34" charset="0"/>
                          <a:cs typeface="Arial" panose="020B0604020202020204" pitchFamily="34" charset="0"/>
                        </a:rPr>
                        <a:t> </a:t>
                      </a:r>
                    </a:p>
                  </a:txBody>
                  <a:tcPr marL="35586" marR="35586" marT="0" marB="0" anchor="ctr">
                    <a:solidFill>
                      <a:srgbClr val="F6DAE8"/>
                    </a:solidFill>
                  </a:tcPr>
                </a:tc>
                <a:extLst>
                  <a:ext uri="{0D108BD9-81ED-4DB2-BD59-A6C34878D82A}">
                    <a16:rowId xmlns:a16="http://schemas.microsoft.com/office/drawing/2014/main" val="10012"/>
                  </a:ext>
                </a:extLst>
              </a:tr>
              <a:tr h="355276">
                <a:tc vMerge="1">
                  <a:txBody>
                    <a:bodyPr/>
                    <a:lstStyle/>
                    <a:p>
                      <a:endParaRPr lang="es-MX"/>
                    </a:p>
                  </a:txBody>
                  <a:tcPr/>
                </a:tc>
                <a:tc>
                  <a:txBody>
                    <a:bodyPr/>
                    <a:lstStyle/>
                    <a:p>
                      <a:pPr lvl="0" algn="l"/>
                      <a:r>
                        <a:rPr lang="es-MX" sz="1200" noProof="0" dirty="0">
                          <a:effectLst/>
                          <a:latin typeface="Arial" panose="020B0604020202020204" pitchFamily="34" charset="0"/>
                          <a:cs typeface="Arial" panose="020B0604020202020204" pitchFamily="34" charset="0"/>
                        </a:rPr>
                        <a:t> </a:t>
                      </a:r>
                    </a:p>
                  </a:txBody>
                  <a:tcPr marL="35586" marR="35586" marT="0" marB="0" anchor="ctr">
                    <a:solidFill>
                      <a:srgbClr val="E27EB0"/>
                    </a:solidFill>
                  </a:tcPr>
                </a:tc>
                <a:tc>
                  <a:txBody>
                    <a:bodyPr/>
                    <a:lstStyle/>
                    <a:p>
                      <a:pPr lvl="0" indent="114300" algn="l"/>
                      <a:r>
                        <a:rPr lang="es-MX" sz="1200" noProof="0" dirty="0">
                          <a:solidFill>
                            <a:schemeClr val="tx1"/>
                          </a:solidFill>
                          <a:effectLst/>
                          <a:latin typeface="Arial" panose="020B0604020202020204" pitchFamily="34" charset="0"/>
                          <a:cs typeface="Arial" panose="020B0604020202020204" pitchFamily="34" charset="0"/>
                        </a:rPr>
                        <a:t>Ayudas alimentarias o para producción</a:t>
                      </a:r>
                    </a:p>
                  </a:txBody>
                  <a:tcPr marL="35586" marR="35586" marT="0" marB="0" anchor="ctr">
                    <a:solidFill>
                      <a:srgbClr val="EDB1CF"/>
                    </a:solidFill>
                  </a:tcPr>
                </a:tc>
                <a:tc>
                  <a:txBody>
                    <a:bodyPr/>
                    <a:lstStyle/>
                    <a:p>
                      <a:pPr lvl="0" algn="l"/>
                      <a:r>
                        <a:rPr lang="es-MX" sz="1200" noProof="0" dirty="0">
                          <a:effectLst/>
                          <a:latin typeface="Arial" panose="020B0604020202020204" pitchFamily="34" charset="0"/>
                          <a:cs typeface="Arial" panose="020B0604020202020204" pitchFamily="34" charset="0"/>
                        </a:rPr>
                        <a:t> </a:t>
                      </a:r>
                    </a:p>
                  </a:txBody>
                  <a:tcPr marL="35586" marR="35586" marT="0" marB="0" anchor="ctr">
                    <a:solidFill>
                      <a:srgbClr val="F6DAE8"/>
                    </a:solidFill>
                  </a:tcPr>
                </a:tc>
                <a:tc>
                  <a:txBody>
                    <a:bodyPr/>
                    <a:lstStyle/>
                    <a:p>
                      <a:pPr lvl="0" algn="l"/>
                      <a:r>
                        <a:rPr lang="es-MX" sz="1200" noProof="0" dirty="0">
                          <a:effectLst/>
                          <a:latin typeface="Arial" panose="020B0604020202020204" pitchFamily="34" charset="0"/>
                          <a:cs typeface="Arial" panose="020B0604020202020204" pitchFamily="34" charset="0"/>
                        </a:rPr>
                        <a:t> </a:t>
                      </a:r>
                    </a:p>
                  </a:txBody>
                  <a:tcPr marL="35586" marR="35586" marT="0" marB="0" anchor="ctr">
                    <a:solidFill>
                      <a:srgbClr val="F6DAE8"/>
                    </a:solidFill>
                  </a:tcPr>
                </a:tc>
                <a:tc>
                  <a:txBody>
                    <a:bodyPr/>
                    <a:lstStyle/>
                    <a:p>
                      <a:pPr lvl="0" algn="l"/>
                      <a:r>
                        <a:rPr lang="es-MX" sz="1200" noProof="0" dirty="0">
                          <a:effectLst/>
                          <a:latin typeface="Arial" panose="020B0604020202020204" pitchFamily="34" charset="0"/>
                          <a:cs typeface="Arial" panose="020B0604020202020204" pitchFamily="34" charset="0"/>
                        </a:rPr>
                        <a:t> </a:t>
                      </a:r>
                    </a:p>
                  </a:txBody>
                  <a:tcPr marL="35586" marR="35586" marT="0" marB="0" anchor="ctr">
                    <a:solidFill>
                      <a:srgbClr val="F6DAE8"/>
                    </a:solidFill>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1017433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a:extLst>
              <a:ext uri="{FF2B5EF4-FFF2-40B4-BE49-F238E27FC236}">
                <a16:creationId xmlns:a16="http://schemas.microsoft.com/office/drawing/2014/main" id="{2EDDE8B9-BD23-4205-90D4-A21747C7C0B7}"/>
              </a:ext>
            </a:extLst>
          </p:cNvPr>
          <p:cNvSpPr>
            <a:spLocks/>
          </p:cNvSpPr>
          <p:nvPr/>
        </p:nvSpPr>
        <p:spPr bwMode="auto">
          <a:xfrm>
            <a:off x="345716" y="1038008"/>
            <a:ext cx="12313368"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Diagnóstico</a:t>
            </a:r>
          </a:p>
        </p:txBody>
      </p:sp>
      <p:sp>
        <p:nvSpPr>
          <p:cNvPr id="10" name="CuadroTexto 17">
            <a:extLst>
              <a:ext uri="{FF2B5EF4-FFF2-40B4-BE49-F238E27FC236}">
                <a16:creationId xmlns:a16="http://schemas.microsoft.com/office/drawing/2014/main" id="{6F151CC3-0AAC-4810-A041-CE6151C1F862}"/>
              </a:ext>
            </a:extLst>
          </p:cNvPr>
          <p:cNvSpPr txBox="1">
            <a:spLocks noChangeArrowheads="1"/>
          </p:cNvSpPr>
          <p:nvPr/>
        </p:nvSpPr>
        <p:spPr bwMode="auto">
          <a:xfrm>
            <a:off x="343343" y="8981256"/>
            <a:ext cx="12279737"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28600" indent="-228600">
              <a:buAutoNum type="arabicPeriod"/>
            </a:pPr>
            <a:r>
              <a:rPr lang="es-MX" altLang="es-MX" sz="1100" dirty="0">
                <a:solidFill>
                  <a:schemeClr val="bg1"/>
                </a:solidFill>
                <a:latin typeface="Arial" panose="020B0604020202020204" pitchFamily="34" charset="0"/>
                <a:cs typeface="Arial" panose="020B0604020202020204" pitchFamily="34" charset="0"/>
              </a:rPr>
              <a:t>Refleja el porcentaje de suministro de calorías por persona en un país respecto a los requerimientos de calorías promedio. Este proporciona dos tipos de información: en primer término convierte la oferta neta de alimentos, medida en toneladas/producto, en una unidad de medida relevante para la nutrición; asimismo, proporciona el resultado de la energía calórica como porcentaje de los requerimientos por día/persona para un determinado país o región. </a:t>
            </a:r>
          </a:p>
        </p:txBody>
      </p:sp>
      <p:sp>
        <p:nvSpPr>
          <p:cNvPr id="11" name="Rectangle 6">
            <a:extLst>
              <a:ext uri="{FF2B5EF4-FFF2-40B4-BE49-F238E27FC236}">
                <a16:creationId xmlns:a16="http://schemas.microsoft.com/office/drawing/2014/main" id="{F0C6FC0D-C659-43B9-9C27-C3EB522E4F37}"/>
              </a:ext>
            </a:extLst>
          </p:cNvPr>
          <p:cNvSpPr>
            <a:spLocks/>
          </p:cNvSpPr>
          <p:nvPr/>
        </p:nvSpPr>
        <p:spPr bwMode="auto">
          <a:xfrm>
            <a:off x="345716" y="2024256"/>
            <a:ext cx="11953875"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Aft>
                <a:spcPts val="600"/>
              </a:spcAft>
              <a:buFont typeface="Wingdings" panose="05000000000000000000" pitchFamily="2" charset="2"/>
              <a:buChar char="v"/>
            </a:pPr>
            <a:r>
              <a:rPr lang="es-MX" altLang="es-MX" sz="1600" dirty="0">
                <a:latin typeface="Arial" panose="020B0604020202020204" pitchFamily="34" charset="0"/>
                <a:cs typeface="Arial" panose="020B0604020202020204" pitchFamily="34" charset="0"/>
                <a:sym typeface="Arial" panose="020B0604020202020204" pitchFamily="34" charset="0"/>
              </a:rPr>
              <a:t>En términos de abasto, la </a:t>
            </a:r>
            <a:r>
              <a:rPr lang="es-MX" altLang="es-MX" sz="1600" b="1" dirty="0">
                <a:latin typeface="Arial" panose="020B0604020202020204" pitchFamily="34" charset="0"/>
                <a:cs typeface="Arial" panose="020B0604020202020204" pitchFamily="34" charset="0"/>
                <a:sym typeface="Arial" panose="020B0604020202020204" pitchFamily="34" charset="0"/>
              </a:rPr>
              <a:t>situación de disponibilidad de alimentos </a:t>
            </a:r>
            <a:r>
              <a:rPr lang="es-MX" altLang="es-MX" sz="1600" dirty="0">
                <a:latin typeface="Arial" panose="020B0604020202020204" pitchFamily="34" charset="0"/>
                <a:cs typeface="Arial" panose="020B0604020202020204" pitchFamily="34" charset="0"/>
                <a:sym typeface="Arial" panose="020B0604020202020204" pitchFamily="34" charset="0"/>
              </a:rPr>
              <a:t>entre los países se estima a partir de (FAO, 2017): </a:t>
            </a:r>
          </a:p>
        </p:txBody>
      </p:sp>
      <p:sp>
        <p:nvSpPr>
          <p:cNvPr id="12" name="Rectangle 6">
            <a:extLst>
              <a:ext uri="{FF2B5EF4-FFF2-40B4-BE49-F238E27FC236}">
                <a16:creationId xmlns:a16="http://schemas.microsoft.com/office/drawing/2014/main" id="{F99569DB-C788-4A6C-9079-16C019692B99}"/>
              </a:ext>
            </a:extLst>
          </p:cNvPr>
          <p:cNvSpPr>
            <a:spLocks/>
          </p:cNvSpPr>
          <p:nvPr/>
        </p:nvSpPr>
        <p:spPr bwMode="auto">
          <a:xfrm>
            <a:off x="367035" y="7317715"/>
            <a:ext cx="6063357" cy="10874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Aft>
                <a:spcPts val="600"/>
              </a:spcAft>
              <a:buFont typeface="Wingdings" panose="05000000000000000000" pitchFamily="2" charset="2"/>
              <a:buChar char="v"/>
            </a:pPr>
            <a:r>
              <a:rPr lang="es-MX" altLang="es-MX" sz="1600" dirty="0">
                <a:latin typeface="Arial" panose="020B0604020202020204" pitchFamily="34" charset="0"/>
                <a:cs typeface="Arial" panose="020B0604020202020204" pitchFamily="34" charset="0"/>
                <a:sym typeface="Arial" panose="020B0604020202020204" pitchFamily="34" charset="0"/>
              </a:rPr>
              <a:t>Con base en este indicador la suficiencia de alimentos es de 130%, por tanto </a:t>
            </a:r>
            <a:r>
              <a:rPr lang="es-MX" altLang="es-MX" sz="1600" b="1" dirty="0">
                <a:latin typeface="Arial" panose="020B0604020202020204" pitchFamily="34" charset="0"/>
                <a:cs typeface="Arial" panose="020B0604020202020204" pitchFamily="34" charset="0"/>
                <a:sym typeface="Arial" panose="020B0604020202020204" pitchFamily="34" charset="0"/>
              </a:rPr>
              <a:t>los alimentos disponibles permitirían un consumo calórico superior a los requerimientos en alrededor de 30%</a:t>
            </a:r>
            <a:r>
              <a:rPr lang="es-MX" altLang="es-MX" sz="1600" dirty="0">
                <a:latin typeface="Arial" panose="020B0604020202020204" pitchFamily="34" charset="0"/>
                <a:cs typeface="Arial" panose="020B0604020202020204" pitchFamily="34" charset="0"/>
                <a:sym typeface="Arial" panose="020B0604020202020204" pitchFamily="34" charset="0"/>
              </a:rPr>
              <a:t>.</a:t>
            </a:r>
            <a:r>
              <a:rPr lang="es-MX" altLang="es-MX" sz="1600" b="1" dirty="0">
                <a:latin typeface="Arial" panose="020B0604020202020204" pitchFamily="34" charset="0"/>
                <a:cs typeface="Arial" panose="020B0604020202020204" pitchFamily="34" charset="0"/>
                <a:sym typeface="Arial" panose="020B0604020202020204" pitchFamily="34" charset="0"/>
              </a:rPr>
              <a:t> </a:t>
            </a:r>
            <a:endParaRPr lang="es-MX" altLang="es-MX" sz="1600" dirty="0">
              <a:latin typeface="Arial" panose="020B0604020202020204" pitchFamily="34" charset="0"/>
              <a:cs typeface="Arial" panose="020B0604020202020204" pitchFamily="34" charset="0"/>
              <a:sym typeface="Arial" panose="020B0604020202020204" pitchFamily="34" charset="0"/>
            </a:endParaRPr>
          </a:p>
        </p:txBody>
      </p:sp>
      <p:sp>
        <p:nvSpPr>
          <p:cNvPr id="18" name="Rectángulo 17">
            <a:extLst>
              <a:ext uri="{FF2B5EF4-FFF2-40B4-BE49-F238E27FC236}">
                <a16:creationId xmlns:a16="http://schemas.microsoft.com/office/drawing/2014/main" id="{4DF1DA46-14A1-4380-B63D-AE5F35A1C0B7}"/>
              </a:ext>
            </a:extLst>
          </p:cNvPr>
          <p:cNvSpPr/>
          <p:nvPr/>
        </p:nvSpPr>
        <p:spPr>
          <a:xfrm>
            <a:off x="517481" y="2716560"/>
            <a:ext cx="5963603" cy="584775"/>
          </a:xfrm>
          <a:prstGeom prst="rect">
            <a:avLst/>
          </a:prstGeom>
        </p:spPr>
        <p:txBody>
          <a:bodyPr wrap="square">
            <a:spAutoFit/>
          </a:bodyPr>
          <a:lstStyle/>
          <a:p>
            <a:pPr algn="ctr"/>
            <a:r>
              <a:rPr lang="es-MX" sz="1600" b="1" dirty="0">
                <a:latin typeface="Arial" panose="020B0604020202020204" pitchFamily="34" charset="0"/>
                <a:cs typeface="Arial" panose="020B0604020202020204" pitchFamily="34" charset="0"/>
              </a:rPr>
              <a:t>Suficiencia del suministro de energía alimentaria promedio</a:t>
            </a:r>
            <a:r>
              <a:rPr lang="es-MX" altLang="es-MX" sz="1600" b="1" baseline="30000" dirty="0">
                <a:latin typeface="Arial" panose="020B0604020202020204" pitchFamily="34" charset="0"/>
                <a:cs typeface="Arial" panose="020B0604020202020204" pitchFamily="34" charset="0"/>
                <a:sym typeface="Arial" panose="020B0604020202020204" pitchFamily="34" charset="0"/>
              </a:rPr>
              <a:t>1</a:t>
            </a:r>
            <a:r>
              <a:rPr lang="es-MX" altLang="es-MX" sz="1600" b="1" dirty="0">
                <a:latin typeface="Arial" panose="020B0604020202020204" pitchFamily="34" charset="0"/>
                <a:cs typeface="Arial" panose="020B0604020202020204" pitchFamily="34" charset="0"/>
                <a:sym typeface="Arial" panose="020B0604020202020204" pitchFamily="34" charset="0"/>
              </a:rPr>
              <a:t>,</a:t>
            </a:r>
            <a:r>
              <a:rPr lang="es-MX" sz="1600" b="1" dirty="0">
                <a:latin typeface="Arial" panose="020B0604020202020204" pitchFamily="34" charset="0"/>
                <a:cs typeface="Arial" panose="020B0604020202020204" pitchFamily="34" charset="0"/>
              </a:rPr>
              <a:t> varios países, 1990-2016 (porcentaje) </a:t>
            </a:r>
          </a:p>
        </p:txBody>
      </p:sp>
      <p:sp>
        <p:nvSpPr>
          <p:cNvPr id="3" name="CuadroTexto 2">
            <a:extLst>
              <a:ext uri="{FF2B5EF4-FFF2-40B4-BE49-F238E27FC236}">
                <a16:creationId xmlns:a16="http://schemas.microsoft.com/office/drawing/2014/main" id="{7F53EEBE-8628-4C53-8059-FF6FCDC69B4A}"/>
              </a:ext>
            </a:extLst>
          </p:cNvPr>
          <p:cNvSpPr txBox="1"/>
          <p:nvPr/>
        </p:nvSpPr>
        <p:spPr>
          <a:xfrm>
            <a:off x="612564" y="6753198"/>
            <a:ext cx="5817828" cy="553998"/>
          </a:xfrm>
          <a:prstGeom prst="rect">
            <a:avLst/>
          </a:prstGeom>
          <a:noFill/>
        </p:spPr>
        <p:txBody>
          <a:bodyPr wrap="square" rtlCol="0">
            <a:spAutoFit/>
          </a:bodyPr>
          <a:lstStyle/>
          <a:p>
            <a:r>
              <a:rPr lang="es-MX" sz="1000" dirty="0">
                <a:latin typeface="Arial" panose="020B0604020202020204" pitchFamily="34" charset="0"/>
                <a:cs typeface="Arial" panose="020B0604020202020204" pitchFamily="34" charset="0"/>
              </a:rPr>
              <a:t>Fuente: Elaboración propia con información de los Indicadores de la seguridad alimentaria de la FAO (2016). </a:t>
            </a:r>
          </a:p>
          <a:p>
            <a:r>
              <a:rPr lang="es-MX" sz="1000" dirty="0">
                <a:latin typeface="Arial" panose="020B0604020202020204" pitchFamily="34" charset="0"/>
                <a:cs typeface="Arial" panose="020B0604020202020204" pitchFamily="34" charset="0"/>
              </a:rPr>
              <a:t>Nota: El indicador se calcula con el promedio de tres años, de 1990-92 a 2014-16, etc. </a:t>
            </a:r>
          </a:p>
        </p:txBody>
      </p:sp>
      <p:sp>
        <p:nvSpPr>
          <p:cNvPr id="19" name="Rectangle 6">
            <a:extLst>
              <a:ext uri="{FF2B5EF4-FFF2-40B4-BE49-F238E27FC236}">
                <a16:creationId xmlns:a16="http://schemas.microsoft.com/office/drawing/2014/main" id="{F172D035-C6CE-417B-A7B4-EED4954C0725}"/>
              </a:ext>
            </a:extLst>
          </p:cNvPr>
          <p:cNvSpPr>
            <a:spLocks/>
          </p:cNvSpPr>
          <p:nvPr/>
        </p:nvSpPr>
        <p:spPr bwMode="auto">
          <a:xfrm>
            <a:off x="6803494" y="3702808"/>
            <a:ext cx="5752315" cy="25494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marL="0" indent="0" algn="just">
              <a:spcAft>
                <a:spcPts val="600"/>
              </a:spcAft>
            </a:pPr>
            <a:r>
              <a:rPr lang="es-MX" altLang="es-MX" sz="1600" dirty="0">
                <a:latin typeface="Arial" panose="020B0604020202020204" pitchFamily="34" charset="0"/>
                <a:cs typeface="Arial" panose="020B0604020202020204" pitchFamily="34" charset="0"/>
                <a:sym typeface="Arial" panose="020B0604020202020204" pitchFamily="34" charset="0"/>
              </a:rPr>
              <a:t>Sin considerar las importaciones, el </a:t>
            </a:r>
            <a:r>
              <a:rPr lang="es-MX" altLang="es-MX" sz="1600" b="1" dirty="0">
                <a:latin typeface="Arial" panose="020B0604020202020204" pitchFamily="34" charset="0"/>
                <a:cs typeface="Arial" panose="020B0604020202020204" pitchFamily="34" charset="0"/>
                <a:sym typeface="Arial" panose="020B0604020202020204" pitchFamily="34" charset="0"/>
              </a:rPr>
              <a:t>valor per cápita de la producción doméstica de alimentos</a:t>
            </a:r>
            <a:r>
              <a:rPr lang="es-MX" altLang="es-MX" sz="1600" dirty="0">
                <a:latin typeface="Arial" panose="020B0604020202020204" pitchFamily="34" charset="0"/>
                <a:cs typeface="Arial" panose="020B0604020202020204" pitchFamily="34" charset="0"/>
                <a:sym typeface="Arial" panose="020B0604020202020204" pitchFamily="34" charset="0"/>
              </a:rPr>
              <a:t> en México</a:t>
            </a:r>
            <a:r>
              <a:rPr lang="es-MX" altLang="es-MX" sz="1600" b="1" dirty="0">
                <a:latin typeface="Arial" panose="020B0604020202020204" pitchFamily="34" charset="0"/>
                <a:cs typeface="Arial" panose="020B0604020202020204" pitchFamily="34" charset="0"/>
                <a:sym typeface="Arial" panose="020B0604020202020204" pitchFamily="34" charset="0"/>
              </a:rPr>
              <a:t>:</a:t>
            </a:r>
          </a:p>
          <a:p>
            <a:pPr algn="just">
              <a:spcAft>
                <a:spcPts val="600"/>
              </a:spcAft>
              <a:buFont typeface="Wingdings" panose="05000000000000000000" pitchFamily="2" charset="2"/>
              <a:buChar char="v"/>
            </a:pPr>
            <a:r>
              <a:rPr lang="es-MX" altLang="es-MX" sz="1600" dirty="0">
                <a:latin typeface="Arial" panose="020B0604020202020204" pitchFamily="34" charset="0"/>
                <a:cs typeface="Arial" panose="020B0604020202020204" pitchFamily="34" charset="0"/>
                <a:sym typeface="Arial" panose="020B0604020202020204" pitchFamily="34" charset="0"/>
              </a:rPr>
              <a:t>Es </a:t>
            </a:r>
            <a:r>
              <a:rPr lang="es-MX" altLang="es-MX" sz="1600" b="1" dirty="0">
                <a:latin typeface="Arial" panose="020B0604020202020204" pitchFamily="34" charset="0"/>
                <a:cs typeface="Arial" panose="020B0604020202020204" pitchFamily="34" charset="0"/>
                <a:sym typeface="Arial" panose="020B0604020202020204" pitchFamily="34" charset="0"/>
              </a:rPr>
              <a:t>menor que el de países de ingresos similares </a:t>
            </a:r>
            <a:r>
              <a:rPr lang="es-MX" altLang="es-MX" sz="1600" dirty="0">
                <a:latin typeface="Arial" panose="020B0604020202020204" pitchFamily="34" charset="0"/>
                <a:cs typeface="Arial" panose="020B0604020202020204" pitchFamily="34" charset="0"/>
                <a:sym typeface="Arial" panose="020B0604020202020204" pitchFamily="34" charset="0"/>
              </a:rPr>
              <a:t>como Argentina y Brasil.</a:t>
            </a:r>
          </a:p>
          <a:p>
            <a:pPr algn="just">
              <a:spcAft>
                <a:spcPts val="600"/>
              </a:spcAft>
              <a:buFont typeface="Wingdings" panose="05000000000000000000" pitchFamily="2" charset="2"/>
              <a:buChar char="v"/>
            </a:pPr>
            <a:r>
              <a:rPr lang="es-MX" altLang="es-MX" sz="1600" dirty="0">
                <a:latin typeface="Arial" panose="020B0604020202020204" pitchFamily="34" charset="0"/>
                <a:cs typeface="Arial" panose="020B0604020202020204" pitchFamily="34" charset="0"/>
                <a:sym typeface="Arial" panose="020B0604020202020204" pitchFamily="34" charset="0"/>
              </a:rPr>
              <a:t>Existe </a:t>
            </a:r>
            <a:r>
              <a:rPr lang="es-MX" altLang="es-MX" sz="1600" b="1" dirty="0">
                <a:latin typeface="Arial" panose="020B0604020202020204" pitchFamily="34" charset="0"/>
                <a:cs typeface="Arial" panose="020B0604020202020204" pitchFamily="34" charset="0"/>
                <a:sym typeface="Arial" panose="020B0604020202020204" pitchFamily="34" charset="0"/>
              </a:rPr>
              <a:t>incapacidad del sector agroalimentario para producir alimentos suficientes.</a:t>
            </a:r>
          </a:p>
          <a:p>
            <a:pPr algn="just">
              <a:spcAft>
                <a:spcPts val="600"/>
              </a:spcAft>
              <a:buFont typeface="Wingdings" panose="05000000000000000000" pitchFamily="2" charset="2"/>
              <a:buChar char="v"/>
            </a:pPr>
            <a:r>
              <a:rPr lang="es-MX" altLang="es-MX" sz="1600" dirty="0">
                <a:latin typeface="Arial" panose="020B0604020202020204" pitchFamily="34" charset="0"/>
                <a:cs typeface="Arial" panose="020B0604020202020204" pitchFamily="34" charset="0"/>
                <a:sym typeface="Arial" panose="020B0604020202020204" pitchFamily="34" charset="0"/>
              </a:rPr>
              <a:t>Por ejemplo, la proporción de las </a:t>
            </a:r>
            <a:r>
              <a:rPr lang="es-MX" altLang="es-MX" sz="1600" b="1" dirty="0">
                <a:latin typeface="Arial" panose="020B0604020202020204" pitchFamily="34" charset="0"/>
                <a:cs typeface="Arial" panose="020B0604020202020204" pitchFamily="34" charset="0"/>
                <a:sym typeface="Arial" panose="020B0604020202020204" pitchFamily="34" charset="0"/>
              </a:rPr>
              <a:t>importaciones de cereales para México </a:t>
            </a:r>
            <a:r>
              <a:rPr lang="es-MX" altLang="es-MX" sz="1600" dirty="0">
                <a:latin typeface="Arial" panose="020B0604020202020204" pitchFamily="34" charset="0"/>
                <a:cs typeface="Arial" panose="020B0604020202020204" pitchFamily="34" charset="0"/>
                <a:sym typeface="Arial" panose="020B0604020202020204" pitchFamily="34" charset="0"/>
              </a:rPr>
              <a:t>fue de </a:t>
            </a:r>
            <a:r>
              <a:rPr lang="es-MX" altLang="es-MX" sz="1600" b="1" dirty="0">
                <a:latin typeface="Arial" panose="020B0604020202020204" pitchFamily="34" charset="0"/>
                <a:cs typeface="Arial" panose="020B0604020202020204" pitchFamily="34" charset="0"/>
                <a:sym typeface="Arial" panose="020B0604020202020204" pitchFamily="34" charset="0"/>
              </a:rPr>
              <a:t>30.5</a:t>
            </a:r>
            <a:r>
              <a:rPr lang="es-MX" altLang="es-MX" sz="1600" dirty="0">
                <a:latin typeface="Arial" panose="020B0604020202020204" pitchFamily="34" charset="0"/>
                <a:cs typeface="Arial" panose="020B0604020202020204" pitchFamily="34" charset="0"/>
                <a:sym typeface="Arial" panose="020B0604020202020204" pitchFamily="34" charset="0"/>
              </a:rPr>
              <a:t> por ciento en el </a:t>
            </a:r>
            <a:r>
              <a:rPr lang="es-MX" altLang="es-MX" sz="1600" b="1" dirty="0">
                <a:latin typeface="Arial" panose="020B0604020202020204" pitchFamily="34" charset="0"/>
                <a:cs typeface="Arial" panose="020B0604020202020204" pitchFamily="34" charset="0"/>
                <a:sym typeface="Arial" panose="020B0604020202020204" pitchFamily="34" charset="0"/>
              </a:rPr>
              <a:t>periodo 2011-2013</a:t>
            </a:r>
            <a:r>
              <a:rPr lang="es-MX" altLang="es-MX" sz="1600" dirty="0">
                <a:latin typeface="Arial" panose="020B0604020202020204" pitchFamily="34" charset="0"/>
                <a:cs typeface="Arial" panose="020B0604020202020204" pitchFamily="34" charset="0"/>
                <a:sym typeface="Arial" panose="020B0604020202020204" pitchFamily="34" charset="0"/>
              </a:rPr>
              <a:t>.</a:t>
            </a:r>
          </a:p>
        </p:txBody>
      </p:sp>
      <p:sp>
        <p:nvSpPr>
          <p:cNvPr id="13" name="Rectángulo 12">
            <a:extLst>
              <a:ext uri="{FF2B5EF4-FFF2-40B4-BE49-F238E27FC236}">
                <a16:creationId xmlns:a16="http://schemas.microsoft.com/office/drawing/2014/main" id="{651E9283-EA11-4167-B9C6-397F4BEBFBA3}"/>
              </a:ext>
            </a:extLst>
          </p:cNvPr>
          <p:cNvSpPr/>
          <p:nvPr/>
        </p:nvSpPr>
        <p:spPr>
          <a:xfrm>
            <a:off x="6803494" y="2716560"/>
            <a:ext cx="5683826" cy="584775"/>
          </a:xfrm>
          <a:prstGeom prst="rect">
            <a:avLst/>
          </a:prstGeom>
        </p:spPr>
        <p:txBody>
          <a:bodyPr wrap="square">
            <a:spAutoFit/>
          </a:bodyPr>
          <a:lstStyle/>
          <a:p>
            <a:pPr algn="ctr"/>
            <a:r>
              <a:rPr lang="es-MX" sz="1600" b="1" dirty="0">
                <a:latin typeface="Arial" panose="020B0604020202020204" pitchFamily="34" charset="0"/>
                <a:cs typeface="Arial" panose="020B0604020202020204" pitchFamily="34" charset="0"/>
              </a:rPr>
              <a:t>Valor per cápita de la producción doméstica de alimentos</a:t>
            </a:r>
          </a:p>
        </p:txBody>
      </p:sp>
      <p:sp>
        <p:nvSpPr>
          <p:cNvPr id="16" name="Rectángulo 15">
            <a:extLst>
              <a:ext uri="{FF2B5EF4-FFF2-40B4-BE49-F238E27FC236}">
                <a16:creationId xmlns:a16="http://schemas.microsoft.com/office/drawing/2014/main" id="{83A52D39-012C-43E8-8466-53A2173F90F4}"/>
              </a:ext>
            </a:extLst>
          </p:cNvPr>
          <p:cNvSpPr/>
          <p:nvPr/>
        </p:nvSpPr>
        <p:spPr>
          <a:xfrm>
            <a:off x="295027" y="1408724"/>
            <a:ext cx="2300630" cy="461665"/>
          </a:xfrm>
          <a:prstGeom prst="rect">
            <a:avLst/>
          </a:prstGeom>
        </p:spPr>
        <p:txBody>
          <a:bodyPr wrap="none">
            <a:spAutoFit/>
          </a:bodyPr>
          <a:lstStyle/>
          <a:p>
            <a:pPr lvl="0" defTabSz="914400" eaLnBrk="1">
              <a:defRPr/>
            </a:pPr>
            <a:r>
              <a:rPr lang="es-MX" altLang="es-MX" sz="24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Disponibilidad</a:t>
            </a:r>
            <a:endParaRPr lang="es-MX" altLang="es-MX" sz="2400" b="1" baseline="30000"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endParaRPr>
          </a:p>
        </p:txBody>
      </p:sp>
      <p:graphicFrame>
        <p:nvGraphicFramePr>
          <p:cNvPr id="20" name="Gráfico 19">
            <a:extLst>
              <a:ext uri="{FF2B5EF4-FFF2-40B4-BE49-F238E27FC236}">
                <a16:creationId xmlns:a16="http://schemas.microsoft.com/office/drawing/2014/main" id="{7096BDB2-E810-43A8-8C3F-DFF6AEB8931F}"/>
              </a:ext>
            </a:extLst>
          </p:cNvPr>
          <p:cNvGraphicFramePr>
            <a:graphicFrameLocks/>
          </p:cNvGraphicFramePr>
          <p:nvPr>
            <p:extLst>
              <p:ext uri="{D42A27DB-BD31-4B8C-83A1-F6EECF244321}">
                <p14:modId xmlns:p14="http://schemas.microsoft.com/office/powerpoint/2010/main" val="2627004899"/>
              </p:ext>
            </p:extLst>
          </p:nvPr>
        </p:nvGraphicFramePr>
        <p:xfrm>
          <a:off x="367034" y="3380335"/>
          <a:ext cx="5559301" cy="34346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39836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a:extLst>
              <a:ext uri="{FF2B5EF4-FFF2-40B4-BE49-F238E27FC236}">
                <a16:creationId xmlns:a16="http://schemas.microsoft.com/office/drawing/2014/main" id="{DC051A84-75F3-43F1-8003-1C1450FEAD2D}"/>
              </a:ext>
            </a:extLst>
          </p:cNvPr>
          <p:cNvSpPr>
            <a:spLocks/>
          </p:cNvSpPr>
          <p:nvPr/>
        </p:nvSpPr>
        <p:spPr bwMode="auto">
          <a:xfrm>
            <a:off x="345716" y="1699883"/>
            <a:ext cx="12313368" cy="23185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marL="285750" indent="-285750" algn="just" defTabSz="914400" eaLnBrk="1">
              <a:buFont typeface="Wingdings" panose="05000000000000000000" pitchFamily="2" charset="2"/>
              <a:buChar char="v"/>
            </a:pPr>
            <a:r>
              <a:rPr lang="es-MX" altLang="es-MX" sz="1600" dirty="0">
                <a:latin typeface="Arial" panose="020B0604020202020204" pitchFamily="34" charset="0"/>
                <a:ea typeface="Times New Roman" panose="02020603050405020304" pitchFamily="18" charset="0"/>
                <a:cs typeface="Arial" panose="020B0604020202020204" pitchFamily="34" charset="0"/>
              </a:rPr>
              <a:t>En 2016, la </a:t>
            </a:r>
            <a:r>
              <a:rPr lang="es-MX" altLang="es-MX" sz="1600" b="1" dirty="0">
                <a:latin typeface="Arial" panose="020B0604020202020204" pitchFamily="34" charset="0"/>
                <a:ea typeface="Times New Roman" panose="02020603050405020304" pitchFamily="18" charset="0"/>
                <a:cs typeface="Arial" panose="020B0604020202020204" pitchFamily="34" charset="0"/>
              </a:rPr>
              <a:t>población en el decil I </a:t>
            </a:r>
            <a:r>
              <a:rPr lang="es-MX" altLang="es-MX" sz="1600" dirty="0">
                <a:latin typeface="Arial" panose="020B0604020202020204" pitchFamily="34" charset="0"/>
                <a:ea typeface="Times New Roman" panose="02020603050405020304" pitchFamily="18" charset="0"/>
                <a:cs typeface="Arial" panose="020B0604020202020204" pitchFamily="34" charset="0"/>
              </a:rPr>
              <a:t>destinó </a:t>
            </a:r>
            <a:r>
              <a:rPr lang="es-MX" altLang="es-MX" sz="1600" b="1" dirty="0">
                <a:latin typeface="Arial" panose="020B0604020202020204" pitchFamily="34" charset="0"/>
                <a:ea typeface="Times New Roman" panose="02020603050405020304" pitchFamily="18" charset="0"/>
                <a:cs typeface="Arial" panose="020B0604020202020204" pitchFamily="34" charset="0"/>
              </a:rPr>
              <a:t>49.9% de su gasto total en</a:t>
            </a:r>
            <a:r>
              <a:rPr lang="es-MX" altLang="es-MX" sz="1600" dirty="0">
                <a:latin typeface="Arial" panose="020B0604020202020204" pitchFamily="34" charset="0"/>
                <a:ea typeface="Times New Roman" panose="02020603050405020304" pitchFamily="18" charset="0"/>
                <a:cs typeface="Arial" panose="020B0604020202020204" pitchFamily="34" charset="0"/>
              </a:rPr>
              <a:t> </a:t>
            </a:r>
            <a:r>
              <a:rPr lang="es-MX" altLang="es-MX" sz="1600" b="1" dirty="0">
                <a:latin typeface="Arial" panose="020B0604020202020204" pitchFamily="34" charset="0"/>
                <a:ea typeface="Times New Roman" panose="02020603050405020304" pitchFamily="18" charset="0"/>
                <a:cs typeface="Arial" panose="020B0604020202020204" pitchFamily="34" charset="0"/>
              </a:rPr>
              <a:t>alimentos y bebidas</a:t>
            </a:r>
            <a:r>
              <a:rPr lang="es-MX" altLang="es-MX" sz="1600" dirty="0">
                <a:latin typeface="Arial" panose="020B0604020202020204" pitchFamily="34" charset="0"/>
                <a:ea typeface="Times New Roman" panose="02020603050405020304" pitchFamily="18" charset="0"/>
                <a:cs typeface="Arial" panose="020B0604020202020204" pitchFamily="34" charset="0"/>
              </a:rPr>
              <a:t>; </a:t>
            </a:r>
            <a:r>
              <a:rPr lang="es-MX" sz="1600" dirty="0">
                <a:latin typeface="Arial" panose="020B0604020202020204" pitchFamily="34" charset="0"/>
                <a:ea typeface="Calibri" panose="020F0502020204030204" pitchFamily="34" charset="0"/>
              </a:rPr>
              <a:t>mientras que las personas en el </a:t>
            </a:r>
            <a:r>
              <a:rPr lang="es-MX" sz="1600" b="1" dirty="0">
                <a:latin typeface="Arial" panose="020B0604020202020204" pitchFamily="34" charset="0"/>
                <a:ea typeface="Calibri" panose="020F0502020204030204" pitchFamily="34" charset="0"/>
              </a:rPr>
              <a:t>decil más alto </a:t>
            </a:r>
            <a:r>
              <a:rPr lang="es-MX" sz="1600" dirty="0">
                <a:latin typeface="Arial" panose="020B0604020202020204" pitchFamily="34" charset="0"/>
                <a:ea typeface="Calibri" panose="020F0502020204030204" pitchFamily="34" charset="0"/>
              </a:rPr>
              <a:t>destinaron </a:t>
            </a:r>
            <a:r>
              <a:rPr lang="es-MX" sz="1600" b="1" dirty="0">
                <a:latin typeface="Arial" panose="020B0604020202020204" pitchFamily="34" charset="0"/>
                <a:ea typeface="Calibri" panose="020F0502020204030204" pitchFamily="34" charset="0"/>
              </a:rPr>
              <a:t>24.7%</a:t>
            </a:r>
            <a:r>
              <a:rPr lang="es-MX" sz="1600" dirty="0">
                <a:latin typeface="Arial" panose="020B0604020202020204" pitchFamily="34" charset="0"/>
                <a:ea typeface="Calibri" panose="020F0502020204030204" pitchFamily="34" charset="0"/>
              </a:rPr>
              <a:t>.</a:t>
            </a:r>
          </a:p>
          <a:p>
            <a:pPr marL="285750" indent="-285750" algn="just" defTabSz="914400" eaLnBrk="1">
              <a:buFont typeface="Wingdings" panose="05000000000000000000" pitchFamily="2" charset="2"/>
              <a:buChar char="v"/>
            </a:pPr>
            <a:endParaRPr lang="es-MX" sz="1600" dirty="0">
              <a:latin typeface="Arial" panose="020B0604020202020204" pitchFamily="34" charset="0"/>
              <a:ea typeface="Calibri" panose="020F0502020204030204" pitchFamily="34" charset="0"/>
            </a:endParaRPr>
          </a:p>
          <a:p>
            <a:pPr marL="285750" indent="-285750" algn="just" defTabSz="914400" eaLnBrk="1">
              <a:buFont typeface="Wingdings" panose="05000000000000000000" pitchFamily="2" charset="2"/>
              <a:buChar char="v"/>
            </a:pPr>
            <a:r>
              <a:rPr lang="es-MX" altLang="es-MX" sz="1600" dirty="0">
                <a:latin typeface="Arial" panose="020B0604020202020204" pitchFamily="34" charset="0"/>
                <a:ea typeface="Times New Roman" panose="02020603050405020304" pitchFamily="18" charset="0"/>
                <a:cs typeface="Arial" panose="020B0604020202020204" pitchFamily="34" charset="0"/>
              </a:rPr>
              <a:t>En 2016, el porcentaje de </a:t>
            </a:r>
            <a:r>
              <a:rPr lang="es-MX" altLang="es-MX" sz="1600" b="1" dirty="0">
                <a:latin typeface="Arial" panose="020B0604020202020204" pitchFamily="34" charset="0"/>
                <a:ea typeface="Times New Roman" panose="02020603050405020304" pitchFamily="18" charset="0"/>
                <a:cs typeface="Arial" panose="020B0604020202020204" pitchFamily="34" charset="0"/>
              </a:rPr>
              <a:t>personas con ingresos inferiores a la LPEI </a:t>
            </a:r>
            <a:r>
              <a:rPr lang="es-MX" altLang="es-MX" sz="1600" dirty="0">
                <a:latin typeface="Arial" panose="020B0604020202020204" pitchFamily="34" charset="0"/>
                <a:ea typeface="Times New Roman" panose="02020603050405020304" pitchFamily="18" charset="0"/>
                <a:cs typeface="Arial" panose="020B0604020202020204" pitchFamily="34" charset="0"/>
              </a:rPr>
              <a:t>en el </a:t>
            </a:r>
            <a:r>
              <a:rPr lang="es-MX" altLang="es-MX" sz="1600" b="1" dirty="0">
                <a:latin typeface="Arial" panose="020B0604020202020204" pitchFamily="34" charset="0"/>
                <a:ea typeface="Times New Roman" panose="02020603050405020304" pitchFamily="18" charset="0"/>
                <a:cs typeface="Arial" panose="020B0604020202020204" pitchFamily="34" charset="0"/>
              </a:rPr>
              <a:t>medio rural </a:t>
            </a:r>
            <a:r>
              <a:rPr lang="es-MX" altLang="es-MX" sz="1600" dirty="0">
                <a:latin typeface="Arial" panose="020B0604020202020204" pitchFamily="34" charset="0"/>
                <a:ea typeface="Times New Roman" panose="02020603050405020304" pitchFamily="18" charset="0"/>
                <a:cs typeface="Arial" panose="020B0604020202020204" pitchFamily="34" charset="0"/>
              </a:rPr>
              <a:t>(</a:t>
            </a:r>
            <a:r>
              <a:rPr lang="es-MX" altLang="es-MX" sz="1600" b="1" dirty="0">
                <a:latin typeface="Arial" panose="020B0604020202020204" pitchFamily="34" charset="0"/>
                <a:ea typeface="Times New Roman" panose="02020603050405020304" pitchFamily="18" charset="0"/>
                <a:cs typeface="Arial" panose="020B0604020202020204" pitchFamily="34" charset="0"/>
              </a:rPr>
              <a:t>29.2%</a:t>
            </a:r>
            <a:r>
              <a:rPr lang="es-MX" altLang="es-MX" sz="1600" dirty="0">
                <a:latin typeface="Arial" panose="020B0604020202020204" pitchFamily="34" charset="0"/>
                <a:ea typeface="Times New Roman" panose="02020603050405020304" pitchFamily="18" charset="0"/>
                <a:cs typeface="Arial" panose="020B0604020202020204" pitchFamily="34" charset="0"/>
              </a:rPr>
              <a:t>) fue </a:t>
            </a:r>
            <a:r>
              <a:rPr lang="es-MX" altLang="es-MX" sz="1600" b="1" dirty="0">
                <a:latin typeface="Arial" panose="020B0604020202020204" pitchFamily="34" charset="0"/>
                <a:ea typeface="Times New Roman" panose="02020603050405020304" pitchFamily="18" charset="0"/>
                <a:cs typeface="Arial" panose="020B0604020202020204" pitchFamily="34" charset="0"/>
              </a:rPr>
              <a:t>más del doble que en el urbano</a:t>
            </a:r>
            <a:r>
              <a:rPr lang="es-MX" altLang="es-MX" sz="1600" dirty="0">
                <a:latin typeface="Arial" panose="020B0604020202020204" pitchFamily="34" charset="0"/>
                <a:ea typeface="Times New Roman" panose="02020603050405020304" pitchFamily="18" charset="0"/>
                <a:cs typeface="Arial" panose="020B0604020202020204" pitchFamily="34" charset="0"/>
              </a:rPr>
              <a:t> (13.9%).</a:t>
            </a:r>
          </a:p>
          <a:p>
            <a:pPr marL="285750" indent="-285750" algn="just" defTabSz="914400" eaLnBrk="1">
              <a:buFont typeface="Wingdings" panose="05000000000000000000" pitchFamily="2" charset="2"/>
              <a:buChar char="v"/>
            </a:pPr>
            <a:endParaRPr lang="es-MX" altLang="es-MX" sz="1600" dirty="0">
              <a:latin typeface="Arial" panose="020B0604020202020204" pitchFamily="34" charset="0"/>
              <a:ea typeface="Times New Roman" panose="02020603050405020304" pitchFamily="18" charset="0"/>
              <a:cs typeface="Arial" panose="020B0604020202020204" pitchFamily="34" charset="0"/>
            </a:endParaRPr>
          </a:p>
          <a:p>
            <a:pPr marL="285750" indent="-285750" algn="just" defTabSz="914400" eaLnBrk="1">
              <a:buFont typeface="Wingdings" panose="05000000000000000000" pitchFamily="2" charset="2"/>
              <a:buChar char="v"/>
            </a:pPr>
            <a:r>
              <a:rPr lang="es-MX" altLang="es-MX" sz="1600" dirty="0">
                <a:latin typeface="Arial" panose="020B0604020202020204" pitchFamily="34" charset="0"/>
                <a:ea typeface="Times New Roman" panose="02020603050405020304" pitchFamily="18" charset="0"/>
                <a:cs typeface="Arial" panose="020B0604020202020204" pitchFamily="34" charset="0"/>
              </a:rPr>
              <a:t>La</a:t>
            </a:r>
            <a:r>
              <a:rPr lang="es-MX" altLang="es-MX" sz="1600" b="1" dirty="0">
                <a:latin typeface="Arial" panose="020B0604020202020204" pitchFamily="34" charset="0"/>
                <a:ea typeface="Times New Roman" panose="02020603050405020304" pitchFamily="18" charset="0"/>
                <a:cs typeface="Arial" panose="020B0604020202020204" pitchFamily="34" charset="0"/>
              </a:rPr>
              <a:t> población en hogares rurales </a:t>
            </a:r>
            <a:r>
              <a:rPr lang="es-MX" altLang="es-MX" sz="1600" dirty="0">
                <a:latin typeface="Arial" panose="020B0604020202020204" pitchFamily="34" charset="0"/>
                <a:ea typeface="Times New Roman" panose="02020603050405020304" pitchFamily="18" charset="0"/>
                <a:cs typeface="Arial" panose="020B0604020202020204" pitchFamily="34" charset="0"/>
              </a:rPr>
              <a:t>no cuenta con </a:t>
            </a:r>
            <a:r>
              <a:rPr lang="es-MX" altLang="es-MX" sz="1600" b="1" dirty="0">
                <a:latin typeface="Arial" panose="020B0604020202020204" pitchFamily="34" charset="0"/>
                <a:ea typeface="Times New Roman" panose="02020603050405020304" pitchFamily="18" charset="0"/>
                <a:cs typeface="Arial" panose="020B0604020202020204" pitchFamily="34" charset="0"/>
              </a:rPr>
              <a:t>ingresos suficientes para adquirir una canasta alimentaria básica</a:t>
            </a:r>
            <a:r>
              <a:rPr lang="es-MX" altLang="es-MX" sz="1600" dirty="0">
                <a:latin typeface="Arial" panose="020B0604020202020204" pitchFamily="34" charset="0"/>
                <a:ea typeface="Times New Roman" panose="02020603050405020304" pitchFamily="18" charset="0"/>
                <a:cs typeface="Arial" panose="020B0604020202020204" pitchFamily="34" charset="0"/>
              </a:rPr>
              <a:t>.</a:t>
            </a:r>
          </a:p>
          <a:p>
            <a:pPr marL="285750" indent="-285750" algn="just" defTabSz="914400" eaLnBrk="1">
              <a:buFont typeface="Wingdings" panose="05000000000000000000" pitchFamily="2" charset="2"/>
              <a:buChar char="v"/>
            </a:pPr>
            <a:endParaRPr lang="es-MX" altLang="es-MX" sz="1600" dirty="0">
              <a:latin typeface="Arial" panose="020B0604020202020204" pitchFamily="34" charset="0"/>
              <a:ea typeface="Times New Roman" panose="02020603050405020304" pitchFamily="18" charset="0"/>
              <a:cs typeface="Arial" panose="020B0604020202020204" pitchFamily="34" charset="0"/>
            </a:endParaRPr>
          </a:p>
          <a:p>
            <a:pPr marL="285750" indent="-285750" algn="just" defTabSz="914400" eaLnBrk="1">
              <a:buFont typeface="Wingdings" panose="05000000000000000000" pitchFamily="2" charset="2"/>
              <a:buChar char="v"/>
            </a:pPr>
            <a:r>
              <a:rPr lang="es-MX" sz="1600" dirty="0">
                <a:solidFill>
                  <a:schemeClr val="tx1"/>
                </a:solidFill>
                <a:latin typeface="Arial" panose="020B0604020202020204" pitchFamily="34" charset="0"/>
                <a:cs typeface="Arial" panose="020B0604020202020204" pitchFamily="34" charset="0"/>
              </a:rPr>
              <a:t>En</a:t>
            </a:r>
            <a:r>
              <a:rPr lang="es-MX" sz="1600" b="1" dirty="0">
                <a:solidFill>
                  <a:schemeClr val="tx1"/>
                </a:solidFill>
                <a:latin typeface="Arial" panose="020B0604020202020204" pitchFamily="34" charset="0"/>
                <a:cs typeface="Arial" panose="020B0604020202020204" pitchFamily="34" charset="0"/>
              </a:rPr>
              <a:t> </a:t>
            </a:r>
            <a:r>
              <a:rPr lang="es-MX" sz="1600" dirty="0">
                <a:solidFill>
                  <a:schemeClr val="tx1"/>
                </a:solidFill>
                <a:latin typeface="Arial" panose="020B0604020202020204" pitchFamily="34" charset="0"/>
                <a:cs typeface="Arial" panose="020B0604020202020204" pitchFamily="34" charset="0"/>
              </a:rPr>
              <a:t>2015, el </a:t>
            </a:r>
            <a:r>
              <a:rPr lang="es-MX" sz="1600" b="1" dirty="0">
                <a:solidFill>
                  <a:schemeClr val="tx1"/>
                </a:solidFill>
                <a:latin typeface="Arial" panose="020B0604020202020204" pitchFamily="34" charset="0"/>
                <a:cs typeface="Arial" panose="020B0604020202020204" pitchFamily="34" charset="0"/>
              </a:rPr>
              <a:t>61% de los hogares rurales </a:t>
            </a:r>
            <a:r>
              <a:rPr lang="es-MX" sz="1600" dirty="0">
                <a:solidFill>
                  <a:schemeClr val="tx1"/>
                </a:solidFill>
                <a:latin typeface="Arial" panose="020B0604020202020204" pitchFamily="34" charset="0"/>
                <a:cs typeface="Arial" panose="020B0604020202020204" pitchFamily="34" charset="0"/>
              </a:rPr>
              <a:t>con</a:t>
            </a:r>
            <a:r>
              <a:rPr lang="es-MX" sz="1600" b="1" dirty="0">
                <a:solidFill>
                  <a:schemeClr val="tx1"/>
                </a:solidFill>
                <a:latin typeface="Arial" panose="020B0604020202020204" pitchFamily="34" charset="0"/>
                <a:cs typeface="Arial" panose="020B0604020202020204" pitchFamily="34" charset="0"/>
              </a:rPr>
              <a:t> </a:t>
            </a:r>
            <a:r>
              <a:rPr lang="es-MX" sz="1600" dirty="0">
                <a:solidFill>
                  <a:schemeClr val="tx1"/>
                </a:solidFill>
                <a:latin typeface="Arial" panose="020B0604020202020204" pitchFamily="34" charset="0"/>
                <a:cs typeface="Arial" panose="020B0604020202020204" pitchFamily="34" charset="0"/>
              </a:rPr>
              <a:t>capacidad de producción </a:t>
            </a:r>
            <a:r>
              <a:rPr lang="es-MX" sz="1600" b="1" dirty="0">
                <a:solidFill>
                  <a:schemeClr val="tx1"/>
                </a:solidFill>
                <a:latin typeface="Arial" panose="020B0604020202020204" pitchFamily="34" charset="0"/>
                <a:cs typeface="Arial" panose="020B0604020202020204" pitchFamily="34" charset="0"/>
              </a:rPr>
              <a:t>reportó algún nivel de autoconsumo</a:t>
            </a:r>
            <a:r>
              <a:rPr lang="es-MX" sz="1600" dirty="0">
                <a:solidFill>
                  <a:schemeClr val="tx1"/>
                </a:solidFill>
                <a:latin typeface="Arial" panose="020B0604020202020204" pitchFamily="34" charset="0"/>
                <a:cs typeface="Arial" panose="020B0604020202020204" pitchFamily="34" charset="0"/>
              </a:rPr>
              <a:t>. </a:t>
            </a:r>
            <a:endPar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
        <p:nvSpPr>
          <p:cNvPr id="2" name="CuadroTexto 1">
            <a:extLst>
              <a:ext uri="{FF2B5EF4-FFF2-40B4-BE49-F238E27FC236}">
                <a16:creationId xmlns:a16="http://schemas.microsoft.com/office/drawing/2014/main" id="{AAC41129-1F82-4009-AACA-A306163AB5D2}"/>
              </a:ext>
            </a:extLst>
          </p:cNvPr>
          <p:cNvSpPr txBox="1"/>
          <p:nvPr/>
        </p:nvSpPr>
        <p:spPr>
          <a:xfrm>
            <a:off x="1430160" y="4241883"/>
            <a:ext cx="3848104" cy="523220"/>
          </a:xfrm>
          <a:prstGeom prst="rect">
            <a:avLst/>
          </a:prstGeom>
          <a:noFill/>
        </p:spPr>
        <p:txBody>
          <a:bodyPr wrap="square" rtlCol="0">
            <a:spAutoFit/>
          </a:bodyPr>
          <a:lstStyle/>
          <a:p>
            <a:pPr algn="ctr"/>
            <a:r>
              <a:rPr lang="es-ES_tradnl" sz="1400" b="1" dirty="0">
                <a:latin typeface="Arial" panose="020B0604020202020204" pitchFamily="34" charset="0"/>
                <a:cs typeface="Arial" panose="020B0604020202020204" pitchFamily="34" charset="0"/>
              </a:rPr>
              <a:t>Gasto de los hogares en alimentos por decil de ingreso (porcentaje), 2016</a:t>
            </a:r>
            <a:endParaRPr lang="es-MX" sz="1400" b="1" dirty="0">
              <a:latin typeface="Arial" panose="020B0604020202020204" pitchFamily="34" charset="0"/>
              <a:cs typeface="Arial" panose="020B0604020202020204" pitchFamily="34" charset="0"/>
            </a:endParaRPr>
          </a:p>
        </p:txBody>
      </p:sp>
      <p:sp>
        <p:nvSpPr>
          <p:cNvPr id="9" name="CuadroTexto 8">
            <a:extLst>
              <a:ext uri="{FF2B5EF4-FFF2-40B4-BE49-F238E27FC236}">
                <a16:creationId xmlns:a16="http://schemas.microsoft.com/office/drawing/2014/main" id="{ACC01499-391B-4884-807C-F3811945F45D}"/>
              </a:ext>
            </a:extLst>
          </p:cNvPr>
          <p:cNvSpPr txBox="1"/>
          <p:nvPr/>
        </p:nvSpPr>
        <p:spPr>
          <a:xfrm>
            <a:off x="7123899" y="4259506"/>
            <a:ext cx="5059661" cy="523220"/>
          </a:xfrm>
          <a:prstGeom prst="rect">
            <a:avLst/>
          </a:prstGeom>
          <a:noFill/>
        </p:spPr>
        <p:txBody>
          <a:bodyPr wrap="square" rtlCol="0">
            <a:spAutoFit/>
          </a:bodyPr>
          <a:lstStyle/>
          <a:p>
            <a:pPr algn="ctr"/>
            <a:r>
              <a:rPr lang="es-ES_tradnl" sz="1400" b="1" dirty="0">
                <a:latin typeface="Arial" panose="020B0604020202020204" pitchFamily="34" charset="0"/>
                <a:cs typeface="Arial" panose="020B0604020202020204" pitchFamily="34" charset="0"/>
              </a:rPr>
              <a:t>Población con ingreso inferior a la Línea de Pobreza Extrema por Ingresos, 2010-2016</a:t>
            </a:r>
            <a:endParaRPr lang="es-MX" b="1" dirty="0"/>
          </a:p>
        </p:txBody>
      </p:sp>
      <p:sp>
        <p:nvSpPr>
          <p:cNvPr id="10" name="CuadroTexto 9">
            <a:extLst>
              <a:ext uri="{FF2B5EF4-FFF2-40B4-BE49-F238E27FC236}">
                <a16:creationId xmlns:a16="http://schemas.microsoft.com/office/drawing/2014/main" id="{1AD5AE53-C064-42E0-9D2F-54B9801F2543}"/>
              </a:ext>
            </a:extLst>
          </p:cNvPr>
          <p:cNvSpPr txBox="1"/>
          <p:nvPr/>
        </p:nvSpPr>
        <p:spPr>
          <a:xfrm>
            <a:off x="388620" y="8412724"/>
            <a:ext cx="5983161" cy="400110"/>
          </a:xfrm>
          <a:prstGeom prst="rect">
            <a:avLst/>
          </a:prstGeom>
          <a:noFill/>
        </p:spPr>
        <p:txBody>
          <a:bodyPr wrap="square" rtlCol="0">
            <a:spAutoFit/>
          </a:bodyPr>
          <a:lstStyle/>
          <a:p>
            <a:r>
              <a:rPr lang="es-MX" sz="1000" dirty="0">
                <a:latin typeface="Arial" panose="020B0604020202020204" pitchFamily="34" charset="0"/>
                <a:cs typeface="Arial" panose="020B0604020202020204" pitchFamily="34" charset="0"/>
              </a:rPr>
              <a:t>Fuente: elaboración propia con base en los tabulados básicos de la ENIGH 2016.</a:t>
            </a:r>
          </a:p>
          <a:p>
            <a:r>
              <a:rPr lang="es-MX" sz="1000" dirty="0">
                <a:latin typeface="Arial" panose="020B0604020202020204" pitchFamily="34" charset="0"/>
                <a:cs typeface="Arial" panose="020B0604020202020204" pitchFamily="34" charset="0"/>
              </a:rPr>
              <a:t>Nota: Se incluye el gasto en alimentos, bebidas y tabaco.</a:t>
            </a:r>
          </a:p>
        </p:txBody>
      </p:sp>
      <p:sp>
        <p:nvSpPr>
          <p:cNvPr id="18" name="Cuadro de texto 2">
            <a:extLst>
              <a:ext uri="{FF2B5EF4-FFF2-40B4-BE49-F238E27FC236}">
                <a16:creationId xmlns:a16="http://schemas.microsoft.com/office/drawing/2014/main" id="{297EA8FE-6BD4-4438-8CAD-BB827490553F}"/>
              </a:ext>
            </a:extLst>
          </p:cNvPr>
          <p:cNvSpPr txBox="1">
            <a:spLocks noChangeArrowheads="1"/>
          </p:cNvSpPr>
          <p:nvPr/>
        </p:nvSpPr>
        <p:spPr bwMode="auto">
          <a:xfrm>
            <a:off x="6866176" y="8332495"/>
            <a:ext cx="5249112" cy="676917"/>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nSpc>
                <a:spcPct val="107000"/>
              </a:lnSpc>
              <a:spcAft>
                <a:spcPts val="800"/>
              </a:spcAft>
            </a:pPr>
            <a:r>
              <a:rPr lang="es-MX" sz="1000" dirty="0">
                <a:latin typeface="Arial" panose="020B0604020202020204" pitchFamily="34" charset="0"/>
                <a:cs typeface="Arial" panose="020B0604020202020204" pitchFamily="34" charset="0"/>
              </a:rPr>
              <a:t>Fuente: Elaboración propia con base en el MCS-ENIGH 2008-2014 y el MEC 2016 del MCS-ENIGH. 	</a:t>
            </a:r>
          </a:p>
          <a:p>
            <a:pPr>
              <a:lnSpc>
                <a:spcPct val="107000"/>
              </a:lnSpc>
              <a:spcAft>
                <a:spcPts val="800"/>
              </a:spcAft>
            </a:pPr>
            <a:r>
              <a:rPr lang="es-MX" sz="1000" dirty="0">
                <a:effectLst/>
                <a:latin typeface="Arial" panose="020B0604020202020204" pitchFamily="34" charset="0"/>
                <a:ea typeface="Calibri" panose="020F0502020204030204" pitchFamily="34" charset="0"/>
                <a:cs typeface="Arial" panose="020B0604020202020204" pitchFamily="34" charset="0"/>
              </a:rPr>
              <a:t>.</a:t>
            </a:r>
          </a:p>
        </p:txBody>
      </p:sp>
      <p:graphicFrame>
        <p:nvGraphicFramePr>
          <p:cNvPr id="19" name="Marcador de contenido 4">
            <a:extLst>
              <a:ext uri="{FF2B5EF4-FFF2-40B4-BE49-F238E27FC236}">
                <a16:creationId xmlns:a16="http://schemas.microsoft.com/office/drawing/2014/main" id="{C83D6244-C2AF-48F6-84DB-E52E34FE2056}"/>
              </a:ext>
            </a:extLst>
          </p:cNvPr>
          <p:cNvGraphicFramePr>
            <a:graphicFrameLocks/>
          </p:cNvGraphicFramePr>
          <p:nvPr>
            <p:extLst>
              <p:ext uri="{D42A27DB-BD31-4B8C-83A1-F6EECF244321}">
                <p14:modId xmlns:p14="http://schemas.microsoft.com/office/powerpoint/2010/main" val="1826091934"/>
              </p:ext>
            </p:extLst>
          </p:nvPr>
        </p:nvGraphicFramePr>
        <p:xfrm>
          <a:off x="6964865" y="4950934"/>
          <a:ext cx="5603264" cy="3175616"/>
        </p:xfrm>
        <a:graphic>
          <a:graphicData uri="http://schemas.openxmlformats.org/drawingml/2006/table">
            <a:tbl>
              <a:tblPr/>
              <a:tblGrid>
                <a:gridCol w="700408">
                  <a:extLst>
                    <a:ext uri="{9D8B030D-6E8A-4147-A177-3AD203B41FA5}">
                      <a16:colId xmlns:a16="http://schemas.microsoft.com/office/drawing/2014/main" val="3384949514"/>
                    </a:ext>
                  </a:extLst>
                </a:gridCol>
                <a:gridCol w="700408">
                  <a:extLst>
                    <a:ext uri="{9D8B030D-6E8A-4147-A177-3AD203B41FA5}">
                      <a16:colId xmlns:a16="http://schemas.microsoft.com/office/drawing/2014/main" val="2909609943"/>
                    </a:ext>
                  </a:extLst>
                </a:gridCol>
                <a:gridCol w="700408">
                  <a:extLst>
                    <a:ext uri="{9D8B030D-6E8A-4147-A177-3AD203B41FA5}">
                      <a16:colId xmlns:a16="http://schemas.microsoft.com/office/drawing/2014/main" val="1273952181"/>
                    </a:ext>
                  </a:extLst>
                </a:gridCol>
                <a:gridCol w="700408">
                  <a:extLst>
                    <a:ext uri="{9D8B030D-6E8A-4147-A177-3AD203B41FA5}">
                      <a16:colId xmlns:a16="http://schemas.microsoft.com/office/drawing/2014/main" val="3468407548"/>
                    </a:ext>
                  </a:extLst>
                </a:gridCol>
                <a:gridCol w="700408">
                  <a:extLst>
                    <a:ext uri="{9D8B030D-6E8A-4147-A177-3AD203B41FA5}">
                      <a16:colId xmlns:a16="http://schemas.microsoft.com/office/drawing/2014/main" val="4101674472"/>
                    </a:ext>
                  </a:extLst>
                </a:gridCol>
                <a:gridCol w="700408">
                  <a:extLst>
                    <a:ext uri="{9D8B030D-6E8A-4147-A177-3AD203B41FA5}">
                      <a16:colId xmlns:a16="http://schemas.microsoft.com/office/drawing/2014/main" val="3202724078"/>
                    </a:ext>
                  </a:extLst>
                </a:gridCol>
                <a:gridCol w="700408">
                  <a:extLst>
                    <a:ext uri="{9D8B030D-6E8A-4147-A177-3AD203B41FA5}">
                      <a16:colId xmlns:a16="http://schemas.microsoft.com/office/drawing/2014/main" val="4131274169"/>
                    </a:ext>
                  </a:extLst>
                </a:gridCol>
                <a:gridCol w="700408">
                  <a:extLst>
                    <a:ext uri="{9D8B030D-6E8A-4147-A177-3AD203B41FA5}">
                      <a16:colId xmlns:a16="http://schemas.microsoft.com/office/drawing/2014/main" val="405284438"/>
                    </a:ext>
                  </a:extLst>
                </a:gridCol>
              </a:tblGrid>
              <a:tr h="396952">
                <a:tc gridSpan="4">
                  <a:txBody>
                    <a:bodyPr/>
                    <a:lstStyle/>
                    <a:p>
                      <a:pPr algn="ctr" fontAlgn="ctr"/>
                      <a:r>
                        <a:rPr lang="es-MX" sz="1200" b="1" i="0" u="none" strike="noStrike" dirty="0">
                          <a:solidFill>
                            <a:srgbClr val="FFFFFF"/>
                          </a:solidFill>
                          <a:effectLst/>
                          <a:latin typeface="Arial" panose="020B0604020202020204" pitchFamily="34" charset="0"/>
                        </a:rPr>
                        <a:t>Porcentaje</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hMerge="1">
                  <a:txBody>
                    <a:bodyPr/>
                    <a:lstStyle/>
                    <a:p>
                      <a:endParaRPr lang="es-MX"/>
                    </a:p>
                  </a:txBody>
                  <a:tcPr/>
                </a:tc>
                <a:tc hMerge="1">
                  <a:txBody>
                    <a:bodyPr/>
                    <a:lstStyle/>
                    <a:p>
                      <a:endParaRPr lang="es-MX"/>
                    </a:p>
                  </a:txBody>
                  <a:tcPr/>
                </a:tc>
                <a:tc hMerge="1">
                  <a:txBody>
                    <a:bodyPr/>
                    <a:lstStyle/>
                    <a:p>
                      <a:endParaRPr lang="es-MX"/>
                    </a:p>
                  </a:txBody>
                  <a:tcPr/>
                </a:tc>
                <a:tc gridSpan="4">
                  <a:txBody>
                    <a:bodyPr/>
                    <a:lstStyle/>
                    <a:p>
                      <a:pPr algn="ctr" fontAlgn="ctr"/>
                      <a:r>
                        <a:rPr lang="es-MX" sz="1200" b="1" i="0" u="none" strike="noStrike" dirty="0">
                          <a:solidFill>
                            <a:srgbClr val="FFFFFF"/>
                          </a:solidFill>
                          <a:effectLst/>
                          <a:latin typeface="Arial" panose="020B0604020202020204" pitchFamily="34" charset="0"/>
                        </a:rPr>
                        <a:t>Millones de personas</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4084030815"/>
                  </a:ext>
                </a:extLst>
              </a:tr>
              <a:tr h="396952">
                <a:tc>
                  <a:txBody>
                    <a:bodyPr/>
                    <a:lstStyle/>
                    <a:p>
                      <a:pPr algn="ctr" fontAlgn="ctr"/>
                      <a:r>
                        <a:rPr lang="es-MX" sz="1200" b="1" i="0" u="none" strike="noStrike" dirty="0">
                          <a:solidFill>
                            <a:srgbClr val="FFFFFF"/>
                          </a:solidFill>
                          <a:effectLst/>
                          <a:latin typeface="Arial" panose="020B0604020202020204" pitchFamily="34" charset="0"/>
                        </a:rPr>
                        <a:t>2010</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a:txBody>
                    <a:bodyPr/>
                    <a:lstStyle/>
                    <a:p>
                      <a:pPr algn="ctr" fontAlgn="ctr"/>
                      <a:r>
                        <a:rPr lang="es-MX" sz="1200" b="1" i="0" u="none" strike="noStrike" dirty="0">
                          <a:solidFill>
                            <a:srgbClr val="FFFFFF"/>
                          </a:solidFill>
                          <a:effectLst/>
                          <a:latin typeface="Arial" panose="020B0604020202020204" pitchFamily="34" charset="0"/>
                        </a:rPr>
                        <a:t>2012</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a:txBody>
                    <a:bodyPr/>
                    <a:lstStyle/>
                    <a:p>
                      <a:pPr algn="ctr" fontAlgn="ctr"/>
                      <a:r>
                        <a:rPr lang="es-MX" sz="1200" b="1" i="0" u="none" strike="noStrike" dirty="0">
                          <a:solidFill>
                            <a:srgbClr val="FFFFFF"/>
                          </a:solidFill>
                          <a:effectLst/>
                          <a:latin typeface="Arial" panose="020B0604020202020204" pitchFamily="34" charset="0"/>
                        </a:rPr>
                        <a:t>2014</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a:txBody>
                    <a:bodyPr/>
                    <a:lstStyle/>
                    <a:p>
                      <a:pPr algn="ctr" fontAlgn="ctr"/>
                      <a:r>
                        <a:rPr lang="es-MX" sz="1200" b="1" i="0" u="none" strike="noStrike" dirty="0">
                          <a:solidFill>
                            <a:srgbClr val="FFFFFF"/>
                          </a:solidFill>
                          <a:effectLst/>
                          <a:latin typeface="Arial" panose="020B0604020202020204" pitchFamily="34" charset="0"/>
                        </a:rPr>
                        <a:t>2016</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a:txBody>
                    <a:bodyPr/>
                    <a:lstStyle/>
                    <a:p>
                      <a:pPr algn="ctr" fontAlgn="ctr"/>
                      <a:r>
                        <a:rPr lang="es-MX" sz="1200" b="1" i="0" u="none" strike="noStrike" dirty="0">
                          <a:solidFill>
                            <a:srgbClr val="FFFFFF"/>
                          </a:solidFill>
                          <a:effectLst/>
                          <a:latin typeface="Arial" panose="020B0604020202020204" pitchFamily="34" charset="0"/>
                        </a:rPr>
                        <a:t>2010</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a:txBody>
                    <a:bodyPr/>
                    <a:lstStyle/>
                    <a:p>
                      <a:pPr algn="ctr" fontAlgn="ctr"/>
                      <a:r>
                        <a:rPr lang="es-MX" sz="1200" b="1" i="0" u="none" strike="noStrike" dirty="0">
                          <a:solidFill>
                            <a:srgbClr val="FFFFFF"/>
                          </a:solidFill>
                          <a:effectLst/>
                          <a:latin typeface="Arial" panose="020B0604020202020204" pitchFamily="34" charset="0"/>
                        </a:rPr>
                        <a:t>2012</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a:txBody>
                    <a:bodyPr/>
                    <a:lstStyle/>
                    <a:p>
                      <a:pPr algn="ctr" fontAlgn="ctr"/>
                      <a:r>
                        <a:rPr lang="es-MX" sz="1200" b="1" i="0" u="none" strike="noStrike" dirty="0">
                          <a:solidFill>
                            <a:srgbClr val="FFFFFF"/>
                          </a:solidFill>
                          <a:effectLst/>
                          <a:latin typeface="Arial" panose="020B0604020202020204" pitchFamily="34" charset="0"/>
                        </a:rPr>
                        <a:t>2014</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a:txBody>
                    <a:bodyPr/>
                    <a:lstStyle/>
                    <a:p>
                      <a:pPr algn="ctr" fontAlgn="ctr"/>
                      <a:r>
                        <a:rPr lang="es-MX" sz="1200" b="1" i="0" u="none" strike="noStrike" dirty="0">
                          <a:solidFill>
                            <a:srgbClr val="FFFFFF"/>
                          </a:solidFill>
                          <a:effectLst/>
                          <a:latin typeface="Arial" panose="020B0604020202020204" pitchFamily="34" charset="0"/>
                        </a:rPr>
                        <a:t>2016</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extLst>
                  <a:ext uri="{0D108BD9-81ED-4DB2-BD59-A6C34878D82A}">
                    <a16:rowId xmlns:a16="http://schemas.microsoft.com/office/drawing/2014/main" val="1707545571"/>
                  </a:ext>
                </a:extLst>
              </a:tr>
              <a:tr h="396952">
                <a:tc gridSpan="4">
                  <a:txBody>
                    <a:bodyPr/>
                    <a:lstStyle/>
                    <a:p>
                      <a:pPr algn="ctr" fontAlgn="ctr"/>
                      <a:r>
                        <a:rPr lang="es-MX" sz="1200" b="1" i="0" u="none" strike="noStrike" dirty="0">
                          <a:solidFill>
                            <a:srgbClr val="FFFFFF"/>
                          </a:solidFill>
                          <a:effectLst/>
                          <a:latin typeface="Arial" panose="020B0604020202020204" pitchFamily="34" charset="0"/>
                        </a:rPr>
                        <a:t>Nacional</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69999"/>
                    </a:solidFill>
                  </a:tcPr>
                </a:tc>
                <a:tc hMerge="1">
                  <a:txBody>
                    <a:bodyPr/>
                    <a:lstStyle/>
                    <a:p>
                      <a:endParaRPr lang="es-MX"/>
                    </a:p>
                  </a:txBody>
                  <a:tcPr/>
                </a:tc>
                <a:tc hMerge="1">
                  <a:txBody>
                    <a:bodyPr/>
                    <a:lstStyle/>
                    <a:p>
                      <a:endParaRPr lang="es-MX"/>
                    </a:p>
                  </a:txBody>
                  <a:tcPr/>
                </a:tc>
                <a:tc hMerge="1">
                  <a:txBody>
                    <a:bodyPr/>
                    <a:lstStyle/>
                    <a:p>
                      <a:endParaRPr lang="es-MX"/>
                    </a:p>
                  </a:txBody>
                  <a:tcPr/>
                </a:tc>
                <a:tc gridSpan="4">
                  <a:txBody>
                    <a:bodyPr/>
                    <a:lstStyle/>
                    <a:p>
                      <a:pPr algn="ctr" fontAlgn="ctr"/>
                      <a:r>
                        <a:rPr lang="es-MX" sz="1200" b="1" i="0" u="none" strike="noStrike" dirty="0">
                          <a:solidFill>
                            <a:srgbClr val="FFFFFF"/>
                          </a:solidFill>
                          <a:effectLst/>
                          <a:latin typeface="Arial" panose="020B0604020202020204" pitchFamily="34" charset="0"/>
                        </a:rPr>
                        <a:t>Nacional</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69999"/>
                    </a:solidFill>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397122984"/>
                  </a:ext>
                </a:extLst>
              </a:tr>
              <a:tr h="396952">
                <a:tc>
                  <a:txBody>
                    <a:bodyPr/>
                    <a:lstStyle/>
                    <a:p>
                      <a:pPr algn="r" fontAlgn="ctr"/>
                      <a:r>
                        <a:rPr lang="es-MX" sz="1200" b="0" i="0" u="none" strike="noStrike" dirty="0">
                          <a:solidFill>
                            <a:srgbClr val="000000"/>
                          </a:solidFill>
                          <a:effectLst/>
                          <a:latin typeface="Arial" panose="020B0604020202020204" pitchFamily="34" charset="0"/>
                        </a:rPr>
                        <a:t>19.4</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20</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20.6</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17.5</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22.2</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23.5</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24.6</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21.4</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extLst>
                  <a:ext uri="{0D108BD9-81ED-4DB2-BD59-A6C34878D82A}">
                    <a16:rowId xmlns:a16="http://schemas.microsoft.com/office/drawing/2014/main" val="1496812263"/>
                  </a:ext>
                </a:extLst>
              </a:tr>
              <a:tr h="396952">
                <a:tc gridSpan="4">
                  <a:txBody>
                    <a:bodyPr/>
                    <a:lstStyle/>
                    <a:p>
                      <a:pPr algn="ctr" fontAlgn="ctr"/>
                      <a:r>
                        <a:rPr lang="es-MX" sz="1200" b="0" i="0" u="none" strike="noStrike" dirty="0">
                          <a:solidFill>
                            <a:srgbClr val="FFFFFF"/>
                          </a:solidFill>
                          <a:effectLst/>
                          <a:latin typeface="Arial" panose="020B0604020202020204" pitchFamily="34" charset="0"/>
                        </a:rPr>
                        <a:t>Rural</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69999"/>
                    </a:solidFill>
                  </a:tcPr>
                </a:tc>
                <a:tc hMerge="1">
                  <a:txBody>
                    <a:bodyPr/>
                    <a:lstStyle/>
                    <a:p>
                      <a:endParaRPr lang="es-MX"/>
                    </a:p>
                  </a:txBody>
                  <a:tcPr/>
                </a:tc>
                <a:tc hMerge="1">
                  <a:txBody>
                    <a:bodyPr/>
                    <a:lstStyle/>
                    <a:p>
                      <a:endParaRPr lang="es-MX"/>
                    </a:p>
                  </a:txBody>
                  <a:tcPr/>
                </a:tc>
                <a:tc hMerge="1">
                  <a:txBody>
                    <a:bodyPr/>
                    <a:lstStyle/>
                    <a:p>
                      <a:endParaRPr lang="es-MX"/>
                    </a:p>
                  </a:txBody>
                  <a:tcPr/>
                </a:tc>
                <a:tc gridSpan="4">
                  <a:txBody>
                    <a:bodyPr/>
                    <a:lstStyle/>
                    <a:p>
                      <a:pPr algn="ctr" fontAlgn="ctr"/>
                      <a:r>
                        <a:rPr lang="es-MX" sz="1200" b="1" i="0" u="none" strike="noStrike" dirty="0">
                          <a:solidFill>
                            <a:srgbClr val="FFFFFF"/>
                          </a:solidFill>
                          <a:effectLst/>
                          <a:latin typeface="Arial" panose="020B0604020202020204" pitchFamily="34" charset="0"/>
                        </a:rPr>
                        <a:t>Rural</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69999"/>
                    </a:solidFill>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351106337"/>
                  </a:ext>
                </a:extLst>
              </a:tr>
              <a:tr h="396952">
                <a:tc>
                  <a:txBody>
                    <a:bodyPr/>
                    <a:lstStyle/>
                    <a:p>
                      <a:pPr algn="r" fontAlgn="ctr"/>
                      <a:r>
                        <a:rPr lang="es-MX" sz="1200" b="0" i="0" u="none" strike="noStrike" dirty="0">
                          <a:solidFill>
                            <a:srgbClr val="000000"/>
                          </a:solidFill>
                          <a:effectLst/>
                          <a:latin typeface="Arial" panose="020B0604020202020204" pitchFamily="34" charset="0"/>
                        </a:rPr>
                        <a:t>34.9</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32.7</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31.9</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29.2</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9.3</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8.9</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8.9</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8.3</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extLst>
                  <a:ext uri="{0D108BD9-81ED-4DB2-BD59-A6C34878D82A}">
                    <a16:rowId xmlns:a16="http://schemas.microsoft.com/office/drawing/2014/main" val="58365811"/>
                  </a:ext>
                </a:extLst>
              </a:tr>
              <a:tr h="396952">
                <a:tc gridSpan="4">
                  <a:txBody>
                    <a:bodyPr/>
                    <a:lstStyle/>
                    <a:p>
                      <a:pPr algn="ctr" fontAlgn="ctr"/>
                      <a:r>
                        <a:rPr lang="es-MX" sz="1200" b="0" i="0" u="none" strike="noStrike" dirty="0">
                          <a:solidFill>
                            <a:srgbClr val="FFFFFF"/>
                          </a:solidFill>
                          <a:effectLst/>
                          <a:latin typeface="Arial" panose="020B0604020202020204" pitchFamily="34" charset="0"/>
                        </a:rPr>
                        <a:t>Urbano</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69999"/>
                    </a:solidFill>
                  </a:tcPr>
                </a:tc>
                <a:tc hMerge="1">
                  <a:txBody>
                    <a:bodyPr/>
                    <a:lstStyle/>
                    <a:p>
                      <a:endParaRPr lang="es-MX"/>
                    </a:p>
                  </a:txBody>
                  <a:tcPr/>
                </a:tc>
                <a:tc hMerge="1">
                  <a:txBody>
                    <a:bodyPr/>
                    <a:lstStyle/>
                    <a:p>
                      <a:endParaRPr lang="es-MX"/>
                    </a:p>
                  </a:txBody>
                  <a:tcPr/>
                </a:tc>
                <a:tc hMerge="1">
                  <a:txBody>
                    <a:bodyPr/>
                    <a:lstStyle/>
                    <a:p>
                      <a:endParaRPr lang="es-MX"/>
                    </a:p>
                  </a:txBody>
                  <a:tcPr/>
                </a:tc>
                <a:tc gridSpan="4">
                  <a:txBody>
                    <a:bodyPr/>
                    <a:lstStyle/>
                    <a:p>
                      <a:pPr algn="ctr" fontAlgn="ctr"/>
                      <a:r>
                        <a:rPr lang="es-MX" sz="1200" b="1" i="0" u="none" strike="noStrike" dirty="0">
                          <a:solidFill>
                            <a:srgbClr val="FFFFFF"/>
                          </a:solidFill>
                          <a:effectLst/>
                          <a:latin typeface="Arial" panose="020B0604020202020204" pitchFamily="34" charset="0"/>
                        </a:rPr>
                        <a:t>Urbano</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69999"/>
                    </a:solidFill>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3225880443"/>
                  </a:ext>
                </a:extLst>
              </a:tr>
              <a:tr h="396952">
                <a:tc>
                  <a:txBody>
                    <a:bodyPr/>
                    <a:lstStyle/>
                    <a:p>
                      <a:pPr algn="r" fontAlgn="ctr"/>
                      <a:r>
                        <a:rPr lang="es-MX" sz="1200" b="0" i="0" u="none" strike="noStrike" dirty="0">
                          <a:solidFill>
                            <a:srgbClr val="000000"/>
                          </a:solidFill>
                          <a:effectLst/>
                          <a:latin typeface="Arial" panose="020B0604020202020204" pitchFamily="34" charset="0"/>
                        </a:rPr>
                        <a:t>14.7</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16.2</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17.1</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13.9</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12.9</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14.6</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15.8</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tc>
                  <a:txBody>
                    <a:bodyPr/>
                    <a:lstStyle/>
                    <a:p>
                      <a:pPr algn="r" fontAlgn="ctr"/>
                      <a:r>
                        <a:rPr lang="es-MX" sz="1200" b="0" i="0" u="none" strike="noStrike" dirty="0">
                          <a:solidFill>
                            <a:srgbClr val="000000"/>
                          </a:solidFill>
                          <a:effectLst/>
                          <a:latin typeface="Arial" panose="020B0604020202020204" pitchFamily="34" charset="0"/>
                        </a:rPr>
                        <a:t>13.1</a:t>
                      </a:r>
                    </a:p>
                  </a:txBody>
                  <a:tcPr marL="9525" marR="114300"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FFFF"/>
                    </a:solidFill>
                  </a:tcPr>
                </a:tc>
                <a:extLst>
                  <a:ext uri="{0D108BD9-81ED-4DB2-BD59-A6C34878D82A}">
                    <a16:rowId xmlns:a16="http://schemas.microsoft.com/office/drawing/2014/main" val="3958067627"/>
                  </a:ext>
                </a:extLst>
              </a:tr>
            </a:tbl>
          </a:graphicData>
        </a:graphic>
      </p:graphicFrame>
      <p:sp>
        <p:nvSpPr>
          <p:cNvPr id="20" name="Rectángulo 19">
            <a:extLst>
              <a:ext uri="{FF2B5EF4-FFF2-40B4-BE49-F238E27FC236}">
                <a16:creationId xmlns:a16="http://schemas.microsoft.com/office/drawing/2014/main" id="{6A248F3F-D5E1-4F35-8B97-A7EF7FB09B1A}"/>
              </a:ext>
            </a:extLst>
          </p:cNvPr>
          <p:cNvSpPr/>
          <p:nvPr/>
        </p:nvSpPr>
        <p:spPr>
          <a:xfrm>
            <a:off x="9238704" y="6966321"/>
            <a:ext cx="504056" cy="3366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Rectángulo 5">
            <a:extLst>
              <a:ext uri="{FF2B5EF4-FFF2-40B4-BE49-F238E27FC236}">
                <a16:creationId xmlns:a16="http://schemas.microsoft.com/office/drawing/2014/main" id="{157B4B37-FB9B-44C1-ABDE-6D29E7101BAB}"/>
              </a:ext>
            </a:extLst>
          </p:cNvPr>
          <p:cNvSpPr/>
          <p:nvPr/>
        </p:nvSpPr>
        <p:spPr>
          <a:xfrm>
            <a:off x="462465" y="897214"/>
            <a:ext cx="6502400"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Diagnóstico</a:t>
            </a:r>
          </a:p>
        </p:txBody>
      </p:sp>
      <p:sp>
        <p:nvSpPr>
          <p:cNvPr id="12" name="Rectángulo 11">
            <a:extLst>
              <a:ext uri="{FF2B5EF4-FFF2-40B4-BE49-F238E27FC236}">
                <a16:creationId xmlns:a16="http://schemas.microsoft.com/office/drawing/2014/main" id="{03D338AC-692E-4886-978B-7818C5FBA677}"/>
              </a:ext>
            </a:extLst>
          </p:cNvPr>
          <p:cNvSpPr/>
          <p:nvPr/>
        </p:nvSpPr>
        <p:spPr>
          <a:xfrm>
            <a:off x="434213" y="1276400"/>
            <a:ext cx="3860352" cy="461665"/>
          </a:xfrm>
          <a:prstGeom prst="rect">
            <a:avLst/>
          </a:prstGeom>
        </p:spPr>
        <p:txBody>
          <a:bodyPr wrap="none">
            <a:spAutoFit/>
          </a:bodyPr>
          <a:lstStyle/>
          <a:p>
            <a:pPr lvl="0" defTabSz="914400" eaLnBrk="1">
              <a:defRPr/>
            </a:pPr>
            <a:r>
              <a:rPr lang="es-MX" altLang="es-MX" sz="24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Accesibilidad económica</a:t>
            </a:r>
            <a:endParaRPr lang="es-MX" altLang="es-MX" sz="2400" b="1" baseline="30000"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endParaRPr>
          </a:p>
        </p:txBody>
      </p:sp>
      <p:graphicFrame>
        <p:nvGraphicFramePr>
          <p:cNvPr id="14" name="Gráfico 13">
            <a:extLst>
              <a:ext uri="{FF2B5EF4-FFF2-40B4-BE49-F238E27FC236}">
                <a16:creationId xmlns:a16="http://schemas.microsoft.com/office/drawing/2014/main" id="{105F24CD-570D-44D5-879E-216998226016}"/>
              </a:ext>
            </a:extLst>
          </p:cNvPr>
          <p:cNvGraphicFramePr>
            <a:graphicFrameLocks/>
          </p:cNvGraphicFramePr>
          <p:nvPr>
            <p:extLst>
              <p:ext uri="{D42A27DB-BD31-4B8C-83A1-F6EECF244321}">
                <p14:modId xmlns:p14="http://schemas.microsoft.com/office/powerpoint/2010/main" val="81283805"/>
              </p:ext>
            </p:extLst>
          </p:nvPr>
        </p:nvGraphicFramePr>
        <p:xfrm>
          <a:off x="465998" y="4853316"/>
          <a:ext cx="5573938" cy="333585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2911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17">
            <a:extLst>
              <a:ext uri="{FF2B5EF4-FFF2-40B4-BE49-F238E27FC236}">
                <a16:creationId xmlns:a16="http://schemas.microsoft.com/office/drawing/2014/main" id="{041453DF-CD7E-459C-A542-C2B6254AA12B}"/>
              </a:ext>
            </a:extLst>
          </p:cNvPr>
          <p:cNvSpPr txBox="1">
            <a:spLocks noChangeArrowheads="1"/>
          </p:cNvSpPr>
          <p:nvPr/>
        </p:nvSpPr>
        <p:spPr bwMode="auto">
          <a:xfrm>
            <a:off x="148747" y="9040197"/>
            <a:ext cx="12707306"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28600" indent="-228600">
              <a:buAutoNum type="arabicPeriod"/>
            </a:pPr>
            <a:r>
              <a:rPr lang="es-MX" altLang="es-MX" sz="1000" dirty="0">
                <a:solidFill>
                  <a:schemeClr val="bg1"/>
                </a:solidFill>
                <a:latin typeface="Arial" panose="020B0604020202020204" pitchFamily="34" charset="0"/>
                <a:cs typeface="Arial" panose="020B0604020202020204" pitchFamily="34" charset="0"/>
              </a:rPr>
              <a:t>El acceso físico efectivo a alimentos para llevar una dieta adecuada se logra cuando las personas en sus lugares de residencia cuentan con puntos de venta de alimentos requeridos y/o los medios de transporte para llegar a ellos.</a:t>
            </a:r>
          </a:p>
          <a:p>
            <a:pPr marL="228600" indent="-228600">
              <a:buAutoNum type="arabicPeriod"/>
            </a:pPr>
            <a:r>
              <a:rPr lang="es-MX" altLang="es-MX" sz="1000" dirty="0">
                <a:solidFill>
                  <a:schemeClr val="bg1"/>
                </a:solidFill>
                <a:latin typeface="Arial" panose="020B0604020202020204" pitchFamily="34" charset="0"/>
                <a:cs typeface="Arial" panose="020B0604020202020204" pitchFamily="34" charset="0"/>
              </a:rPr>
              <a:t>Las personas pueden acudir a más de un lugar para comprar su mandado. La sumatoria de los porcentajes puede ser mayor al 100%.</a:t>
            </a:r>
          </a:p>
          <a:p>
            <a:pPr marL="228600" indent="-228600">
              <a:buFontTx/>
              <a:buAutoNum type="arabicPeriod"/>
            </a:pPr>
            <a:r>
              <a:rPr lang="es-MX" altLang="es-MX" sz="1000" dirty="0">
                <a:solidFill>
                  <a:schemeClr val="bg1"/>
                </a:solidFill>
                <a:latin typeface="Arial" panose="020B0604020202020204" pitchFamily="34" charset="0"/>
                <a:cs typeface="Arial" panose="020B0604020202020204" pitchFamily="34" charset="0"/>
              </a:rPr>
              <a:t>Las personas pueden utilizar más de un medio de transporte para comprar su mandado. La sumatoria de los porcentajes puede ser mayor al 100%.</a:t>
            </a:r>
          </a:p>
          <a:p>
            <a:pPr marL="228600" indent="-228600">
              <a:buAutoNum type="arabicPeriod"/>
            </a:pPr>
            <a:endParaRPr lang="es-MX" altLang="es-MX" sz="1100" dirty="0">
              <a:solidFill>
                <a:schemeClr val="bg1"/>
              </a:solidFill>
              <a:latin typeface="Arial" panose="020B0604020202020204" pitchFamily="34" charset="0"/>
              <a:cs typeface="Arial" panose="020B0604020202020204" pitchFamily="34" charset="0"/>
            </a:endParaRPr>
          </a:p>
        </p:txBody>
      </p:sp>
      <p:sp>
        <p:nvSpPr>
          <p:cNvPr id="10" name="Rectangle 6">
            <a:extLst>
              <a:ext uri="{FF2B5EF4-FFF2-40B4-BE49-F238E27FC236}">
                <a16:creationId xmlns:a16="http://schemas.microsoft.com/office/drawing/2014/main" id="{560F4598-ADFB-46E8-8A0E-69B6C41728E2}"/>
              </a:ext>
            </a:extLst>
          </p:cNvPr>
          <p:cNvSpPr>
            <a:spLocks/>
          </p:cNvSpPr>
          <p:nvPr/>
        </p:nvSpPr>
        <p:spPr bwMode="auto">
          <a:xfrm>
            <a:off x="473997" y="2006750"/>
            <a:ext cx="11576339" cy="10874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marL="285750" indent="-285750" algn="just">
              <a:buFont typeface="Wingdings" panose="05000000000000000000" pitchFamily="2" charset="2"/>
              <a:buChar char="v"/>
            </a:pPr>
            <a:r>
              <a:rPr lang="es-ES_tradnl" sz="1600" dirty="0">
                <a:latin typeface="Arial" panose="020B0604020202020204" pitchFamily="34" charset="0"/>
                <a:cs typeface="Arial" panose="020B0604020202020204" pitchFamily="34" charset="0"/>
              </a:rPr>
              <a:t>En </a:t>
            </a:r>
            <a:r>
              <a:rPr lang="es-ES_tradnl" sz="1600" b="1" dirty="0">
                <a:latin typeface="Arial" panose="020B0604020202020204" pitchFamily="34" charset="0"/>
                <a:cs typeface="Arial" panose="020B0604020202020204" pitchFamily="34" charset="0"/>
              </a:rPr>
              <a:t>2010</a:t>
            </a:r>
            <a:r>
              <a:rPr lang="es-ES_tradnl" sz="1600" dirty="0">
                <a:latin typeface="Arial" panose="020B0604020202020204" pitchFamily="34" charset="0"/>
                <a:cs typeface="Arial" panose="020B0604020202020204" pitchFamily="34" charset="0"/>
              </a:rPr>
              <a:t>, existían </a:t>
            </a:r>
            <a:r>
              <a:rPr lang="es-ES_tradnl" sz="1600" b="1" dirty="0">
                <a:latin typeface="Arial" panose="020B0604020202020204" pitchFamily="34" charset="0"/>
                <a:cs typeface="Arial" panose="020B0604020202020204" pitchFamily="34" charset="0"/>
              </a:rPr>
              <a:t>casi</a:t>
            </a:r>
            <a:r>
              <a:rPr lang="es-ES_tradnl" sz="1600" dirty="0">
                <a:latin typeface="Arial" panose="020B0604020202020204" pitchFamily="34" charset="0"/>
                <a:cs typeface="Arial" panose="020B0604020202020204" pitchFamily="34" charset="0"/>
              </a:rPr>
              <a:t> </a:t>
            </a:r>
            <a:r>
              <a:rPr lang="es-ES_tradnl" sz="1600" b="1" dirty="0">
                <a:latin typeface="Arial" panose="020B0604020202020204" pitchFamily="34" charset="0"/>
                <a:cs typeface="Arial" panose="020B0604020202020204" pitchFamily="34" charset="0"/>
              </a:rPr>
              <a:t>siete millones de personas viviendo en localidades aisladas</a:t>
            </a:r>
            <a:r>
              <a:rPr lang="es-ES_tradnl" sz="1600" dirty="0">
                <a:latin typeface="Arial" panose="020B0604020202020204" pitchFamily="34" charset="0"/>
                <a:cs typeface="Arial" panose="020B0604020202020204" pitchFamily="34" charset="0"/>
              </a:rPr>
              <a:t>, alejadas de </a:t>
            </a:r>
            <a:r>
              <a:rPr lang="es-ES_tradnl" sz="1600" b="1" dirty="0">
                <a:latin typeface="Arial" panose="020B0604020202020204" pitchFamily="34" charset="0"/>
                <a:cs typeface="Arial" panose="020B0604020202020204" pitchFamily="34" charset="0"/>
              </a:rPr>
              <a:t>centros de población </a:t>
            </a:r>
            <a:r>
              <a:rPr lang="es-ES_tradnl" sz="1600" dirty="0">
                <a:latin typeface="Arial" panose="020B0604020202020204" pitchFamily="34" charset="0"/>
                <a:cs typeface="Arial" panose="020B0604020202020204" pitchFamily="34" charset="0"/>
              </a:rPr>
              <a:t>y </a:t>
            </a:r>
            <a:r>
              <a:rPr lang="es-ES_tradnl" sz="1600" b="1" dirty="0">
                <a:latin typeface="Arial" panose="020B0604020202020204" pitchFamily="34" charset="0"/>
                <a:cs typeface="Arial" panose="020B0604020202020204" pitchFamily="34" charset="0"/>
              </a:rPr>
              <a:t>vías de comunicación transitables</a:t>
            </a:r>
            <a:r>
              <a:rPr lang="es-ES_tradnl" sz="1600" dirty="0">
                <a:latin typeface="Arial" panose="020B0604020202020204" pitchFamily="34" charset="0"/>
                <a:cs typeface="Arial" panose="020B0604020202020204" pitchFamily="34" charset="0"/>
              </a:rPr>
              <a:t> </a:t>
            </a:r>
            <a:r>
              <a:rPr lang="es-ES_tradnl" sz="1600" b="1" dirty="0">
                <a:latin typeface="Arial" panose="020B0604020202020204" pitchFamily="34" charset="0"/>
                <a:cs typeface="Arial" panose="020B0604020202020204" pitchFamily="34" charset="0"/>
              </a:rPr>
              <a:t>todo el año</a:t>
            </a:r>
            <a:r>
              <a:rPr lang="es-ES_tradnl" sz="1600" dirty="0">
                <a:latin typeface="Arial" panose="020B0604020202020204" pitchFamily="34" charset="0"/>
                <a:cs typeface="Arial" panose="020B0604020202020204" pitchFamily="34" charset="0"/>
              </a:rPr>
              <a:t> (CONAPO, 2016). </a:t>
            </a:r>
          </a:p>
          <a:p>
            <a:pPr marL="285750" indent="-285750" algn="just">
              <a:buFont typeface="Wingdings" panose="05000000000000000000" pitchFamily="2" charset="2"/>
              <a:buChar char="v"/>
            </a:pPr>
            <a:endParaRPr lang="es-ES_tradnl" sz="16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endParaRPr lang="es-ES_tradnl" sz="1600" dirty="0">
              <a:latin typeface="Arial" panose="020B0604020202020204" pitchFamily="34" charset="0"/>
              <a:cs typeface="Arial" panose="020B0604020202020204" pitchFamily="34" charset="0"/>
            </a:endParaRPr>
          </a:p>
        </p:txBody>
      </p:sp>
      <p:sp>
        <p:nvSpPr>
          <p:cNvPr id="11" name="Rectángulo 10">
            <a:extLst>
              <a:ext uri="{FF2B5EF4-FFF2-40B4-BE49-F238E27FC236}">
                <a16:creationId xmlns:a16="http://schemas.microsoft.com/office/drawing/2014/main" id="{D4387D16-86F9-4D0F-9A91-256DECF5114F}"/>
              </a:ext>
            </a:extLst>
          </p:cNvPr>
          <p:cNvSpPr/>
          <p:nvPr/>
        </p:nvSpPr>
        <p:spPr>
          <a:xfrm>
            <a:off x="462465" y="905084"/>
            <a:ext cx="6502400"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Diagnóstico</a:t>
            </a:r>
          </a:p>
        </p:txBody>
      </p:sp>
      <p:sp>
        <p:nvSpPr>
          <p:cNvPr id="3" name="Rectángulo 2">
            <a:extLst>
              <a:ext uri="{FF2B5EF4-FFF2-40B4-BE49-F238E27FC236}">
                <a16:creationId xmlns:a16="http://schemas.microsoft.com/office/drawing/2014/main" id="{8D81395E-F159-42E8-A96B-185F1E094259}"/>
              </a:ext>
            </a:extLst>
          </p:cNvPr>
          <p:cNvSpPr/>
          <p:nvPr/>
        </p:nvSpPr>
        <p:spPr>
          <a:xfrm>
            <a:off x="447671" y="1261591"/>
            <a:ext cx="2367956" cy="461665"/>
          </a:xfrm>
          <a:prstGeom prst="rect">
            <a:avLst/>
          </a:prstGeom>
        </p:spPr>
        <p:txBody>
          <a:bodyPr wrap="none">
            <a:spAutoFit/>
          </a:bodyPr>
          <a:lstStyle/>
          <a:p>
            <a:pPr defTabSz="914400" eaLnBrk="1">
              <a:defRPr/>
            </a:pPr>
            <a:r>
              <a:rPr lang="es-MX" altLang="es-MX" sz="24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Acceso Físico</a:t>
            </a:r>
            <a:r>
              <a:rPr lang="es-MX" altLang="es-MX" sz="2400" b="1" baseline="30000"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1</a:t>
            </a:r>
          </a:p>
        </p:txBody>
      </p:sp>
      <p:sp>
        <p:nvSpPr>
          <p:cNvPr id="14" name="CuadroTexto 13">
            <a:extLst>
              <a:ext uri="{FF2B5EF4-FFF2-40B4-BE49-F238E27FC236}">
                <a16:creationId xmlns:a16="http://schemas.microsoft.com/office/drawing/2014/main" id="{7D02634B-14E6-4BC0-9099-FED6E15AEDAC}"/>
              </a:ext>
            </a:extLst>
          </p:cNvPr>
          <p:cNvSpPr txBox="1"/>
          <p:nvPr/>
        </p:nvSpPr>
        <p:spPr>
          <a:xfrm>
            <a:off x="473997" y="2856920"/>
            <a:ext cx="11728663" cy="2308324"/>
          </a:xfrm>
          <a:prstGeom prst="rect">
            <a:avLst/>
          </a:prstGeom>
          <a:noFill/>
        </p:spPr>
        <p:txBody>
          <a:bodyPr wrap="square" rtlCol="0">
            <a:spAutoFit/>
          </a:bodyPr>
          <a:lstStyle/>
          <a:p>
            <a:pPr algn="just"/>
            <a:r>
              <a:rPr lang="es-MX" sz="1600" dirty="0">
                <a:latin typeface="Arial" panose="020B0604020202020204" pitchFamily="34" charset="0"/>
                <a:cs typeface="Arial" panose="020B0604020202020204" pitchFamily="34" charset="0"/>
              </a:rPr>
              <a:t>De acuerdo con datos de la </a:t>
            </a:r>
            <a:r>
              <a:rPr lang="es-MX" sz="1600" b="1" dirty="0" err="1">
                <a:latin typeface="Arial" panose="020B0604020202020204" pitchFamily="34" charset="0"/>
                <a:cs typeface="Arial" panose="020B0604020202020204" pitchFamily="34" charset="0"/>
              </a:rPr>
              <a:t>Enchor</a:t>
            </a:r>
            <a:r>
              <a:rPr lang="es-MX" sz="1600" b="1" dirty="0">
                <a:latin typeface="Arial" panose="020B0604020202020204" pitchFamily="34" charset="0"/>
                <a:cs typeface="Arial" panose="020B0604020202020204" pitchFamily="34" charset="0"/>
              </a:rPr>
              <a:t> 2015</a:t>
            </a:r>
            <a:r>
              <a:rPr lang="es-MX" sz="1600" dirty="0">
                <a:latin typeface="Arial" panose="020B0604020202020204" pitchFamily="34" charset="0"/>
                <a:cs typeface="Arial" panose="020B0604020202020204" pitchFamily="34" charset="0"/>
              </a:rPr>
              <a:t>, el </a:t>
            </a:r>
            <a:r>
              <a:rPr lang="es-MX" sz="1600" b="1" dirty="0">
                <a:latin typeface="Arial" panose="020B0604020202020204" pitchFamily="34" charset="0"/>
                <a:cs typeface="Arial" panose="020B0604020202020204" pitchFamily="34" charset="0"/>
              </a:rPr>
              <a:t>42.4</a:t>
            </a:r>
            <a:r>
              <a:rPr lang="es-MX" sz="1600" dirty="0">
                <a:latin typeface="Arial" panose="020B0604020202020204" pitchFamily="34" charset="0"/>
                <a:cs typeface="Arial" panose="020B0604020202020204" pitchFamily="34" charset="0"/>
              </a:rPr>
              <a:t> </a:t>
            </a:r>
            <a:r>
              <a:rPr lang="es-MX" sz="1600" b="1" dirty="0">
                <a:latin typeface="Arial" panose="020B0604020202020204" pitchFamily="34" charset="0"/>
                <a:cs typeface="Arial" panose="020B0604020202020204" pitchFamily="34" charset="0"/>
              </a:rPr>
              <a:t>por ciento </a:t>
            </a:r>
            <a:r>
              <a:rPr lang="es-MX" sz="1600" dirty="0">
                <a:latin typeface="Arial" panose="020B0604020202020204" pitchFamily="34" charset="0"/>
                <a:cs typeface="Arial" panose="020B0604020202020204" pitchFamily="34" charset="0"/>
              </a:rPr>
              <a:t>de los hogares encuestados </a:t>
            </a:r>
            <a:r>
              <a:rPr lang="es-MX" sz="1600" b="1" dirty="0">
                <a:latin typeface="Arial" panose="020B0604020202020204" pitchFamily="34" charset="0"/>
                <a:cs typeface="Arial" panose="020B0604020202020204" pitchFamily="34" charset="0"/>
              </a:rPr>
              <a:t>reportó haber salido de su localidad </a:t>
            </a:r>
            <a:r>
              <a:rPr lang="es-MX" sz="1600" dirty="0">
                <a:latin typeface="Arial" panose="020B0604020202020204" pitchFamily="34" charset="0"/>
                <a:cs typeface="Arial" panose="020B0604020202020204" pitchFamily="34" charset="0"/>
              </a:rPr>
              <a:t>para hacer el </a:t>
            </a:r>
            <a:r>
              <a:rPr lang="es-MX" sz="1600" b="1" dirty="0">
                <a:latin typeface="Arial" panose="020B0604020202020204" pitchFamily="34" charset="0"/>
                <a:cs typeface="Arial" panose="020B0604020202020204" pitchFamily="34" charset="0"/>
              </a:rPr>
              <a:t>mandado</a:t>
            </a:r>
            <a:r>
              <a:rPr lang="es-MX" sz="1600" dirty="0">
                <a:latin typeface="Arial" panose="020B0604020202020204" pitchFamily="34" charset="0"/>
                <a:cs typeface="Arial" panose="020B0604020202020204" pitchFamily="34" charset="0"/>
              </a:rPr>
              <a:t>.</a:t>
            </a:r>
          </a:p>
          <a:p>
            <a:pPr algn="just"/>
            <a:endParaRPr lang="es-MX" sz="16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r>
              <a:rPr lang="es-MX" sz="1600" dirty="0">
                <a:latin typeface="Arial" panose="020B0604020202020204" pitchFamily="34" charset="0"/>
                <a:cs typeface="Arial" panose="020B0604020202020204" pitchFamily="34" charset="0"/>
              </a:rPr>
              <a:t>Los </a:t>
            </a:r>
            <a:r>
              <a:rPr lang="es-MX" sz="1600" b="1" dirty="0">
                <a:latin typeface="Arial" panose="020B0604020202020204" pitchFamily="34" charset="0"/>
                <a:cs typeface="Arial" panose="020B0604020202020204" pitchFamily="34" charset="0"/>
              </a:rPr>
              <a:t>lugares más frecuentes </a:t>
            </a:r>
            <a:r>
              <a:rPr lang="es-MX" sz="1600" dirty="0">
                <a:latin typeface="Arial" panose="020B0604020202020204" pitchFamily="34" charset="0"/>
                <a:cs typeface="Arial" panose="020B0604020202020204" pitchFamily="34" charset="0"/>
              </a:rPr>
              <a:t>para realizar el </a:t>
            </a:r>
            <a:r>
              <a:rPr lang="es-MX" sz="1600" b="1" dirty="0">
                <a:latin typeface="Arial" panose="020B0604020202020204" pitchFamily="34" charset="0"/>
                <a:cs typeface="Arial" panose="020B0604020202020204" pitchFamily="34" charset="0"/>
              </a:rPr>
              <a:t>mandado</a:t>
            </a:r>
            <a:r>
              <a:rPr lang="es-MX" sz="1600" dirty="0">
                <a:latin typeface="Arial" panose="020B0604020202020204" pitchFamily="34" charset="0"/>
                <a:cs typeface="Arial" panose="020B0604020202020204" pitchFamily="34" charset="0"/>
              </a:rPr>
              <a:t> fuera de la localidad fueron: </a:t>
            </a:r>
            <a:r>
              <a:rPr lang="es-MX" sz="1600" b="1" dirty="0">
                <a:latin typeface="Arial" panose="020B0604020202020204" pitchFamily="34" charset="0"/>
                <a:cs typeface="Arial" panose="020B0604020202020204" pitchFamily="34" charset="0"/>
              </a:rPr>
              <a:t>Tiendas</a:t>
            </a:r>
            <a:r>
              <a:rPr lang="es-MX" sz="1600" dirty="0">
                <a:latin typeface="Arial" panose="020B0604020202020204" pitchFamily="34" charset="0"/>
                <a:cs typeface="Arial" panose="020B0604020202020204" pitchFamily="34" charset="0"/>
              </a:rPr>
              <a:t>, </a:t>
            </a:r>
            <a:r>
              <a:rPr lang="es-MX" sz="1600" b="1" dirty="0">
                <a:latin typeface="Arial" panose="020B0604020202020204" pitchFamily="34" charset="0"/>
                <a:cs typeface="Arial" panose="020B0604020202020204" pitchFamily="34" charset="0"/>
              </a:rPr>
              <a:t>Tianguis</a:t>
            </a:r>
            <a:r>
              <a:rPr lang="es-MX" sz="1600" dirty="0">
                <a:latin typeface="Arial" panose="020B0604020202020204" pitchFamily="34" charset="0"/>
                <a:cs typeface="Arial" panose="020B0604020202020204" pitchFamily="34" charset="0"/>
              </a:rPr>
              <a:t> y el </a:t>
            </a:r>
            <a:r>
              <a:rPr lang="es-MX" sz="1600" b="1" dirty="0">
                <a:latin typeface="Arial" panose="020B0604020202020204" pitchFamily="34" charset="0"/>
                <a:cs typeface="Arial" panose="020B0604020202020204" pitchFamily="34" charset="0"/>
              </a:rPr>
              <a:t>Supermercado</a:t>
            </a:r>
            <a:r>
              <a:rPr lang="es-MX" sz="1600" dirty="0">
                <a:latin typeface="Arial" panose="020B0604020202020204" pitchFamily="34" charset="0"/>
                <a:cs typeface="Arial" panose="020B0604020202020204" pitchFamily="34" charset="0"/>
              </a:rPr>
              <a:t>.</a:t>
            </a:r>
          </a:p>
          <a:p>
            <a:pPr marL="285750" indent="-285750" algn="just">
              <a:buFont typeface="Wingdings" panose="05000000000000000000" pitchFamily="2" charset="2"/>
              <a:buChar char="v"/>
            </a:pPr>
            <a:endParaRPr lang="es-MX" sz="16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r>
              <a:rPr lang="es-MX" sz="1600" dirty="0">
                <a:latin typeface="Arial" panose="020B0604020202020204" pitchFamily="34" charset="0"/>
                <a:cs typeface="Arial" panose="020B0604020202020204" pitchFamily="34" charset="0"/>
              </a:rPr>
              <a:t>Los </a:t>
            </a:r>
            <a:r>
              <a:rPr lang="es-MX" sz="1600" b="1" dirty="0">
                <a:latin typeface="Arial" panose="020B0604020202020204" pitchFamily="34" charset="0"/>
                <a:cs typeface="Arial" panose="020B0604020202020204" pitchFamily="34" charset="0"/>
              </a:rPr>
              <a:t>medios de transportes </a:t>
            </a:r>
            <a:r>
              <a:rPr lang="es-MX" sz="1600" dirty="0">
                <a:latin typeface="Arial" panose="020B0604020202020204" pitchFamily="34" charset="0"/>
                <a:cs typeface="Arial" panose="020B0604020202020204" pitchFamily="34" charset="0"/>
              </a:rPr>
              <a:t>más utilizados para este fin fueron: </a:t>
            </a:r>
            <a:r>
              <a:rPr lang="es-MX" sz="1600" b="1" dirty="0">
                <a:latin typeface="Arial" panose="020B0604020202020204" pitchFamily="34" charset="0"/>
                <a:cs typeface="Arial" panose="020B0604020202020204" pitchFamily="34" charset="0"/>
              </a:rPr>
              <a:t>autobús</a:t>
            </a:r>
            <a:r>
              <a:rPr lang="es-MX" sz="1600" dirty="0">
                <a:latin typeface="Arial" panose="020B0604020202020204" pitchFamily="34" charset="0"/>
                <a:cs typeface="Arial" panose="020B0604020202020204" pitchFamily="34" charset="0"/>
              </a:rPr>
              <a:t>, </a:t>
            </a:r>
            <a:r>
              <a:rPr lang="es-MX" sz="1600" b="1" dirty="0">
                <a:latin typeface="Arial" panose="020B0604020202020204" pitchFamily="34" charset="0"/>
                <a:cs typeface="Arial" panose="020B0604020202020204" pitchFamily="34" charset="0"/>
              </a:rPr>
              <a:t>taxi</a:t>
            </a:r>
            <a:r>
              <a:rPr lang="es-MX" sz="1600" dirty="0">
                <a:latin typeface="Arial" panose="020B0604020202020204" pitchFamily="34" charset="0"/>
                <a:cs typeface="Arial" panose="020B0604020202020204" pitchFamily="34" charset="0"/>
              </a:rPr>
              <a:t>, </a:t>
            </a:r>
            <a:r>
              <a:rPr lang="es-MX" sz="1600" b="1" dirty="0">
                <a:latin typeface="Arial" panose="020B0604020202020204" pitchFamily="34" charset="0"/>
                <a:cs typeface="Arial" panose="020B0604020202020204" pitchFamily="34" charset="0"/>
              </a:rPr>
              <a:t>auto particular </a:t>
            </a:r>
            <a:r>
              <a:rPr lang="es-MX" sz="1600" dirty="0">
                <a:latin typeface="Arial" panose="020B0604020202020204" pitchFamily="34" charset="0"/>
                <a:cs typeface="Arial" panose="020B0604020202020204" pitchFamily="34" charset="0"/>
              </a:rPr>
              <a:t>y </a:t>
            </a:r>
            <a:r>
              <a:rPr lang="es-MX" sz="1600" b="1" dirty="0">
                <a:latin typeface="Arial" panose="020B0604020202020204" pitchFamily="34" charset="0"/>
                <a:cs typeface="Arial" panose="020B0604020202020204" pitchFamily="34" charset="0"/>
              </a:rPr>
              <a:t>combi</a:t>
            </a:r>
            <a:r>
              <a:rPr lang="es-MX" sz="1600" dirty="0">
                <a:latin typeface="Arial" panose="020B0604020202020204" pitchFamily="34" charset="0"/>
                <a:cs typeface="Arial" panose="020B0604020202020204" pitchFamily="34" charset="0"/>
              </a:rPr>
              <a:t>. </a:t>
            </a:r>
          </a:p>
          <a:p>
            <a:pPr marL="285750" indent="-285750" algn="just">
              <a:buFont typeface="Wingdings" panose="05000000000000000000" pitchFamily="2" charset="2"/>
              <a:buChar char="v"/>
            </a:pPr>
            <a:endParaRPr lang="es-MX" sz="16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endParaRPr lang="es-MX" sz="1600" dirty="0">
              <a:latin typeface="Arial" panose="020B0604020202020204" pitchFamily="34" charset="0"/>
              <a:cs typeface="Arial" panose="020B0604020202020204" pitchFamily="34" charset="0"/>
            </a:endParaRPr>
          </a:p>
          <a:p>
            <a:pPr algn="just"/>
            <a:endParaRPr lang="es-MX" sz="1600" dirty="0">
              <a:latin typeface="Arial" panose="020B0604020202020204" pitchFamily="34" charset="0"/>
              <a:cs typeface="Arial" panose="020B0604020202020204" pitchFamily="34" charset="0"/>
            </a:endParaRPr>
          </a:p>
        </p:txBody>
      </p:sp>
      <p:graphicFrame>
        <p:nvGraphicFramePr>
          <p:cNvPr id="16" name="Tabla 15">
            <a:extLst>
              <a:ext uri="{FF2B5EF4-FFF2-40B4-BE49-F238E27FC236}">
                <a16:creationId xmlns:a16="http://schemas.microsoft.com/office/drawing/2014/main" id="{BB6F6D0D-880E-4C27-8D6D-84FE066440E4}"/>
              </a:ext>
            </a:extLst>
          </p:cNvPr>
          <p:cNvGraphicFramePr>
            <a:graphicFrameLocks noGrp="1"/>
          </p:cNvGraphicFramePr>
          <p:nvPr>
            <p:extLst/>
          </p:nvPr>
        </p:nvGraphicFramePr>
        <p:xfrm>
          <a:off x="1029793" y="5724079"/>
          <a:ext cx="4392487" cy="1550670"/>
        </p:xfrm>
        <a:graphic>
          <a:graphicData uri="http://schemas.openxmlformats.org/drawingml/2006/table">
            <a:tbl>
              <a:tblPr/>
              <a:tblGrid>
                <a:gridCol w="3312367">
                  <a:extLst>
                    <a:ext uri="{9D8B030D-6E8A-4147-A177-3AD203B41FA5}">
                      <a16:colId xmlns:a16="http://schemas.microsoft.com/office/drawing/2014/main" val="2233109962"/>
                    </a:ext>
                  </a:extLst>
                </a:gridCol>
                <a:gridCol w="1080120">
                  <a:extLst>
                    <a:ext uri="{9D8B030D-6E8A-4147-A177-3AD203B41FA5}">
                      <a16:colId xmlns:a16="http://schemas.microsoft.com/office/drawing/2014/main" val="4130126912"/>
                    </a:ext>
                  </a:extLst>
                </a:gridCol>
              </a:tblGrid>
              <a:tr h="403183">
                <a:tc>
                  <a:txBody>
                    <a:bodyPr/>
                    <a:lstStyle/>
                    <a:p>
                      <a:pPr algn="ctr" fontAlgn="ctr"/>
                      <a:r>
                        <a:rPr lang="es-MX" sz="1400" b="1" i="0" u="none" strike="noStrike" dirty="0">
                          <a:solidFill>
                            <a:srgbClr val="FFFFFF"/>
                          </a:solidFill>
                          <a:effectLst/>
                          <a:latin typeface="Arial" panose="020B0604020202020204" pitchFamily="34" charset="0"/>
                        </a:rPr>
                        <a:t>Lugar donde compra el mandado fuera de la localidad</a:t>
                      </a:r>
                      <a:r>
                        <a:rPr lang="es-MX" sz="1400" b="1" i="0" u="none" strike="noStrike" baseline="30000" dirty="0">
                          <a:solidFill>
                            <a:srgbClr val="FFFFFF"/>
                          </a:solidFill>
                          <a:effectLst/>
                          <a:latin typeface="Arial" panose="020B0604020202020204" pitchFamily="34" charset="0"/>
                        </a:rPr>
                        <a:t>2</a:t>
                      </a:r>
                      <a:endParaRPr lang="es-MX" sz="1400" b="1" i="0" u="none" strike="noStrike" dirty="0">
                        <a:solidFill>
                          <a:srgbClr val="FFFFFF"/>
                        </a:solidFill>
                        <a:effectLst/>
                        <a:latin typeface="Arial" panose="020B0604020202020204" pitchFamily="34" charset="0"/>
                      </a:endParaRP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a:txBody>
                    <a:bodyPr/>
                    <a:lstStyle/>
                    <a:p>
                      <a:pPr algn="ctr" fontAlgn="ctr"/>
                      <a:r>
                        <a:rPr lang="es-MX" sz="1400" b="1" i="0" u="none" strike="noStrike" dirty="0">
                          <a:solidFill>
                            <a:srgbClr val="FFFFFF"/>
                          </a:solidFill>
                          <a:effectLst/>
                          <a:latin typeface="Arial" panose="020B0604020202020204" pitchFamily="34" charset="0"/>
                        </a:rPr>
                        <a:t>Porcentaje</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extLst>
                  <a:ext uri="{0D108BD9-81ED-4DB2-BD59-A6C34878D82A}">
                    <a16:rowId xmlns:a16="http://schemas.microsoft.com/office/drawing/2014/main" val="1201278104"/>
                  </a:ext>
                </a:extLst>
              </a:tr>
              <a:tr h="205993">
                <a:tc>
                  <a:txBody>
                    <a:bodyPr/>
                    <a:lstStyle/>
                    <a:p>
                      <a:pPr algn="l" rtl="0" fontAlgn="ctr"/>
                      <a:r>
                        <a:rPr lang="es-MX" sz="1400" b="0" i="0" u="none" strike="noStrike" dirty="0">
                          <a:solidFill>
                            <a:schemeClr val="tx1"/>
                          </a:solidFill>
                          <a:effectLst/>
                          <a:latin typeface="Arial" panose="020B0604020202020204" pitchFamily="34" charset="0"/>
                        </a:rPr>
                        <a:t>Tiendas</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469999"/>
                    </a:solidFill>
                  </a:tcPr>
                </a:tc>
                <a:tc>
                  <a:txBody>
                    <a:bodyPr/>
                    <a:lstStyle/>
                    <a:p>
                      <a:pPr algn="ctr" rtl="0" fontAlgn="ctr"/>
                      <a:r>
                        <a:rPr lang="es-MX" sz="1400" b="0" i="0" u="none" strike="noStrike" dirty="0">
                          <a:solidFill>
                            <a:schemeClr val="tx1"/>
                          </a:solidFill>
                          <a:effectLst/>
                          <a:latin typeface="Arial" panose="020B0604020202020204" pitchFamily="34" charset="0"/>
                        </a:rPr>
                        <a:t>48.9</a:t>
                      </a:r>
                    </a:p>
                  </a:txBody>
                  <a:tcPr marL="9525" marR="9525" marT="9525" marB="0" anchor="ctr">
                    <a:lnL w="19050" cap="flat" cmpd="sng" algn="ctr">
                      <a:solidFill>
                        <a:srgbClr val="FFFFFF"/>
                      </a:solidFill>
                      <a:prstDash val="solid"/>
                      <a:round/>
                      <a:headEnd type="none" w="med" len="med"/>
                      <a:tailEnd type="none" w="med" len="med"/>
                    </a:lnL>
                    <a:lnR w="6350" cap="flat" cmpd="sng" algn="ctr">
                      <a:solidFill>
                        <a:srgbClr val="A9D08E"/>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469999"/>
                    </a:solidFill>
                  </a:tcPr>
                </a:tc>
                <a:extLst>
                  <a:ext uri="{0D108BD9-81ED-4DB2-BD59-A6C34878D82A}">
                    <a16:rowId xmlns:a16="http://schemas.microsoft.com/office/drawing/2014/main" val="3241516538"/>
                  </a:ext>
                </a:extLst>
              </a:tr>
              <a:tr h="205993">
                <a:tc>
                  <a:txBody>
                    <a:bodyPr/>
                    <a:lstStyle/>
                    <a:p>
                      <a:pPr algn="l" fontAlgn="b"/>
                      <a:r>
                        <a:rPr lang="es-MX" sz="1400" b="0" i="0" u="none" strike="noStrike" dirty="0">
                          <a:solidFill>
                            <a:schemeClr val="tx1"/>
                          </a:solidFill>
                          <a:effectLst/>
                          <a:latin typeface="Arial" panose="020B0604020202020204" pitchFamily="34" charset="0"/>
                        </a:rPr>
                        <a:t>Tianguis</a:t>
                      </a:r>
                    </a:p>
                  </a:txBody>
                  <a:tcPr marL="9525" marR="9525" marT="9525" marB="0" anchor="b">
                    <a:lnL w="6350" cap="flat" cmpd="sng" algn="ctr">
                      <a:solidFill>
                        <a:srgbClr val="A9D08E"/>
                      </a:solidFill>
                      <a:prstDash val="solid"/>
                      <a:round/>
                      <a:headEnd type="none" w="med" len="med"/>
                      <a:tailEnd type="none" w="med" len="med"/>
                    </a:lnL>
                    <a:lnR>
                      <a:noFill/>
                    </a:lnR>
                    <a:lnT w="6350" cap="flat" cmpd="sng" algn="ctr">
                      <a:solidFill>
                        <a:srgbClr val="A9D08E"/>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fontAlgn="b"/>
                      <a:r>
                        <a:rPr lang="es-MX" sz="1400" b="0" i="0" u="none" strike="noStrike" dirty="0">
                          <a:solidFill>
                            <a:schemeClr val="tx1"/>
                          </a:solidFill>
                          <a:effectLst/>
                          <a:latin typeface="Arial" panose="020B0604020202020204" pitchFamily="34" charset="0"/>
                        </a:rPr>
                        <a:t>41.2</a:t>
                      </a:r>
                    </a:p>
                  </a:txBody>
                  <a:tcPr marL="9525" marR="9525" marT="9525" marB="0" anchor="b">
                    <a:lnL>
                      <a:noFill/>
                    </a:lnL>
                    <a:lnR w="6350" cap="flat" cmpd="sng" algn="ctr">
                      <a:solidFill>
                        <a:srgbClr val="A9D08E"/>
                      </a:solidFill>
                      <a:prstDash val="solid"/>
                      <a:round/>
                      <a:headEnd type="none" w="med" len="med"/>
                      <a:tailEnd type="none" w="med" len="med"/>
                    </a:lnR>
                    <a:lnT w="6350" cap="flat" cmpd="sng" algn="ctr">
                      <a:solidFill>
                        <a:srgbClr val="A9D08E"/>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570180036"/>
                  </a:ext>
                </a:extLst>
              </a:tr>
              <a:tr h="205993">
                <a:tc>
                  <a:txBody>
                    <a:bodyPr/>
                    <a:lstStyle/>
                    <a:p>
                      <a:pPr algn="l" rtl="0" fontAlgn="ctr"/>
                      <a:r>
                        <a:rPr lang="es-MX" sz="1400" b="0" i="0" u="none" strike="noStrike" dirty="0">
                          <a:solidFill>
                            <a:schemeClr val="tx1"/>
                          </a:solidFill>
                          <a:effectLst/>
                          <a:latin typeface="Arial" panose="020B0604020202020204" pitchFamily="34" charset="0"/>
                        </a:rPr>
                        <a:t>Supermercado</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469999"/>
                    </a:solidFill>
                  </a:tcPr>
                </a:tc>
                <a:tc>
                  <a:txBody>
                    <a:bodyPr/>
                    <a:lstStyle/>
                    <a:p>
                      <a:pPr algn="ctr" rtl="0" fontAlgn="ctr"/>
                      <a:r>
                        <a:rPr lang="es-MX" sz="1400" b="0" i="0" u="none" strike="noStrike" dirty="0">
                          <a:solidFill>
                            <a:schemeClr val="tx1"/>
                          </a:solidFill>
                          <a:effectLst/>
                          <a:latin typeface="Arial" panose="020B0604020202020204" pitchFamily="34" charset="0"/>
                        </a:rPr>
                        <a:t>31.1</a:t>
                      </a:r>
                    </a:p>
                  </a:txBody>
                  <a:tcPr marL="9525" marR="9525" marT="9525" marB="0" anchor="ctr">
                    <a:lnL w="19050" cap="flat" cmpd="sng" algn="ctr">
                      <a:solidFill>
                        <a:srgbClr val="FFFFFF"/>
                      </a:solidFill>
                      <a:prstDash val="solid"/>
                      <a:round/>
                      <a:headEnd type="none" w="med" len="med"/>
                      <a:tailEnd type="none" w="med" len="med"/>
                    </a:lnL>
                    <a:lnR w="6350" cap="flat" cmpd="sng" algn="ctr">
                      <a:solidFill>
                        <a:srgbClr val="A9D08E"/>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469999"/>
                    </a:solidFill>
                  </a:tcPr>
                </a:tc>
                <a:extLst>
                  <a:ext uri="{0D108BD9-81ED-4DB2-BD59-A6C34878D82A}">
                    <a16:rowId xmlns:a16="http://schemas.microsoft.com/office/drawing/2014/main" val="2850378552"/>
                  </a:ext>
                </a:extLst>
              </a:tr>
              <a:tr h="205993">
                <a:tc>
                  <a:txBody>
                    <a:bodyPr/>
                    <a:lstStyle/>
                    <a:p>
                      <a:pPr algn="l" fontAlgn="b"/>
                      <a:r>
                        <a:rPr lang="es-MX" sz="1400" b="0" i="0" u="none" strike="noStrike" dirty="0">
                          <a:solidFill>
                            <a:schemeClr val="tx1"/>
                          </a:solidFill>
                          <a:effectLst/>
                          <a:latin typeface="Arial" panose="020B0604020202020204" pitchFamily="34" charset="0"/>
                        </a:rPr>
                        <a:t>Tiendas Diconsa </a:t>
                      </a:r>
                    </a:p>
                  </a:txBody>
                  <a:tcPr marL="9525" marR="9525" marT="9525" marB="0" anchor="b">
                    <a:lnL w="6350" cap="flat" cmpd="sng" algn="ctr">
                      <a:solidFill>
                        <a:srgbClr val="A9D08E"/>
                      </a:solidFill>
                      <a:prstDash val="solid"/>
                      <a:round/>
                      <a:headEnd type="none" w="med" len="med"/>
                      <a:tailEnd type="none" w="med" len="med"/>
                    </a:lnL>
                    <a:lnR>
                      <a:noFill/>
                    </a:lnR>
                    <a:lnT w="6350" cap="flat" cmpd="sng" algn="ctr">
                      <a:solidFill>
                        <a:srgbClr val="A9D08E"/>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fontAlgn="b"/>
                      <a:r>
                        <a:rPr lang="es-MX" sz="1400" b="0" i="0" u="none" strike="noStrike" dirty="0">
                          <a:solidFill>
                            <a:schemeClr val="tx1"/>
                          </a:solidFill>
                          <a:effectLst/>
                          <a:latin typeface="Arial" panose="020B0604020202020204" pitchFamily="34" charset="0"/>
                        </a:rPr>
                        <a:t>4.3</a:t>
                      </a:r>
                    </a:p>
                  </a:txBody>
                  <a:tcPr marL="9525" marR="9525" marT="9525" marB="0" anchor="b">
                    <a:lnL>
                      <a:noFill/>
                    </a:lnL>
                    <a:lnR w="6350" cap="flat" cmpd="sng" algn="ctr">
                      <a:solidFill>
                        <a:srgbClr val="A9D08E"/>
                      </a:solidFill>
                      <a:prstDash val="solid"/>
                      <a:round/>
                      <a:headEnd type="none" w="med" len="med"/>
                      <a:tailEnd type="none" w="med" len="med"/>
                    </a:lnR>
                    <a:lnT w="6350" cap="flat" cmpd="sng" algn="ctr">
                      <a:solidFill>
                        <a:srgbClr val="A9D08E"/>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779811946"/>
                  </a:ext>
                </a:extLst>
              </a:tr>
              <a:tr h="205993">
                <a:tc>
                  <a:txBody>
                    <a:bodyPr/>
                    <a:lstStyle/>
                    <a:p>
                      <a:pPr algn="l" rtl="0" fontAlgn="ctr"/>
                      <a:r>
                        <a:rPr lang="es-MX" sz="1400" b="0" i="0" u="none" strike="noStrike" dirty="0">
                          <a:solidFill>
                            <a:schemeClr val="tx1"/>
                          </a:solidFill>
                          <a:effectLst/>
                          <a:latin typeface="Arial" panose="020B0604020202020204" pitchFamily="34" charset="0"/>
                        </a:rPr>
                        <a:t>Vecinos</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69999"/>
                    </a:solidFill>
                  </a:tcPr>
                </a:tc>
                <a:tc>
                  <a:txBody>
                    <a:bodyPr/>
                    <a:lstStyle/>
                    <a:p>
                      <a:pPr algn="ctr" rtl="0" fontAlgn="ctr"/>
                      <a:r>
                        <a:rPr lang="es-MX" sz="1400" b="0" i="0" u="none" strike="noStrike" dirty="0">
                          <a:solidFill>
                            <a:schemeClr val="tx1"/>
                          </a:solidFill>
                          <a:effectLst/>
                          <a:latin typeface="Arial" panose="020B0604020202020204" pitchFamily="34" charset="0"/>
                        </a:rPr>
                        <a:t>3.9</a:t>
                      </a:r>
                    </a:p>
                  </a:txBody>
                  <a:tcPr marL="9525" marR="9525" marT="9525" marB="0" anchor="ctr">
                    <a:lnL w="19050" cap="flat" cmpd="sng" algn="ctr">
                      <a:solidFill>
                        <a:srgbClr val="FFFFFF"/>
                      </a:solidFill>
                      <a:prstDash val="solid"/>
                      <a:round/>
                      <a:headEnd type="none" w="med" len="med"/>
                      <a:tailEnd type="none" w="med" len="med"/>
                    </a:lnL>
                    <a:lnR w="6350" cap="flat" cmpd="sng" algn="ctr">
                      <a:solidFill>
                        <a:srgbClr val="A9D08E"/>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69999"/>
                    </a:solidFill>
                  </a:tcPr>
                </a:tc>
                <a:extLst>
                  <a:ext uri="{0D108BD9-81ED-4DB2-BD59-A6C34878D82A}">
                    <a16:rowId xmlns:a16="http://schemas.microsoft.com/office/drawing/2014/main" val="188843629"/>
                  </a:ext>
                </a:extLst>
              </a:tr>
            </a:tbl>
          </a:graphicData>
        </a:graphic>
      </p:graphicFrame>
      <p:graphicFrame>
        <p:nvGraphicFramePr>
          <p:cNvPr id="20" name="Tabla 19">
            <a:extLst>
              <a:ext uri="{FF2B5EF4-FFF2-40B4-BE49-F238E27FC236}">
                <a16:creationId xmlns:a16="http://schemas.microsoft.com/office/drawing/2014/main" id="{90F63107-3690-4047-88CA-F12B72843BC6}"/>
              </a:ext>
            </a:extLst>
          </p:cNvPr>
          <p:cNvGraphicFramePr>
            <a:graphicFrameLocks noGrp="1"/>
          </p:cNvGraphicFramePr>
          <p:nvPr>
            <p:extLst/>
          </p:nvPr>
        </p:nvGraphicFramePr>
        <p:xfrm>
          <a:off x="6901547" y="5668888"/>
          <a:ext cx="5161571" cy="1783080"/>
        </p:xfrm>
        <a:graphic>
          <a:graphicData uri="http://schemas.openxmlformats.org/drawingml/2006/table">
            <a:tbl>
              <a:tblPr/>
              <a:tblGrid>
                <a:gridCol w="2336187">
                  <a:extLst>
                    <a:ext uri="{9D8B030D-6E8A-4147-A177-3AD203B41FA5}">
                      <a16:colId xmlns:a16="http://schemas.microsoft.com/office/drawing/2014/main" val="1945220557"/>
                    </a:ext>
                  </a:extLst>
                </a:gridCol>
                <a:gridCol w="1210366">
                  <a:extLst>
                    <a:ext uri="{9D8B030D-6E8A-4147-A177-3AD203B41FA5}">
                      <a16:colId xmlns:a16="http://schemas.microsoft.com/office/drawing/2014/main" val="1660364660"/>
                    </a:ext>
                  </a:extLst>
                </a:gridCol>
                <a:gridCol w="1615018">
                  <a:extLst>
                    <a:ext uri="{9D8B030D-6E8A-4147-A177-3AD203B41FA5}">
                      <a16:colId xmlns:a16="http://schemas.microsoft.com/office/drawing/2014/main" val="1602643567"/>
                    </a:ext>
                  </a:extLst>
                </a:gridCol>
              </a:tblGrid>
              <a:tr h="165430">
                <a:tc>
                  <a:txBody>
                    <a:bodyPr/>
                    <a:lstStyle/>
                    <a:p>
                      <a:pPr algn="ctr" fontAlgn="ctr"/>
                      <a:r>
                        <a:rPr lang="es-MX" sz="1400" b="1" i="0" u="none" strike="noStrike" dirty="0">
                          <a:solidFill>
                            <a:srgbClr val="FFFFFF"/>
                          </a:solidFill>
                          <a:effectLst/>
                          <a:latin typeface="Arial" panose="020B0604020202020204" pitchFamily="34" charset="0"/>
                        </a:rPr>
                        <a:t>Tipo de transporte</a:t>
                      </a:r>
                      <a:r>
                        <a:rPr lang="es-MX" sz="1400" b="1" i="0" u="none" strike="noStrike" baseline="30000" dirty="0">
                          <a:solidFill>
                            <a:srgbClr val="FFFFFF"/>
                          </a:solidFill>
                          <a:effectLst/>
                          <a:latin typeface="Arial" panose="020B0604020202020204" pitchFamily="34" charset="0"/>
                        </a:rPr>
                        <a:t>3</a:t>
                      </a:r>
                      <a:endParaRPr lang="es-MX" sz="1400" b="1" i="0" u="none" strike="noStrike" dirty="0">
                        <a:solidFill>
                          <a:srgbClr val="FFFFFF"/>
                        </a:solidFill>
                        <a:effectLst/>
                        <a:latin typeface="Arial" panose="020B0604020202020204" pitchFamily="34" charset="0"/>
                      </a:endParaRP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a:txBody>
                    <a:bodyPr/>
                    <a:lstStyle/>
                    <a:p>
                      <a:pPr algn="ctr" fontAlgn="ctr"/>
                      <a:r>
                        <a:rPr lang="es-MX" sz="1400" b="1" i="0" u="none" strike="noStrike" dirty="0">
                          <a:solidFill>
                            <a:srgbClr val="FFFFFF"/>
                          </a:solidFill>
                          <a:effectLst/>
                          <a:latin typeface="Arial" panose="020B0604020202020204" pitchFamily="34" charset="0"/>
                        </a:rPr>
                        <a:t>Porcentaje</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tc>
                  <a:txBody>
                    <a:bodyPr/>
                    <a:lstStyle/>
                    <a:p>
                      <a:pPr algn="ctr" fontAlgn="ctr"/>
                      <a:r>
                        <a:rPr lang="es-MX" sz="1400" b="1" i="0" u="none" strike="noStrike" dirty="0">
                          <a:solidFill>
                            <a:srgbClr val="FFFFFF"/>
                          </a:solidFill>
                          <a:effectLst/>
                          <a:latin typeface="Arial" panose="020B0604020202020204" pitchFamily="34" charset="0"/>
                        </a:rPr>
                        <a:t>Costo promedio</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C12D77"/>
                    </a:solidFill>
                  </a:tcPr>
                </a:tc>
                <a:extLst>
                  <a:ext uri="{0D108BD9-81ED-4DB2-BD59-A6C34878D82A}">
                    <a16:rowId xmlns:a16="http://schemas.microsoft.com/office/drawing/2014/main" val="3958769151"/>
                  </a:ext>
                </a:extLst>
              </a:tr>
              <a:tr h="165430">
                <a:tc>
                  <a:txBody>
                    <a:bodyPr/>
                    <a:lstStyle/>
                    <a:p>
                      <a:pPr algn="l" rtl="0" fontAlgn="ctr"/>
                      <a:r>
                        <a:rPr lang="es-MX" sz="1400" b="0" i="0" u="none" strike="noStrike" dirty="0">
                          <a:solidFill>
                            <a:schemeClr val="tx1"/>
                          </a:solidFill>
                          <a:effectLst/>
                          <a:latin typeface="Arial" panose="020B0604020202020204" pitchFamily="34" charset="0"/>
                        </a:rPr>
                        <a:t>Autobús</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469999"/>
                    </a:solidFill>
                  </a:tcPr>
                </a:tc>
                <a:tc>
                  <a:txBody>
                    <a:bodyPr/>
                    <a:lstStyle/>
                    <a:p>
                      <a:pPr algn="r" rtl="0" fontAlgn="ctr"/>
                      <a:r>
                        <a:rPr lang="es-MX" sz="1400" b="0" i="0" u="none" strike="noStrike" dirty="0">
                          <a:solidFill>
                            <a:schemeClr val="tx1"/>
                          </a:solidFill>
                          <a:effectLst/>
                          <a:latin typeface="Arial" panose="020B0604020202020204" pitchFamily="34" charset="0"/>
                        </a:rPr>
                        <a:t>46.6</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469999"/>
                    </a:solidFill>
                  </a:tcPr>
                </a:tc>
                <a:tc>
                  <a:txBody>
                    <a:bodyPr/>
                    <a:lstStyle/>
                    <a:p>
                      <a:pPr algn="r" rtl="0" fontAlgn="ctr"/>
                      <a:r>
                        <a:rPr lang="es-MX" sz="1400" b="0" i="0" u="none" strike="noStrike" dirty="0">
                          <a:solidFill>
                            <a:schemeClr val="tx1"/>
                          </a:solidFill>
                          <a:effectLst/>
                          <a:latin typeface="Arial" panose="020B0604020202020204" pitchFamily="34" charset="0"/>
                        </a:rPr>
                        <a:t>$28.84</a:t>
                      </a:r>
                    </a:p>
                  </a:txBody>
                  <a:tcPr marL="9525" marR="9525" marT="9525" marB="0" anchor="ctr">
                    <a:lnL w="19050" cap="flat" cmpd="sng" algn="ctr">
                      <a:solidFill>
                        <a:srgbClr val="FFFFFF"/>
                      </a:solidFill>
                      <a:prstDash val="solid"/>
                      <a:round/>
                      <a:headEnd type="none" w="med" len="med"/>
                      <a:tailEnd type="none" w="med" len="med"/>
                    </a:lnL>
                    <a:lnR w="6350" cap="flat" cmpd="sng" algn="ctr">
                      <a:solidFill>
                        <a:srgbClr val="F4B084"/>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469999"/>
                    </a:solidFill>
                  </a:tcPr>
                </a:tc>
                <a:extLst>
                  <a:ext uri="{0D108BD9-81ED-4DB2-BD59-A6C34878D82A}">
                    <a16:rowId xmlns:a16="http://schemas.microsoft.com/office/drawing/2014/main" val="3629013196"/>
                  </a:ext>
                </a:extLst>
              </a:tr>
              <a:tr h="165430">
                <a:tc>
                  <a:txBody>
                    <a:bodyPr/>
                    <a:lstStyle/>
                    <a:p>
                      <a:pPr algn="l" fontAlgn="b"/>
                      <a:r>
                        <a:rPr lang="es-MX" sz="1400" b="0" i="0" u="none" strike="noStrike" dirty="0">
                          <a:solidFill>
                            <a:schemeClr val="tx1"/>
                          </a:solidFill>
                          <a:effectLst/>
                          <a:latin typeface="Arial" panose="020B0604020202020204" pitchFamily="34" charset="0"/>
                        </a:rPr>
                        <a:t>Taxi</a:t>
                      </a:r>
                    </a:p>
                  </a:txBody>
                  <a:tcPr marL="9525" marR="9525" marT="9525" marB="0" anchor="b">
                    <a:lnL w="6350" cap="flat" cmpd="sng" algn="ctr">
                      <a:solidFill>
                        <a:srgbClr val="F4B084"/>
                      </a:solidFill>
                      <a:prstDash val="solid"/>
                      <a:round/>
                      <a:headEnd type="none" w="med" len="med"/>
                      <a:tailEnd type="none" w="med" len="med"/>
                    </a:lnL>
                    <a:lnR>
                      <a:noFill/>
                    </a:lnR>
                    <a:lnT w="6350" cap="flat" cmpd="sng" algn="ctr">
                      <a:solidFill>
                        <a:srgbClr val="F4B084"/>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fontAlgn="b"/>
                      <a:r>
                        <a:rPr lang="es-MX" sz="1400" b="0" i="0" u="none" strike="noStrike">
                          <a:solidFill>
                            <a:schemeClr val="tx1"/>
                          </a:solidFill>
                          <a:effectLst/>
                          <a:latin typeface="Arial" panose="020B0604020202020204" pitchFamily="34" charset="0"/>
                        </a:rPr>
                        <a:t>27.2</a:t>
                      </a:r>
                    </a:p>
                  </a:txBody>
                  <a:tcPr marL="9525" marR="9525" marT="9525" marB="0" anchor="b">
                    <a:lnL>
                      <a:noFill/>
                    </a:lnL>
                    <a:lnR>
                      <a:noFill/>
                    </a:lnR>
                    <a:lnT w="6350" cap="flat" cmpd="sng" algn="ctr">
                      <a:solidFill>
                        <a:srgbClr val="F4B084"/>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fontAlgn="b"/>
                      <a:r>
                        <a:rPr lang="es-MX" sz="1400" b="0" i="0" u="none" strike="noStrike" dirty="0">
                          <a:solidFill>
                            <a:schemeClr val="tx1"/>
                          </a:solidFill>
                          <a:effectLst/>
                          <a:latin typeface="Arial" panose="020B0604020202020204" pitchFamily="34" charset="0"/>
                        </a:rPr>
                        <a:t>$32.83</a:t>
                      </a:r>
                    </a:p>
                  </a:txBody>
                  <a:tcPr marL="9525" marR="9525" marT="9525" marB="0" anchor="b">
                    <a:lnL>
                      <a:noFill/>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906212528"/>
                  </a:ext>
                </a:extLst>
              </a:tr>
              <a:tr h="165430">
                <a:tc>
                  <a:txBody>
                    <a:bodyPr/>
                    <a:lstStyle/>
                    <a:p>
                      <a:pPr algn="l" rtl="0" fontAlgn="ctr"/>
                      <a:r>
                        <a:rPr lang="es-MX" sz="1400" b="0" i="0" u="none" strike="noStrike" dirty="0">
                          <a:solidFill>
                            <a:schemeClr val="tx1"/>
                          </a:solidFill>
                          <a:effectLst/>
                          <a:latin typeface="Arial" panose="020B0604020202020204" pitchFamily="34" charset="0"/>
                        </a:rPr>
                        <a:t>Auto particular</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469999"/>
                    </a:solidFill>
                  </a:tcPr>
                </a:tc>
                <a:tc>
                  <a:txBody>
                    <a:bodyPr/>
                    <a:lstStyle/>
                    <a:p>
                      <a:pPr algn="r" rtl="0" fontAlgn="ctr"/>
                      <a:r>
                        <a:rPr lang="es-MX" sz="1400" b="0" i="0" u="none" strike="noStrike" dirty="0">
                          <a:solidFill>
                            <a:schemeClr val="tx1"/>
                          </a:solidFill>
                          <a:effectLst/>
                          <a:latin typeface="Arial" panose="020B0604020202020204" pitchFamily="34" charset="0"/>
                        </a:rPr>
                        <a:t>25.7</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469999"/>
                    </a:solidFill>
                  </a:tcPr>
                </a:tc>
                <a:tc>
                  <a:txBody>
                    <a:bodyPr/>
                    <a:lstStyle/>
                    <a:p>
                      <a:pPr algn="r" rtl="0" fontAlgn="ctr"/>
                      <a:r>
                        <a:rPr lang="es-MX" sz="1400" b="0" i="0" u="none" strike="noStrike" dirty="0">
                          <a:solidFill>
                            <a:schemeClr val="tx1"/>
                          </a:solidFill>
                          <a:effectLst/>
                          <a:latin typeface="Arial" panose="020B0604020202020204" pitchFamily="34" charset="0"/>
                        </a:rPr>
                        <a:t>$88.31</a:t>
                      </a:r>
                    </a:p>
                  </a:txBody>
                  <a:tcPr marL="9525" marR="9525" marT="9525" marB="0" anchor="ctr">
                    <a:lnL w="19050" cap="flat" cmpd="sng" algn="ctr">
                      <a:solidFill>
                        <a:srgbClr val="FFFFFF"/>
                      </a:solidFill>
                      <a:prstDash val="solid"/>
                      <a:round/>
                      <a:headEnd type="none" w="med" len="med"/>
                      <a:tailEnd type="none" w="med" len="med"/>
                    </a:lnL>
                    <a:lnR w="6350" cap="flat" cmpd="sng" algn="ctr">
                      <a:solidFill>
                        <a:srgbClr val="F4B084"/>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469999"/>
                    </a:solidFill>
                  </a:tcPr>
                </a:tc>
                <a:extLst>
                  <a:ext uri="{0D108BD9-81ED-4DB2-BD59-A6C34878D82A}">
                    <a16:rowId xmlns:a16="http://schemas.microsoft.com/office/drawing/2014/main" val="4085056445"/>
                  </a:ext>
                </a:extLst>
              </a:tr>
              <a:tr h="165430">
                <a:tc>
                  <a:txBody>
                    <a:bodyPr/>
                    <a:lstStyle/>
                    <a:p>
                      <a:pPr algn="l" fontAlgn="b"/>
                      <a:r>
                        <a:rPr lang="es-MX" sz="1400" b="0" i="0" u="none" strike="noStrike" dirty="0">
                          <a:solidFill>
                            <a:schemeClr val="tx1"/>
                          </a:solidFill>
                          <a:effectLst/>
                          <a:latin typeface="Arial" panose="020B0604020202020204" pitchFamily="34" charset="0"/>
                        </a:rPr>
                        <a:t>Combi/van</a:t>
                      </a:r>
                    </a:p>
                  </a:txBody>
                  <a:tcPr marL="9525" marR="9525" marT="9525" marB="0" anchor="b">
                    <a:lnL w="6350" cap="flat" cmpd="sng" algn="ctr">
                      <a:solidFill>
                        <a:srgbClr val="F4B084"/>
                      </a:solidFill>
                      <a:prstDash val="solid"/>
                      <a:round/>
                      <a:headEnd type="none" w="med" len="med"/>
                      <a:tailEnd type="none" w="med" len="med"/>
                    </a:lnL>
                    <a:lnR>
                      <a:noFill/>
                    </a:lnR>
                    <a:lnT w="6350" cap="flat" cmpd="sng" algn="ctr">
                      <a:solidFill>
                        <a:srgbClr val="F4B084"/>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fontAlgn="b"/>
                      <a:r>
                        <a:rPr lang="es-MX" sz="1400" b="0" i="0" u="none" strike="noStrike" dirty="0">
                          <a:solidFill>
                            <a:schemeClr val="tx1"/>
                          </a:solidFill>
                          <a:effectLst/>
                          <a:latin typeface="Arial" panose="020B0604020202020204" pitchFamily="34" charset="0"/>
                        </a:rPr>
                        <a:t>22.1</a:t>
                      </a:r>
                    </a:p>
                  </a:txBody>
                  <a:tcPr marL="9525" marR="9525" marT="9525" marB="0" anchor="b">
                    <a:lnL>
                      <a:noFill/>
                    </a:lnL>
                    <a:lnR>
                      <a:noFill/>
                    </a:lnR>
                    <a:lnT w="6350" cap="flat" cmpd="sng" algn="ctr">
                      <a:solidFill>
                        <a:srgbClr val="F4B084"/>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fontAlgn="b"/>
                      <a:r>
                        <a:rPr lang="es-MX" sz="1400" b="0" i="0" u="none" strike="noStrike" dirty="0">
                          <a:solidFill>
                            <a:schemeClr val="tx1"/>
                          </a:solidFill>
                          <a:effectLst/>
                          <a:latin typeface="Arial" panose="020B0604020202020204" pitchFamily="34" charset="0"/>
                        </a:rPr>
                        <a:t>$18.47</a:t>
                      </a:r>
                    </a:p>
                  </a:txBody>
                  <a:tcPr marL="9525" marR="9525" marT="9525" marB="0" anchor="b">
                    <a:lnL>
                      <a:noFill/>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4047905261"/>
                  </a:ext>
                </a:extLst>
              </a:tr>
              <a:tr h="165430">
                <a:tc>
                  <a:txBody>
                    <a:bodyPr/>
                    <a:lstStyle/>
                    <a:p>
                      <a:pPr algn="l" rtl="0" fontAlgn="ctr"/>
                      <a:r>
                        <a:rPr lang="es-MX" sz="1400" b="0" i="0" u="none" strike="noStrike" dirty="0">
                          <a:solidFill>
                            <a:schemeClr val="tx1"/>
                          </a:solidFill>
                          <a:effectLst/>
                          <a:latin typeface="Arial" panose="020B0604020202020204" pitchFamily="34" charset="0"/>
                        </a:rPr>
                        <a:t>Camioneta</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469999"/>
                    </a:solidFill>
                  </a:tcPr>
                </a:tc>
                <a:tc>
                  <a:txBody>
                    <a:bodyPr/>
                    <a:lstStyle/>
                    <a:p>
                      <a:pPr algn="r" rtl="0" fontAlgn="ctr"/>
                      <a:r>
                        <a:rPr lang="es-MX" sz="1400" b="0" i="0" u="none" strike="noStrike" dirty="0">
                          <a:solidFill>
                            <a:schemeClr val="tx1"/>
                          </a:solidFill>
                          <a:effectLst/>
                          <a:latin typeface="Arial" panose="020B0604020202020204" pitchFamily="34" charset="0"/>
                        </a:rPr>
                        <a:t>14.8</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469999"/>
                    </a:solidFill>
                  </a:tcPr>
                </a:tc>
                <a:tc>
                  <a:txBody>
                    <a:bodyPr/>
                    <a:lstStyle/>
                    <a:p>
                      <a:pPr algn="r" rtl="0" fontAlgn="ctr"/>
                      <a:r>
                        <a:rPr lang="es-MX" sz="1400" b="0" i="0" u="none" strike="noStrike" dirty="0">
                          <a:solidFill>
                            <a:schemeClr val="tx1"/>
                          </a:solidFill>
                          <a:effectLst/>
                          <a:latin typeface="Arial" panose="020B0604020202020204" pitchFamily="34" charset="0"/>
                        </a:rPr>
                        <a:t>$81.07</a:t>
                      </a:r>
                    </a:p>
                  </a:txBody>
                  <a:tcPr marL="9525" marR="9525" marT="9525" marB="0" anchor="ctr">
                    <a:lnL w="19050" cap="flat" cmpd="sng" algn="ctr">
                      <a:solidFill>
                        <a:srgbClr val="FFFFFF"/>
                      </a:solidFill>
                      <a:prstDash val="solid"/>
                      <a:round/>
                      <a:headEnd type="none" w="med" len="med"/>
                      <a:tailEnd type="none" w="med" len="med"/>
                    </a:lnL>
                    <a:lnR w="6350" cap="flat" cmpd="sng" algn="ctr">
                      <a:solidFill>
                        <a:srgbClr val="F4B084"/>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469999"/>
                    </a:solidFill>
                  </a:tcPr>
                </a:tc>
                <a:extLst>
                  <a:ext uri="{0D108BD9-81ED-4DB2-BD59-A6C34878D82A}">
                    <a16:rowId xmlns:a16="http://schemas.microsoft.com/office/drawing/2014/main" val="663787770"/>
                  </a:ext>
                </a:extLst>
              </a:tr>
              <a:tr h="165430">
                <a:tc>
                  <a:txBody>
                    <a:bodyPr/>
                    <a:lstStyle/>
                    <a:p>
                      <a:pPr algn="l" fontAlgn="b"/>
                      <a:r>
                        <a:rPr lang="es-MX" sz="1400" b="0" i="0" u="none" strike="noStrike">
                          <a:solidFill>
                            <a:schemeClr val="tx1"/>
                          </a:solidFill>
                          <a:effectLst/>
                          <a:latin typeface="Arial" panose="020B0604020202020204" pitchFamily="34" charset="0"/>
                        </a:rPr>
                        <a:t>Microbús</a:t>
                      </a:r>
                    </a:p>
                  </a:txBody>
                  <a:tcPr marL="9525" marR="9525" marT="9525" marB="0" anchor="b">
                    <a:lnL w="6350" cap="flat" cmpd="sng" algn="ctr">
                      <a:solidFill>
                        <a:srgbClr val="F4B084"/>
                      </a:solidFill>
                      <a:prstDash val="solid"/>
                      <a:round/>
                      <a:headEnd type="none" w="med" len="med"/>
                      <a:tailEnd type="none" w="med" len="med"/>
                    </a:lnL>
                    <a:lnR>
                      <a:noFill/>
                    </a:lnR>
                    <a:lnT w="6350" cap="flat" cmpd="sng" algn="ctr">
                      <a:solidFill>
                        <a:srgbClr val="F4B084"/>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fontAlgn="b"/>
                      <a:r>
                        <a:rPr lang="es-MX" sz="1400" b="0" i="0" u="none" strike="noStrike" dirty="0">
                          <a:solidFill>
                            <a:schemeClr val="tx1"/>
                          </a:solidFill>
                          <a:effectLst/>
                          <a:latin typeface="Arial" panose="020B0604020202020204" pitchFamily="34" charset="0"/>
                        </a:rPr>
                        <a:t>12.1</a:t>
                      </a:r>
                    </a:p>
                  </a:txBody>
                  <a:tcPr marL="9525" marR="9525" marT="9525" marB="0" anchor="b">
                    <a:lnL>
                      <a:noFill/>
                    </a:lnL>
                    <a:lnR>
                      <a:noFill/>
                    </a:lnR>
                    <a:lnT w="6350" cap="flat" cmpd="sng" algn="ctr">
                      <a:solidFill>
                        <a:srgbClr val="F4B084"/>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r" fontAlgn="b"/>
                      <a:r>
                        <a:rPr lang="es-MX" sz="1400" b="0" i="0" u="none" strike="noStrike" dirty="0">
                          <a:solidFill>
                            <a:schemeClr val="tx1"/>
                          </a:solidFill>
                          <a:effectLst/>
                          <a:latin typeface="Arial" panose="020B0604020202020204" pitchFamily="34" charset="0"/>
                        </a:rPr>
                        <a:t>$15.66</a:t>
                      </a:r>
                    </a:p>
                  </a:txBody>
                  <a:tcPr marL="9525" marR="9525" marT="9525" marB="0" anchor="b">
                    <a:lnL>
                      <a:noFill/>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773626301"/>
                  </a:ext>
                </a:extLst>
              </a:tr>
              <a:tr h="165430">
                <a:tc>
                  <a:txBody>
                    <a:bodyPr/>
                    <a:lstStyle/>
                    <a:p>
                      <a:pPr algn="l" rtl="0" fontAlgn="ctr"/>
                      <a:r>
                        <a:rPr lang="es-MX" sz="1400" b="0" i="0" u="none" strike="noStrike" dirty="0">
                          <a:solidFill>
                            <a:schemeClr val="tx1"/>
                          </a:solidFill>
                          <a:effectLst/>
                          <a:latin typeface="Arial" panose="020B0604020202020204" pitchFamily="34" charset="0"/>
                        </a:rPr>
                        <a:t>Camioneta de carga</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69999"/>
                    </a:solidFill>
                  </a:tcPr>
                </a:tc>
                <a:tc>
                  <a:txBody>
                    <a:bodyPr/>
                    <a:lstStyle/>
                    <a:p>
                      <a:pPr algn="r" rtl="0" fontAlgn="ctr"/>
                      <a:r>
                        <a:rPr lang="es-MX" sz="1400" b="0" i="0" u="none" strike="noStrike" dirty="0">
                          <a:solidFill>
                            <a:schemeClr val="tx1"/>
                          </a:solidFill>
                          <a:effectLst/>
                          <a:latin typeface="Arial" panose="020B0604020202020204" pitchFamily="34" charset="0"/>
                        </a:rPr>
                        <a:t>11.6</a:t>
                      </a:r>
                    </a:p>
                  </a:txBody>
                  <a:tcPr marL="9525" marR="9525" marT="95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69999"/>
                    </a:solidFill>
                  </a:tcPr>
                </a:tc>
                <a:tc>
                  <a:txBody>
                    <a:bodyPr/>
                    <a:lstStyle/>
                    <a:p>
                      <a:pPr algn="r" rtl="0" fontAlgn="ctr"/>
                      <a:r>
                        <a:rPr lang="es-MX" sz="1400" b="0" i="0" u="none" strike="noStrike" dirty="0">
                          <a:solidFill>
                            <a:schemeClr val="tx1"/>
                          </a:solidFill>
                          <a:effectLst/>
                          <a:latin typeface="Arial" panose="020B0604020202020204" pitchFamily="34" charset="0"/>
                        </a:rPr>
                        <a:t>$36.52</a:t>
                      </a:r>
                    </a:p>
                  </a:txBody>
                  <a:tcPr marL="9525" marR="9525" marT="9525" marB="0" anchor="ctr">
                    <a:lnL w="19050" cap="flat" cmpd="sng" algn="ctr">
                      <a:solidFill>
                        <a:srgbClr val="FFFFFF"/>
                      </a:solidFill>
                      <a:prstDash val="solid"/>
                      <a:round/>
                      <a:headEnd type="none" w="med" len="med"/>
                      <a:tailEnd type="none" w="med" len="med"/>
                    </a:lnL>
                    <a:lnR w="6350" cap="flat" cmpd="sng" algn="ctr">
                      <a:solidFill>
                        <a:srgbClr val="F4B084"/>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69999"/>
                    </a:solidFill>
                  </a:tcPr>
                </a:tc>
                <a:extLst>
                  <a:ext uri="{0D108BD9-81ED-4DB2-BD59-A6C34878D82A}">
                    <a16:rowId xmlns:a16="http://schemas.microsoft.com/office/drawing/2014/main" val="304418610"/>
                  </a:ext>
                </a:extLst>
              </a:tr>
            </a:tbl>
          </a:graphicData>
        </a:graphic>
      </p:graphicFrame>
      <p:sp>
        <p:nvSpPr>
          <p:cNvPr id="21" name="CuadroTexto 20">
            <a:extLst>
              <a:ext uri="{FF2B5EF4-FFF2-40B4-BE49-F238E27FC236}">
                <a16:creationId xmlns:a16="http://schemas.microsoft.com/office/drawing/2014/main" id="{69607BF9-3BF4-4829-B0FA-F5031595D0F6}"/>
              </a:ext>
            </a:extLst>
          </p:cNvPr>
          <p:cNvSpPr txBox="1"/>
          <p:nvPr/>
        </p:nvSpPr>
        <p:spPr>
          <a:xfrm>
            <a:off x="447671" y="7801833"/>
            <a:ext cx="11576340" cy="1323439"/>
          </a:xfrm>
          <a:prstGeom prst="rect">
            <a:avLst/>
          </a:prstGeom>
          <a:noFill/>
        </p:spPr>
        <p:txBody>
          <a:bodyPr wrap="square" rtlCol="0">
            <a:spAutoFit/>
          </a:bodyPr>
          <a:lstStyle/>
          <a:p>
            <a:pPr marL="285750" indent="-285750" algn="just">
              <a:buFont typeface="Wingdings" panose="05000000000000000000" pitchFamily="2" charset="2"/>
              <a:buChar char="v"/>
            </a:pPr>
            <a:r>
              <a:rPr lang="es-MX" sz="1600" dirty="0">
                <a:latin typeface="Arial" panose="020B0604020202020204" pitchFamily="34" charset="0"/>
                <a:cs typeface="Arial" panose="020B0604020202020204" pitchFamily="34" charset="0"/>
              </a:rPr>
              <a:t>El </a:t>
            </a:r>
            <a:r>
              <a:rPr lang="es-MX" sz="1600" b="1" dirty="0">
                <a:latin typeface="Arial" panose="020B0604020202020204" pitchFamily="34" charset="0"/>
                <a:cs typeface="Arial" panose="020B0604020202020204" pitchFamily="34" charset="0"/>
              </a:rPr>
              <a:t>tiempo promedio de traslado </a:t>
            </a:r>
            <a:r>
              <a:rPr lang="es-MX" sz="1600" dirty="0">
                <a:latin typeface="Arial" panose="020B0604020202020204" pitchFamily="34" charset="0"/>
                <a:cs typeface="Arial" panose="020B0604020202020204" pitchFamily="34" charset="0"/>
              </a:rPr>
              <a:t>fue </a:t>
            </a:r>
            <a:r>
              <a:rPr lang="es-MX" sz="1600" b="1" dirty="0">
                <a:latin typeface="Arial" panose="020B0604020202020204" pitchFamily="34" charset="0"/>
                <a:cs typeface="Arial" panose="020B0604020202020204" pitchFamily="34" charset="0"/>
              </a:rPr>
              <a:t>37.8 minutos.</a:t>
            </a:r>
          </a:p>
          <a:p>
            <a:pPr marL="285750" indent="-285750" algn="just">
              <a:buFont typeface="Wingdings" panose="05000000000000000000" pitchFamily="2" charset="2"/>
              <a:buChar char="v"/>
            </a:pPr>
            <a:endParaRPr lang="es-MX" sz="1600" b="1"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r>
              <a:rPr lang="es-MX" sz="1600" dirty="0">
                <a:latin typeface="Arial" panose="020B0604020202020204" pitchFamily="34" charset="0"/>
                <a:cs typeface="Arial" panose="020B0604020202020204" pitchFamily="34" charset="0"/>
              </a:rPr>
              <a:t>El</a:t>
            </a:r>
            <a:r>
              <a:rPr lang="es-MX" sz="1600" b="1" dirty="0">
                <a:latin typeface="Arial" panose="020B0604020202020204" pitchFamily="34" charset="0"/>
                <a:cs typeface="Arial" panose="020B0604020202020204" pitchFamily="34" charset="0"/>
              </a:rPr>
              <a:t> costo promedio </a:t>
            </a:r>
            <a:r>
              <a:rPr lang="es-MX" sz="1600" dirty="0">
                <a:latin typeface="Arial" panose="020B0604020202020204" pitchFamily="34" charset="0"/>
                <a:cs typeface="Arial" panose="020B0604020202020204" pitchFamily="34" charset="0"/>
              </a:rPr>
              <a:t>de</a:t>
            </a:r>
            <a:r>
              <a:rPr lang="es-MX" sz="1600" b="1" dirty="0">
                <a:latin typeface="Arial" panose="020B0604020202020204" pitchFamily="34" charset="0"/>
                <a:cs typeface="Arial" panose="020B0604020202020204" pitchFamily="34" charset="0"/>
              </a:rPr>
              <a:t> </a:t>
            </a:r>
            <a:r>
              <a:rPr lang="es-MX" sz="1600" dirty="0">
                <a:latin typeface="Arial" panose="020B0604020202020204" pitchFamily="34" charset="0"/>
                <a:cs typeface="Arial" panose="020B0604020202020204" pitchFamily="34" charset="0"/>
              </a:rPr>
              <a:t>trasladarse</a:t>
            </a:r>
            <a:r>
              <a:rPr lang="es-MX" sz="1600" b="1" dirty="0">
                <a:latin typeface="Arial" panose="020B0604020202020204" pitchFamily="34" charset="0"/>
                <a:cs typeface="Arial" panose="020B0604020202020204" pitchFamily="34" charset="0"/>
              </a:rPr>
              <a:t> </a:t>
            </a:r>
            <a:r>
              <a:rPr lang="es-MX" sz="1600" dirty="0">
                <a:latin typeface="Arial" panose="020B0604020202020204" pitchFamily="34" charset="0"/>
                <a:cs typeface="Arial" panose="020B0604020202020204" pitchFamily="34" charset="0"/>
              </a:rPr>
              <a:t>en</a:t>
            </a:r>
            <a:r>
              <a:rPr lang="es-MX" sz="1600" b="1" dirty="0">
                <a:latin typeface="Arial" panose="020B0604020202020204" pitchFamily="34" charset="0"/>
                <a:cs typeface="Arial" panose="020B0604020202020204" pitchFamily="34" charset="0"/>
              </a:rPr>
              <a:t> transporte público </a:t>
            </a:r>
            <a:r>
              <a:rPr lang="es-MX" sz="1600" dirty="0">
                <a:latin typeface="Arial" panose="020B0604020202020204" pitchFamily="34" charset="0"/>
                <a:cs typeface="Arial" panose="020B0604020202020204" pitchFamily="34" charset="0"/>
              </a:rPr>
              <a:t>fue </a:t>
            </a:r>
            <a:r>
              <a:rPr lang="es-MX" sz="1600" b="1" dirty="0">
                <a:latin typeface="Arial" panose="020B0604020202020204" pitchFamily="34" charset="0"/>
                <a:cs typeface="Arial" panose="020B0604020202020204" pitchFamily="34" charset="0"/>
              </a:rPr>
              <a:t>19.59 pesos; </a:t>
            </a:r>
            <a:r>
              <a:rPr lang="es-MX" sz="1600" dirty="0">
                <a:latin typeface="Arial" panose="020B0604020202020204" pitchFamily="34" charset="0"/>
                <a:cs typeface="Arial" panose="020B0604020202020204" pitchFamily="34" charset="0"/>
              </a:rPr>
              <a:t>mientras que</a:t>
            </a:r>
            <a:r>
              <a:rPr lang="es-MX" sz="1600" b="1" dirty="0">
                <a:latin typeface="Arial" panose="020B0604020202020204" pitchFamily="34" charset="0"/>
                <a:cs typeface="Arial" panose="020B0604020202020204" pitchFamily="34" charset="0"/>
              </a:rPr>
              <a:t> </a:t>
            </a:r>
            <a:r>
              <a:rPr lang="es-MX" sz="1600" dirty="0">
                <a:latin typeface="Arial" panose="020B0604020202020204" pitchFamily="34" charset="0"/>
                <a:cs typeface="Arial" panose="020B0604020202020204" pitchFamily="34" charset="0"/>
              </a:rPr>
              <a:t>el de </a:t>
            </a:r>
            <a:r>
              <a:rPr lang="es-MX" sz="1600" b="1" dirty="0">
                <a:latin typeface="Arial" panose="020B0604020202020204" pitchFamily="34" charset="0"/>
                <a:cs typeface="Arial" panose="020B0604020202020204" pitchFamily="34" charset="0"/>
              </a:rPr>
              <a:t>transporte privado </a:t>
            </a:r>
            <a:r>
              <a:rPr lang="es-MX" sz="1600" dirty="0">
                <a:latin typeface="Arial" panose="020B0604020202020204" pitchFamily="34" charset="0"/>
                <a:cs typeface="Arial" panose="020B0604020202020204" pitchFamily="34" charset="0"/>
              </a:rPr>
              <a:t>fue </a:t>
            </a:r>
            <a:r>
              <a:rPr lang="es-MX" sz="1600" b="1" dirty="0">
                <a:latin typeface="Arial" panose="020B0604020202020204" pitchFamily="34" charset="0"/>
                <a:cs typeface="Arial" panose="020B0604020202020204" pitchFamily="34" charset="0"/>
              </a:rPr>
              <a:t>70.03 pesos.</a:t>
            </a:r>
          </a:p>
          <a:p>
            <a:pPr algn="just"/>
            <a:endParaRPr lang="es-MX" sz="1600" b="1" dirty="0">
              <a:latin typeface="Arial" panose="020B0604020202020204" pitchFamily="34" charset="0"/>
              <a:cs typeface="Arial" panose="020B0604020202020204" pitchFamily="34" charset="0"/>
            </a:endParaRPr>
          </a:p>
        </p:txBody>
      </p:sp>
      <p:sp>
        <p:nvSpPr>
          <p:cNvPr id="13" name="CuadroTexto 12">
            <a:extLst>
              <a:ext uri="{FF2B5EF4-FFF2-40B4-BE49-F238E27FC236}">
                <a16:creationId xmlns:a16="http://schemas.microsoft.com/office/drawing/2014/main" id="{8C3CCA48-67EA-4148-B910-7F2082FCA447}"/>
              </a:ext>
            </a:extLst>
          </p:cNvPr>
          <p:cNvSpPr txBox="1"/>
          <p:nvPr/>
        </p:nvSpPr>
        <p:spPr>
          <a:xfrm>
            <a:off x="957784" y="7294875"/>
            <a:ext cx="4032448" cy="246221"/>
          </a:xfrm>
          <a:prstGeom prst="rect">
            <a:avLst/>
          </a:prstGeom>
          <a:noFill/>
        </p:spPr>
        <p:txBody>
          <a:bodyPr wrap="square" rtlCol="0">
            <a:spAutoFit/>
          </a:bodyPr>
          <a:lstStyle/>
          <a:p>
            <a:r>
              <a:rPr lang="es-MX" sz="1000" dirty="0">
                <a:latin typeface="Arial" panose="020B0604020202020204" pitchFamily="34" charset="0"/>
                <a:cs typeface="Arial" panose="020B0604020202020204" pitchFamily="34" charset="0"/>
              </a:rPr>
              <a:t>Fuente: Encuesta CONEVAL a Hogares Rurales 2015.</a:t>
            </a:r>
          </a:p>
        </p:txBody>
      </p:sp>
      <p:sp>
        <p:nvSpPr>
          <p:cNvPr id="15" name="CuadroTexto 14">
            <a:extLst>
              <a:ext uri="{FF2B5EF4-FFF2-40B4-BE49-F238E27FC236}">
                <a16:creationId xmlns:a16="http://schemas.microsoft.com/office/drawing/2014/main" id="{D0650113-3783-4112-879A-0D2625A67B02}"/>
              </a:ext>
            </a:extLst>
          </p:cNvPr>
          <p:cNvSpPr txBox="1"/>
          <p:nvPr/>
        </p:nvSpPr>
        <p:spPr>
          <a:xfrm>
            <a:off x="6812539" y="7510899"/>
            <a:ext cx="4032448" cy="246221"/>
          </a:xfrm>
          <a:prstGeom prst="rect">
            <a:avLst/>
          </a:prstGeom>
          <a:noFill/>
        </p:spPr>
        <p:txBody>
          <a:bodyPr wrap="square" rtlCol="0">
            <a:spAutoFit/>
          </a:bodyPr>
          <a:lstStyle/>
          <a:p>
            <a:r>
              <a:rPr lang="es-MX" sz="1000" dirty="0">
                <a:latin typeface="Arial" panose="020B0604020202020204" pitchFamily="34" charset="0"/>
                <a:cs typeface="Arial" panose="020B0604020202020204" pitchFamily="34" charset="0"/>
              </a:rPr>
              <a:t>Fuente: Encuesta CONEVAL a Hogares Rurales 2015.</a:t>
            </a:r>
          </a:p>
        </p:txBody>
      </p:sp>
      <p:sp>
        <p:nvSpPr>
          <p:cNvPr id="17" name="CuadroTexto 16">
            <a:extLst>
              <a:ext uri="{FF2B5EF4-FFF2-40B4-BE49-F238E27FC236}">
                <a16:creationId xmlns:a16="http://schemas.microsoft.com/office/drawing/2014/main" id="{E3868EAE-F3CD-4CC5-94DA-176CDD5C5C9D}"/>
              </a:ext>
            </a:extLst>
          </p:cNvPr>
          <p:cNvSpPr txBox="1"/>
          <p:nvPr/>
        </p:nvSpPr>
        <p:spPr>
          <a:xfrm>
            <a:off x="6574409" y="5289103"/>
            <a:ext cx="5453984" cy="307777"/>
          </a:xfrm>
          <a:prstGeom prst="rect">
            <a:avLst/>
          </a:prstGeom>
          <a:noFill/>
        </p:spPr>
        <p:txBody>
          <a:bodyPr wrap="square" rtlCol="0">
            <a:spAutoFit/>
          </a:bodyPr>
          <a:lstStyle/>
          <a:p>
            <a:pPr algn="ctr"/>
            <a:r>
              <a:rPr lang="es-ES_tradnl" sz="1400" b="1" dirty="0">
                <a:latin typeface="Arial" panose="020B0604020202020204" pitchFamily="34" charset="0"/>
                <a:cs typeface="Arial" panose="020B0604020202020204" pitchFamily="34" charset="0"/>
              </a:rPr>
              <a:t>Principales medios de transporte y costo promedio por viaje</a:t>
            </a:r>
            <a:endParaRPr lang="es-MX" b="1" dirty="0"/>
          </a:p>
        </p:txBody>
      </p:sp>
      <p:sp>
        <p:nvSpPr>
          <p:cNvPr id="19" name="CuadroTexto 18">
            <a:extLst>
              <a:ext uri="{FF2B5EF4-FFF2-40B4-BE49-F238E27FC236}">
                <a16:creationId xmlns:a16="http://schemas.microsoft.com/office/drawing/2014/main" id="{0512F60D-53C7-44D2-A671-4C18938C7491}"/>
              </a:ext>
            </a:extLst>
          </p:cNvPr>
          <p:cNvSpPr txBox="1"/>
          <p:nvPr/>
        </p:nvSpPr>
        <p:spPr>
          <a:xfrm>
            <a:off x="696205" y="5308848"/>
            <a:ext cx="5059661" cy="307777"/>
          </a:xfrm>
          <a:prstGeom prst="rect">
            <a:avLst/>
          </a:prstGeom>
          <a:noFill/>
        </p:spPr>
        <p:txBody>
          <a:bodyPr wrap="square" rtlCol="0">
            <a:spAutoFit/>
          </a:bodyPr>
          <a:lstStyle/>
          <a:p>
            <a:pPr algn="ctr"/>
            <a:r>
              <a:rPr lang="es-ES_tradnl" sz="1400" b="1" dirty="0">
                <a:latin typeface="Arial" panose="020B0604020202020204" pitchFamily="34" charset="0"/>
                <a:cs typeface="Arial" panose="020B0604020202020204" pitchFamily="34" charset="0"/>
              </a:rPr>
              <a:t>Principales centros de abasto</a:t>
            </a:r>
            <a:endParaRPr lang="es-MX" b="1" dirty="0"/>
          </a:p>
        </p:txBody>
      </p:sp>
    </p:spTree>
    <p:extLst>
      <p:ext uri="{BB962C8B-B14F-4D97-AF65-F5344CB8AC3E}">
        <p14:creationId xmlns:p14="http://schemas.microsoft.com/office/powerpoint/2010/main" val="604443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a:extLst>
              <a:ext uri="{FF2B5EF4-FFF2-40B4-BE49-F238E27FC236}">
                <a16:creationId xmlns:a16="http://schemas.microsoft.com/office/drawing/2014/main" id="{DC051A84-75F3-43F1-8003-1C1450FEAD2D}"/>
              </a:ext>
            </a:extLst>
          </p:cNvPr>
          <p:cNvSpPr>
            <a:spLocks/>
          </p:cNvSpPr>
          <p:nvPr/>
        </p:nvSpPr>
        <p:spPr bwMode="auto">
          <a:xfrm>
            <a:off x="345716" y="1092508"/>
            <a:ext cx="12313368"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Diagnóstico</a:t>
            </a:r>
            <a:endPar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
        <p:nvSpPr>
          <p:cNvPr id="5" name="Rectángulo 4">
            <a:extLst>
              <a:ext uri="{FF2B5EF4-FFF2-40B4-BE49-F238E27FC236}">
                <a16:creationId xmlns:a16="http://schemas.microsoft.com/office/drawing/2014/main" id="{1B37BBA4-AF07-45BB-BAF5-DD38279801EB}"/>
              </a:ext>
            </a:extLst>
          </p:cNvPr>
          <p:cNvSpPr/>
          <p:nvPr/>
        </p:nvSpPr>
        <p:spPr>
          <a:xfrm>
            <a:off x="316875" y="1540380"/>
            <a:ext cx="3586238" cy="461665"/>
          </a:xfrm>
          <a:prstGeom prst="rect">
            <a:avLst/>
          </a:prstGeom>
        </p:spPr>
        <p:txBody>
          <a:bodyPr wrap="none">
            <a:spAutoFit/>
          </a:bodyPr>
          <a:lstStyle/>
          <a:p>
            <a:pPr lvl="0" defTabSz="914400" eaLnBrk="1">
              <a:defRPr/>
            </a:pPr>
            <a:r>
              <a:rPr lang="es-MX" altLang="es-MX" sz="24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Alimentación nutritiva</a:t>
            </a:r>
            <a:r>
              <a:rPr lang="es-MX" altLang="es-MX" sz="2400" b="1" baseline="30000"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1</a:t>
            </a:r>
          </a:p>
        </p:txBody>
      </p:sp>
      <p:sp>
        <p:nvSpPr>
          <p:cNvPr id="6" name="CuadroTexto 17">
            <a:extLst>
              <a:ext uri="{FF2B5EF4-FFF2-40B4-BE49-F238E27FC236}">
                <a16:creationId xmlns:a16="http://schemas.microsoft.com/office/drawing/2014/main" id="{54DE2652-DB93-464F-BC92-96803CEC3695}"/>
              </a:ext>
            </a:extLst>
          </p:cNvPr>
          <p:cNvSpPr txBox="1">
            <a:spLocks noChangeArrowheads="1"/>
          </p:cNvSpPr>
          <p:nvPr/>
        </p:nvSpPr>
        <p:spPr bwMode="auto">
          <a:xfrm>
            <a:off x="19855" y="8981256"/>
            <a:ext cx="1270730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28600" indent="-228600">
              <a:buAutoNum type="arabicPeriod"/>
            </a:pPr>
            <a:r>
              <a:rPr lang="es-MX" altLang="es-MX" sz="1000" dirty="0">
                <a:solidFill>
                  <a:schemeClr val="bg1"/>
                </a:solidFill>
                <a:latin typeface="Arial" panose="020B0604020202020204" pitchFamily="34" charset="0"/>
                <a:cs typeface="Arial" panose="020B0604020202020204" pitchFamily="34" charset="0"/>
              </a:rPr>
              <a:t>Se refiere a las cualidades de los alimentos ingeridos, es decir a su contenido nutricional. A su vez, una adecuada nutrición precisa de un balance entre los llamados “macronutrientes” (carbohidratos, grasas y proteínas) y los “micronutrientes” (vitaminas y minerales).</a:t>
            </a:r>
          </a:p>
          <a:p>
            <a:pPr marL="228600" indent="-228600">
              <a:buAutoNum type="arabicPeriod"/>
            </a:pPr>
            <a:r>
              <a:rPr lang="es-MX" altLang="es-MX" sz="1000" dirty="0">
                <a:solidFill>
                  <a:schemeClr val="bg1"/>
                </a:solidFill>
                <a:latin typeface="Arial" panose="020B0604020202020204" pitchFamily="34" charset="0"/>
                <a:cs typeface="Arial" panose="020B0604020202020204" pitchFamily="34" charset="0"/>
              </a:rPr>
              <a:t>La prevalencia de la subalimentación es la probabilidad de que, después de seleccionar aleatoriamente a un individuo de la población, se observe que esta persona consume una cantidad de energía alimentaria suficiente que satisfaga sus necesidades para llevar una vida activa y saludable (FAO, 2016). </a:t>
            </a:r>
          </a:p>
        </p:txBody>
      </p:sp>
      <p:graphicFrame>
        <p:nvGraphicFramePr>
          <p:cNvPr id="8" name="Gráfico 7">
            <a:extLst>
              <a:ext uri="{FF2B5EF4-FFF2-40B4-BE49-F238E27FC236}">
                <a16:creationId xmlns:a16="http://schemas.microsoft.com/office/drawing/2014/main" id="{00000000-0008-0000-1C00-000003000000}"/>
              </a:ext>
            </a:extLst>
          </p:cNvPr>
          <p:cNvGraphicFramePr/>
          <p:nvPr>
            <p:extLst>
              <p:ext uri="{D42A27DB-BD31-4B8C-83A1-F6EECF244321}">
                <p14:modId xmlns:p14="http://schemas.microsoft.com/office/powerpoint/2010/main" val="1858675853"/>
              </p:ext>
            </p:extLst>
          </p:nvPr>
        </p:nvGraphicFramePr>
        <p:xfrm>
          <a:off x="266798" y="3879141"/>
          <a:ext cx="6123997" cy="4341703"/>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ángulo 9">
            <a:extLst>
              <a:ext uri="{FF2B5EF4-FFF2-40B4-BE49-F238E27FC236}">
                <a16:creationId xmlns:a16="http://schemas.microsoft.com/office/drawing/2014/main" id="{DF5A9AFC-F202-43B7-89B0-E450A60706B2}"/>
              </a:ext>
            </a:extLst>
          </p:cNvPr>
          <p:cNvSpPr/>
          <p:nvPr/>
        </p:nvSpPr>
        <p:spPr>
          <a:xfrm>
            <a:off x="516397" y="3263747"/>
            <a:ext cx="5963603" cy="523220"/>
          </a:xfrm>
          <a:prstGeom prst="rect">
            <a:avLst/>
          </a:prstGeom>
        </p:spPr>
        <p:txBody>
          <a:bodyPr wrap="square">
            <a:spAutoFit/>
          </a:bodyPr>
          <a:lstStyle/>
          <a:p>
            <a:pPr algn="ctr"/>
            <a:r>
              <a:rPr lang="es-MX" sz="1400" b="1" dirty="0">
                <a:latin typeface="Arial" panose="020B0604020202020204" pitchFamily="34" charset="0"/>
                <a:cs typeface="Arial" panose="020B0604020202020204" pitchFamily="34" charset="0"/>
              </a:rPr>
              <a:t>Proporción de la población por debajo del nivel mínimo de proteínas, 1992-2014</a:t>
            </a:r>
          </a:p>
        </p:txBody>
      </p:sp>
      <p:sp>
        <p:nvSpPr>
          <p:cNvPr id="11" name="Rectangle 6">
            <a:extLst>
              <a:ext uri="{FF2B5EF4-FFF2-40B4-BE49-F238E27FC236}">
                <a16:creationId xmlns:a16="http://schemas.microsoft.com/office/drawing/2014/main" id="{30804DD2-5328-4AD6-8ED6-ACC36D894120}"/>
              </a:ext>
            </a:extLst>
          </p:cNvPr>
          <p:cNvSpPr>
            <a:spLocks/>
          </p:cNvSpPr>
          <p:nvPr/>
        </p:nvSpPr>
        <p:spPr bwMode="auto">
          <a:xfrm>
            <a:off x="419174" y="2152399"/>
            <a:ext cx="11771857" cy="5950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Aft>
                <a:spcPts val="600"/>
              </a:spcAft>
              <a:buFont typeface="Wingdings" panose="05000000000000000000" pitchFamily="2" charset="2"/>
              <a:buChar char="v"/>
            </a:pPr>
            <a:r>
              <a:rPr lang="es-MX" altLang="es-MX" sz="1600" dirty="0">
                <a:latin typeface="Arial" panose="020B0604020202020204" pitchFamily="34" charset="0"/>
                <a:cs typeface="Arial" panose="020B0604020202020204" pitchFamily="34" charset="0"/>
                <a:sym typeface="Arial" panose="020B0604020202020204" pitchFamily="34" charset="0"/>
              </a:rPr>
              <a:t>A partir de 1992 el </a:t>
            </a:r>
            <a:r>
              <a:rPr lang="es-MX" altLang="es-MX" sz="1600" b="1" dirty="0">
                <a:latin typeface="Arial" panose="020B0604020202020204" pitchFamily="34" charset="0"/>
                <a:cs typeface="Arial" panose="020B0604020202020204" pitchFamily="34" charset="0"/>
                <a:sym typeface="Arial" panose="020B0604020202020204" pitchFamily="34" charset="0"/>
              </a:rPr>
              <a:t>porcentaje de la población </a:t>
            </a:r>
            <a:r>
              <a:rPr lang="es-MX" altLang="es-MX" sz="1600" dirty="0">
                <a:latin typeface="Arial" panose="020B0604020202020204" pitchFamily="34" charset="0"/>
                <a:cs typeface="Arial" panose="020B0604020202020204" pitchFamily="34" charset="0"/>
                <a:sym typeface="Arial" panose="020B0604020202020204" pitchFamily="34" charset="0"/>
              </a:rPr>
              <a:t>en el país por </a:t>
            </a:r>
            <a:r>
              <a:rPr lang="es-MX" altLang="es-MX" sz="1600" b="1" dirty="0">
                <a:latin typeface="Arial" panose="020B0604020202020204" pitchFamily="34" charset="0"/>
                <a:cs typeface="Arial" panose="020B0604020202020204" pitchFamily="34" charset="0"/>
                <a:sym typeface="Arial" panose="020B0604020202020204" pitchFamily="34" charset="0"/>
              </a:rPr>
              <a:t>debajo del nivel mínimo de consumo de proteínas requerido</a:t>
            </a:r>
            <a:r>
              <a:rPr lang="es-MX" altLang="es-MX" sz="1600" dirty="0">
                <a:latin typeface="Arial" panose="020B0604020202020204" pitchFamily="34" charset="0"/>
                <a:cs typeface="Arial" panose="020B0604020202020204" pitchFamily="34" charset="0"/>
                <a:sym typeface="Arial" panose="020B0604020202020204" pitchFamily="34" charset="0"/>
              </a:rPr>
              <a:t> se ha </a:t>
            </a:r>
            <a:r>
              <a:rPr lang="es-MX" altLang="es-MX" sz="1600" b="1" dirty="0">
                <a:latin typeface="Arial" panose="020B0604020202020204" pitchFamily="34" charset="0"/>
                <a:cs typeface="Arial" panose="020B0604020202020204" pitchFamily="34" charset="0"/>
                <a:sym typeface="Arial" panose="020B0604020202020204" pitchFamily="34" charset="0"/>
              </a:rPr>
              <a:t>reducido a la mitad</a:t>
            </a:r>
            <a:r>
              <a:rPr lang="es-MX" altLang="es-MX" sz="1600" dirty="0">
                <a:latin typeface="Arial" panose="020B0604020202020204" pitchFamily="34" charset="0"/>
                <a:cs typeface="Arial" panose="020B0604020202020204" pitchFamily="34" charset="0"/>
                <a:sym typeface="Arial" panose="020B0604020202020204" pitchFamily="34" charset="0"/>
              </a:rPr>
              <a:t>, de </a:t>
            </a:r>
            <a:r>
              <a:rPr lang="es-MX" altLang="es-MX" sz="1600" b="1" dirty="0">
                <a:latin typeface="Arial" panose="020B0604020202020204" pitchFamily="34" charset="0"/>
                <a:cs typeface="Arial" panose="020B0604020202020204" pitchFamily="34" charset="0"/>
                <a:sym typeface="Arial" panose="020B0604020202020204" pitchFamily="34" charset="0"/>
              </a:rPr>
              <a:t>7.2%</a:t>
            </a:r>
            <a:r>
              <a:rPr lang="es-MX" altLang="es-MX" sz="1600" dirty="0">
                <a:latin typeface="Arial" panose="020B0604020202020204" pitchFamily="34" charset="0"/>
                <a:cs typeface="Arial" panose="020B0604020202020204" pitchFamily="34" charset="0"/>
                <a:sym typeface="Arial" panose="020B0604020202020204" pitchFamily="34" charset="0"/>
              </a:rPr>
              <a:t> a </a:t>
            </a:r>
            <a:r>
              <a:rPr lang="es-MX" altLang="es-MX" sz="1600" b="1" dirty="0">
                <a:latin typeface="Arial" panose="020B0604020202020204" pitchFamily="34" charset="0"/>
                <a:cs typeface="Arial" panose="020B0604020202020204" pitchFamily="34" charset="0"/>
                <a:sym typeface="Arial" panose="020B0604020202020204" pitchFamily="34" charset="0"/>
              </a:rPr>
              <a:t>3.6%</a:t>
            </a:r>
            <a:r>
              <a:rPr lang="es-MX" altLang="es-MX" sz="1600" dirty="0">
                <a:latin typeface="Arial" panose="020B0604020202020204" pitchFamily="34" charset="0"/>
                <a:cs typeface="Arial" panose="020B0604020202020204" pitchFamily="34" charset="0"/>
                <a:sym typeface="Arial" panose="020B0604020202020204" pitchFamily="34" charset="0"/>
              </a:rPr>
              <a:t>. </a:t>
            </a:r>
            <a:endParaRPr lang="es-MX" altLang="es-MX" sz="1400" b="1" dirty="0">
              <a:latin typeface="Arial" panose="020B0604020202020204" pitchFamily="34" charset="0"/>
              <a:cs typeface="Arial" panose="020B0604020202020204" pitchFamily="34" charset="0"/>
              <a:sym typeface="Arial" panose="020B0604020202020204" pitchFamily="34" charset="0"/>
            </a:endParaRPr>
          </a:p>
        </p:txBody>
      </p:sp>
      <p:sp>
        <p:nvSpPr>
          <p:cNvPr id="12" name="Rectangle 6">
            <a:extLst>
              <a:ext uri="{FF2B5EF4-FFF2-40B4-BE49-F238E27FC236}">
                <a16:creationId xmlns:a16="http://schemas.microsoft.com/office/drawing/2014/main" id="{F6A3C048-E968-488F-9ACE-C448927F6B0C}"/>
              </a:ext>
            </a:extLst>
          </p:cNvPr>
          <p:cNvSpPr>
            <a:spLocks/>
          </p:cNvSpPr>
          <p:nvPr/>
        </p:nvSpPr>
        <p:spPr bwMode="auto">
          <a:xfrm>
            <a:off x="6622022" y="2867059"/>
            <a:ext cx="5691604" cy="1579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Aft>
                <a:spcPts val="600"/>
              </a:spcAft>
              <a:buFont typeface="Wingdings" panose="05000000000000000000" pitchFamily="2" charset="2"/>
              <a:buChar char="v"/>
            </a:pPr>
            <a:r>
              <a:rPr lang="es-MX" altLang="es-MX" sz="1600" dirty="0">
                <a:latin typeface="Arial" panose="020B0604020202020204" pitchFamily="34" charset="0"/>
                <a:cs typeface="Arial" panose="020B0604020202020204" pitchFamily="34" charset="0"/>
                <a:sym typeface="Arial" panose="020B0604020202020204" pitchFamily="34" charset="0"/>
              </a:rPr>
              <a:t>La ENSANUT 2016 distingue entre diferentes grupos de alimentos: </a:t>
            </a:r>
            <a:r>
              <a:rPr lang="es-MX" altLang="es-MX" sz="1600" b="1" dirty="0">
                <a:latin typeface="Arial" panose="020B0604020202020204" pitchFamily="34" charset="0"/>
                <a:cs typeface="Arial" panose="020B0604020202020204" pitchFamily="34" charset="0"/>
                <a:sym typeface="Arial" panose="020B0604020202020204" pitchFamily="34" charset="0"/>
              </a:rPr>
              <a:t>recomendables</a:t>
            </a:r>
            <a:r>
              <a:rPr lang="es-MX" altLang="es-MX" sz="1600" dirty="0">
                <a:latin typeface="Arial" panose="020B0604020202020204" pitchFamily="34" charset="0"/>
                <a:cs typeface="Arial" panose="020B0604020202020204" pitchFamily="34" charset="0"/>
                <a:sym typeface="Arial" panose="020B0604020202020204" pitchFamily="34" charset="0"/>
              </a:rPr>
              <a:t> y </a:t>
            </a:r>
            <a:r>
              <a:rPr lang="es-MX" altLang="es-MX" sz="1600" b="1" dirty="0">
                <a:latin typeface="Arial" panose="020B0604020202020204" pitchFamily="34" charset="0"/>
                <a:cs typeface="Arial" panose="020B0604020202020204" pitchFamily="34" charset="0"/>
                <a:sym typeface="Arial" panose="020B0604020202020204" pitchFamily="34" charset="0"/>
              </a:rPr>
              <a:t>no recomendables</a:t>
            </a:r>
            <a:r>
              <a:rPr lang="es-MX" altLang="es-MX" sz="1600" dirty="0">
                <a:latin typeface="Arial" panose="020B0604020202020204" pitchFamily="34" charset="0"/>
                <a:cs typeface="Arial" panose="020B0604020202020204" pitchFamily="34" charset="0"/>
                <a:sym typeface="Arial" panose="020B0604020202020204" pitchFamily="34" charset="0"/>
              </a:rPr>
              <a:t>. Las personas </a:t>
            </a:r>
            <a:r>
              <a:rPr lang="es-MX" altLang="es-MX" sz="1600" b="1" dirty="0">
                <a:latin typeface="Arial" panose="020B0604020202020204" pitchFamily="34" charset="0"/>
                <a:cs typeface="Arial" panose="020B0604020202020204" pitchFamily="34" charset="0"/>
                <a:sym typeface="Arial" panose="020B0604020202020204" pitchFamily="34" charset="0"/>
              </a:rPr>
              <a:t>adultas </a:t>
            </a:r>
            <a:r>
              <a:rPr lang="es-MX" altLang="es-MX" sz="1600" dirty="0">
                <a:latin typeface="Arial" panose="020B0604020202020204" pitchFamily="34" charset="0"/>
                <a:cs typeface="Arial" panose="020B0604020202020204" pitchFamily="34" charset="0"/>
                <a:sym typeface="Arial" panose="020B0604020202020204" pitchFamily="34" charset="0"/>
              </a:rPr>
              <a:t>que viven en </a:t>
            </a:r>
            <a:r>
              <a:rPr lang="es-MX" altLang="es-MX" sz="1600" b="1" dirty="0">
                <a:latin typeface="Arial" panose="020B0604020202020204" pitchFamily="34" charset="0"/>
                <a:cs typeface="Arial" panose="020B0604020202020204" pitchFamily="34" charset="0"/>
                <a:sym typeface="Arial" panose="020B0604020202020204" pitchFamily="34" charset="0"/>
              </a:rPr>
              <a:t>zonas urbanas</a:t>
            </a:r>
            <a:r>
              <a:rPr lang="es-MX" altLang="es-MX" sz="1600" dirty="0">
                <a:latin typeface="Arial" panose="020B0604020202020204" pitchFamily="34" charset="0"/>
                <a:cs typeface="Arial" panose="020B0604020202020204" pitchFamily="34" charset="0"/>
                <a:sym typeface="Arial" panose="020B0604020202020204" pitchFamily="34" charset="0"/>
              </a:rPr>
              <a:t> tienen una </a:t>
            </a:r>
            <a:r>
              <a:rPr lang="es-MX" altLang="es-MX" sz="1600" b="1" dirty="0">
                <a:latin typeface="Arial" panose="020B0604020202020204" pitchFamily="34" charset="0"/>
                <a:cs typeface="Arial" panose="020B0604020202020204" pitchFamily="34" charset="0"/>
                <a:sym typeface="Arial" panose="020B0604020202020204" pitchFamily="34" charset="0"/>
              </a:rPr>
              <a:t>dieta más diversificada</a:t>
            </a:r>
            <a:r>
              <a:rPr lang="es-MX" altLang="es-MX" sz="1600" dirty="0">
                <a:latin typeface="Arial" panose="020B0604020202020204" pitchFamily="34" charset="0"/>
                <a:cs typeface="Arial" panose="020B0604020202020204" pitchFamily="34" charset="0"/>
                <a:sym typeface="Arial" panose="020B0604020202020204" pitchFamily="34" charset="0"/>
              </a:rPr>
              <a:t>, pero también consumen </a:t>
            </a:r>
            <a:r>
              <a:rPr lang="es-MX" altLang="es-MX" sz="1600" b="1" dirty="0">
                <a:latin typeface="Arial" panose="020B0604020202020204" pitchFamily="34" charset="0"/>
                <a:cs typeface="Arial" panose="020B0604020202020204" pitchFamily="34" charset="0"/>
                <a:sym typeface="Arial" panose="020B0604020202020204" pitchFamily="34" charset="0"/>
              </a:rPr>
              <a:t>más alimentos no recomendables</a:t>
            </a:r>
            <a:r>
              <a:rPr lang="es-MX" altLang="es-MX" sz="1600" dirty="0">
                <a:latin typeface="Arial" panose="020B0604020202020204" pitchFamily="34" charset="0"/>
                <a:cs typeface="Arial" panose="020B0604020202020204" pitchFamily="34" charset="0"/>
                <a:sym typeface="Arial" panose="020B0604020202020204" pitchFamily="34" charset="0"/>
              </a:rPr>
              <a:t> que los adultos en el </a:t>
            </a:r>
            <a:r>
              <a:rPr lang="es-MX" altLang="es-MX" sz="1600" b="1" dirty="0">
                <a:latin typeface="Arial" panose="020B0604020202020204" pitchFamily="34" charset="0"/>
                <a:cs typeface="Arial" panose="020B0604020202020204" pitchFamily="34" charset="0"/>
                <a:sym typeface="Arial" panose="020B0604020202020204" pitchFamily="34" charset="0"/>
              </a:rPr>
              <a:t>ámbito rural</a:t>
            </a:r>
            <a:r>
              <a:rPr lang="es-MX" altLang="es-MX" sz="1600" dirty="0">
                <a:latin typeface="Arial" panose="020B0604020202020204" pitchFamily="34" charset="0"/>
                <a:cs typeface="Arial" panose="020B0604020202020204" pitchFamily="34" charset="0"/>
                <a:sym typeface="Arial" panose="020B0604020202020204" pitchFamily="34" charset="0"/>
              </a:rPr>
              <a:t>. </a:t>
            </a:r>
          </a:p>
        </p:txBody>
      </p:sp>
      <p:graphicFrame>
        <p:nvGraphicFramePr>
          <p:cNvPr id="14" name="Objeto 13">
            <a:extLst>
              <a:ext uri="{FF2B5EF4-FFF2-40B4-BE49-F238E27FC236}">
                <a16:creationId xmlns:a16="http://schemas.microsoft.com/office/drawing/2014/main" id="{79854F1B-E4F8-4891-9EAB-01C5ED14C8AE}"/>
              </a:ext>
            </a:extLst>
          </p:cNvPr>
          <p:cNvGraphicFramePr>
            <a:graphicFrameLocks noChangeAspect="1"/>
          </p:cNvGraphicFramePr>
          <p:nvPr>
            <p:extLst>
              <p:ext uri="{D42A27DB-BD31-4B8C-83A1-F6EECF244321}">
                <p14:modId xmlns:p14="http://schemas.microsoft.com/office/powerpoint/2010/main" val="568565247"/>
              </p:ext>
            </p:extLst>
          </p:nvPr>
        </p:nvGraphicFramePr>
        <p:xfrm>
          <a:off x="6497638" y="4584700"/>
          <a:ext cx="6303962" cy="4173538"/>
        </p:xfrm>
        <a:graphic>
          <a:graphicData uri="http://schemas.openxmlformats.org/presentationml/2006/ole">
            <mc:AlternateContent xmlns:mc="http://schemas.openxmlformats.org/markup-compatibility/2006">
              <mc:Choice xmlns:v="urn:schemas-microsoft-com:vml" Requires="v">
                <p:oleObj spid="_x0000_s7530" name="Document" r:id="rId4" imgW="5623788" imgH="3715366" progId="Word.Document.12">
                  <p:embed/>
                </p:oleObj>
              </mc:Choice>
              <mc:Fallback>
                <p:oleObj name="Document" r:id="rId4" imgW="5623788" imgH="3715366" progId="Word.Document.12">
                  <p:embed/>
                  <p:pic>
                    <p:nvPicPr>
                      <p:cNvPr id="0" name=""/>
                      <p:cNvPicPr/>
                      <p:nvPr/>
                    </p:nvPicPr>
                    <p:blipFill>
                      <a:blip r:embed="rId5"/>
                      <a:stretch>
                        <a:fillRect/>
                      </a:stretch>
                    </p:blipFill>
                    <p:spPr>
                      <a:xfrm>
                        <a:off x="6497638" y="4584700"/>
                        <a:ext cx="6303962" cy="4173538"/>
                      </a:xfrm>
                      <a:prstGeom prst="rect">
                        <a:avLst/>
                      </a:prstGeom>
                    </p:spPr>
                  </p:pic>
                </p:oleObj>
              </mc:Fallback>
            </mc:AlternateContent>
          </a:graphicData>
        </a:graphic>
      </p:graphicFrame>
      <p:sp>
        <p:nvSpPr>
          <p:cNvPr id="15" name="CuadroTexto 14">
            <a:extLst>
              <a:ext uri="{FF2B5EF4-FFF2-40B4-BE49-F238E27FC236}">
                <a16:creationId xmlns:a16="http://schemas.microsoft.com/office/drawing/2014/main" id="{62F0DA74-132F-45EA-B846-AA90566C8076}"/>
              </a:ext>
            </a:extLst>
          </p:cNvPr>
          <p:cNvSpPr txBox="1"/>
          <p:nvPr/>
        </p:nvSpPr>
        <p:spPr>
          <a:xfrm>
            <a:off x="7447679" y="8457773"/>
            <a:ext cx="3672408" cy="246221"/>
          </a:xfrm>
          <a:prstGeom prst="rect">
            <a:avLst/>
          </a:prstGeom>
          <a:noFill/>
        </p:spPr>
        <p:txBody>
          <a:bodyPr wrap="square" rtlCol="0">
            <a:spAutoFit/>
          </a:bodyPr>
          <a:lstStyle/>
          <a:p>
            <a:r>
              <a:rPr lang="es-MX" sz="1000" dirty="0">
                <a:latin typeface="Arial" panose="020B0604020202020204" pitchFamily="34" charset="0"/>
                <a:cs typeface="Arial" panose="020B0604020202020204" pitchFamily="34" charset="0"/>
              </a:rPr>
              <a:t>Fuente: elaboración propia con base en ENSANUT 2016</a:t>
            </a:r>
          </a:p>
        </p:txBody>
      </p:sp>
      <p:sp>
        <p:nvSpPr>
          <p:cNvPr id="13" name="CuadroTexto 12">
            <a:extLst>
              <a:ext uri="{FF2B5EF4-FFF2-40B4-BE49-F238E27FC236}">
                <a16:creationId xmlns:a16="http://schemas.microsoft.com/office/drawing/2014/main" id="{9DB4504A-111B-42A4-AB58-9AE23649CEB8}"/>
              </a:ext>
            </a:extLst>
          </p:cNvPr>
          <p:cNvSpPr txBox="1"/>
          <p:nvPr/>
        </p:nvSpPr>
        <p:spPr>
          <a:xfrm>
            <a:off x="538797" y="8268335"/>
            <a:ext cx="5137684" cy="400110"/>
          </a:xfrm>
          <a:prstGeom prst="rect">
            <a:avLst/>
          </a:prstGeom>
          <a:noFill/>
        </p:spPr>
        <p:txBody>
          <a:bodyPr wrap="square" rtlCol="0">
            <a:spAutoFit/>
          </a:bodyPr>
          <a:lstStyle/>
          <a:p>
            <a:r>
              <a:rPr lang="es-MX" sz="1000" dirty="0">
                <a:latin typeface="Arial" panose="020B0604020202020204" pitchFamily="34" charset="0"/>
                <a:cs typeface="Arial" panose="020B0604020202020204" pitchFamily="34" charset="0"/>
              </a:rPr>
              <a:t>Fuente: Elaboración propia con información de Objetivos de Desarrollo del Milenio (PR, 2016).</a:t>
            </a:r>
          </a:p>
        </p:txBody>
      </p:sp>
      <p:sp>
        <p:nvSpPr>
          <p:cNvPr id="7" name="Rectángulo 6">
            <a:extLst>
              <a:ext uri="{FF2B5EF4-FFF2-40B4-BE49-F238E27FC236}">
                <a16:creationId xmlns:a16="http://schemas.microsoft.com/office/drawing/2014/main" id="{1C5C46E1-3D46-478F-99B3-58FC22F8C458}"/>
              </a:ext>
            </a:extLst>
          </p:cNvPr>
          <p:cNvSpPr/>
          <p:nvPr/>
        </p:nvSpPr>
        <p:spPr>
          <a:xfrm>
            <a:off x="8950672" y="8148836"/>
            <a:ext cx="627250" cy="24622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D4F879A9-2901-4ABE-81E7-A073F22C8D81}"/>
              </a:ext>
            </a:extLst>
          </p:cNvPr>
          <p:cNvSpPr/>
          <p:nvPr/>
        </p:nvSpPr>
        <p:spPr>
          <a:xfrm>
            <a:off x="8950672" y="7212732"/>
            <a:ext cx="627250" cy="23755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7" name="Rectángulo 16">
            <a:extLst>
              <a:ext uri="{FF2B5EF4-FFF2-40B4-BE49-F238E27FC236}">
                <a16:creationId xmlns:a16="http://schemas.microsoft.com/office/drawing/2014/main" id="{45173462-E0AF-4D54-8541-438E74DE17FB}"/>
              </a:ext>
            </a:extLst>
          </p:cNvPr>
          <p:cNvSpPr/>
          <p:nvPr/>
        </p:nvSpPr>
        <p:spPr>
          <a:xfrm>
            <a:off x="10586430" y="7204068"/>
            <a:ext cx="627250" cy="24622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4CA9FE57-63B8-4D25-922B-3B56ED092144}"/>
              </a:ext>
            </a:extLst>
          </p:cNvPr>
          <p:cNvSpPr/>
          <p:nvPr/>
        </p:nvSpPr>
        <p:spPr>
          <a:xfrm>
            <a:off x="10586430" y="8148836"/>
            <a:ext cx="627250" cy="24622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369575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0463CD35-3C8C-4D88-B537-26AB2724FAE5}"/>
              </a:ext>
            </a:extLst>
          </p:cNvPr>
          <p:cNvSpPr/>
          <p:nvPr/>
        </p:nvSpPr>
        <p:spPr>
          <a:xfrm>
            <a:off x="348924" y="1564432"/>
            <a:ext cx="6950942" cy="461665"/>
          </a:xfrm>
          <a:prstGeom prst="rect">
            <a:avLst/>
          </a:prstGeom>
        </p:spPr>
        <p:txBody>
          <a:bodyPr wrap="none">
            <a:spAutoFit/>
          </a:bodyPr>
          <a:lstStyle/>
          <a:p>
            <a:pPr defTabSz="914400" eaLnBrk="1"/>
            <a:r>
              <a:rPr lang="es-MX" altLang="es-MX" sz="2400" b="1"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Aprovechamiento biológico de los nutrientes</a:t>
            </a:r>
            <a:r>
              <a:rPr lang="es-MX" altLang="es-MX" sz="2400" b="1" baseline="30000" dirty="0">
                <a:solidFill>
                  <a:srgbClr val="C12D77"/>
                </a:solidFill>
                <a:latin typeface="Arial" panose="020B0604020202020204" pitchFamily="34" charset="0"/>
                <a:ea typeface="Arial" charset="0"/>
                <a:cs typeface="Arial" panose="020B0604020202020204" pitchFamily="34" charset="0"/>
                <a:sym typeface="Arial" panose="020B0604020202020204" pitchFamily="34" charset="0"/>
              </a:rPr>
              <a:t>1</a:t>
            </a:r>
          </a:p>
        </p:txBody>
      </p:sp>
      <p:sp>
        <p:nvSpPr>
          <p:cNvPr id="15" name="Rectangle 6">
            <a:extLst>
              <a:ext uri="{FF2B5EF4-FFF2-40B4-BE49-F238E27FC236}">
                <a16:creationId xmlns:a16="http://schemas.microsoft.com/office/drawing/2014/main" id="{44ABE677-7857-4C29-90D8-9FF36F48FC6E}"/>
              </a:ext>
            </a:extLst>
          </p:cNvPr>
          <p:cNvSpPr>
            <a:spLocks/>
          </p:cNvSpPr>
          <p:nvPr/>
        </p:nvSpPr>
        <p:spPr bwMode="auto">
          <a:xfrm>
            <a:off x="526468" y="2341451"/>
            <a:ext cx="11736571" cy="625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marL="285750" indent="-285750">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just">
              <a:spcAft>
                <a:spcPts val="600"/>
              </a:spcAft>
              <a:buFont typeface="Wingdings" panose="05000000000000000000" pitchFamily="2" charset="2"/>
              <a:buChar char="v"/>
            </a:pPr>
            <a:r>
              <a:rPr lang="es-MX" altLang="es-MX" sz="1700" dirty="0">
                <a:latin typeface="Arial" panose="020B0604020202020204" pitchFamily="34" charset="0"/>
                <a:cs typeface="Arial" panose="020B0604020202020204" pitchFamily="34" charset="0"/>
                <a:sym typeface="Arial" panose="020B0604020202020204" pitchFamily="34" charset="0"/>
              </a:rPr>
              <a:t>Los datos nacionales indican que las </a:t>
            </a:r>
            <a:r>
              <a:rPr lang="es-MX" altLang="es-MX" sz="1700" b="1" dirty="0">
                <a:latin typeface="Arial" panose="020B0604020202020204" pitchFamily="34" charset="0"/>
                <a:cs typeface="Arial" panose="020B0604020202020204" pitchFamily="34" charset="0"/>
                <a:sym typeface="Arial" panose="020B0604020202020204" pitchFamily="34" charset="0"/>
              </a:rPr>
              <a:t>enfermedades diarreicas afectan </a:t>
            </a:r>
            <a:r>
              <a:rPr lang="es-MX" altLang="es-MX" sz="1700" dirty="0">
                <a:latin typeface="Arial" panose="020B0604020202020204" pitchFamily="34" charset="0"/>
                <a:cs typeface="Arial" panose="020B0604020202020204" pitchFamily="34" charset="0"/>
                <a:sym typeface="Arial" panose="020B0604020202020204" pitchFamily="34" charset="0"/>
              </a:rPr>
              <a:t>mayormente a los </a:t>
            </a:r>
            <a:r>
              <a:rPr lang="es-MX" altLang="es-MX" sz="1700" b="1" dirty="0">
                <a:latin typeface="Arial" panose="020B0604020202020204" pitchFamily="34" charset="0"/>
                <a:cs typeface="Arial" panose="020B0604020202020204" pitchFamily="34" charset="0"/>
                <a:sym typeface="Arial" panose="020B0604020202020204" pitchFamily="34" charset="0"/>
              </a:rPr>
              <a:t>niños y a los adultos mayores</a:t>
            </a:r>
            <a:r>
              <a:rPr lang="es-MX" altLang="es-MX" sz="1700" dirty="0">
                <a:latin typeface="Arial" panose="020B0604020202020204" pitchFamily="34" charset="0"/>
                <a:cs typeface="Arial" panose="020B0604020202020204" pitchFamily="34" charset="0"/>
                <a:sym typeface="Arial" panose="020B0604020202020204" pitchFamily="34" charset="0"/>
              </a:rPr>
              <a:t>, la incidencia de las mismas va notoriamente </a:t>
            </a:r>
            <a:r>
              <a:rPr lang="es-MX" altLang="es-MX" sz="1700" b="1" dirty="0">
                <a:latin typeface="Arial" panose="020B0604020202020204" pitchFamily="34" charset="0"/>
                <a:cs typeface="Arial" panose="020B0604020202020204" pitchFamily="34" charset="0"/>
                <a:sym typeface="Arial" panose="020B0604020202020204" pitchFamily="34" charset="0"/>
              </a:rPr>
              <a:t>a la baja, al igual que las tasas de mortalidad.</a:t>
            </a:r>
          </a:p>
        </p:txBody>
      </p:sp>
      <p:sp>
        <p:nvSpPr>
          <p:cNvPr id="2" name="Rectángulo 1">
            <a:extLst>
              <a:ext uri="{FF2B5EF4-FFF2-40B4-BE49-F238E27FC236}">
                <a16:creationId xmlns:a16="http://schemas.microsoft.com/office/drawing/2014/main" id="{05FE919F-12B0-45A9-A859-06A838526131}"/>
              </a:ext>
            </a:extLst>
          </p:cNvPr>
          <p:cNvSpPr/>
          <p:nvPr/>
        </p:nvSpPr>
        <p:spPr>
          <a:xfrm>
            <a:off x="7062359" y="3580656"/>
            <a:ext cx="5200680" cy="2964914"/>
          </a:xfrm>
          <a:prstGeom prst="rect">
            <a:avLst/>
          </a:prstGeom>
        </p:spPr>
        <p:txBody>
          <a:bodyPr wrap="square">
            <a:spAutoFit/>
          </a:bodyPr>
          <a:lstStyle/>
          <a:p>
            <a:pPr marL="285750" indent="-285750" algn="just">
              <a:spcAft>
                <a:spcPts val="1000"/>
              </a:spcAft>
              <a:buFont typeface="Wingdings" panose="05000000000000000000" pitchFamily="2" charset="2"/>
              <a:buChar char="v"/>
            </a:pPr>
            <a:r>
              <a:rPr lang="es-ES_tradnl" sz="1700" dirty="0">
                <a:latin typeface="Arial" panose="020B0604020202020204" pitchFamily="34" charset="0"/>
                <a:ea typeface="Calibri" panose="020F0502020204030204" pitchFamily="34" charset="0"/>
                <a:cs typeface="Arial" panose="020B0604020202020204" pitchFamily="34" charset="0"/>
              </a:rPr>
              <a:t>En 2016, el grupo de </a:t>
            </a:r>
            <a:r>
              <a:rPr lang="es-ES_tradnl" sz="1700" b="1" dirty="0">
                <a:latin typeface="Arial" panose="020B0604020202020204" pitchFamily="34" charset="0"/>
                <a:ea typeface="Calibri" panose="020F0502020204030204" pitchFamily="34" charset="0"/>
                <a:cs typeface="Arial" panose="020B0604020202020204" pitchFamily="34" charset="0"/>
              </a:rPr>
              <a:t>niños menores de 5 años</a:t>
            </a:r>
            <a:r>
              <a:rPr lang="es-ES_tradnl" sz="1700" dirty="0">
                <a:latin typeface="Arial" panose="020B0604020202020204" pitchFamily="34" charset="0"/>
                <a:ea typeface="Calibri" panose="020F0502020204030204" pitchFamily="34" charset="0"/>
                <a:cs typeface="Arial" panose="020B0604020202020204" pitchFamily="34" charset="0"/>
              </a:rPr>
              <a:t> tuvo la </a:t>
            </a:r>
            <a:r>
              <a:rPr lang="es-ES_tradnl" sz="1700" b="1" dirty="0">
                <a:latin typeface="Arial" panose="020B0604020202020204" pitchFamily="34" charset="0"/>
                <a:ea typeface="Calibri" panose="020F0502020204030204" pitchFamily="34" charset="0"/>
                <a:cs typeface="Arial" panose="020B0604020202020204" pitchFamily="34" charset="0"/>
              </a:rPr>
              <a:t>incidencia más alta </a:t>
            </a:r>
            <a:r>
              <a:rPr lang="es-ES_tradnl" sz="1700" dirty="0">
                <a:latin typeface="Arial" panose="020B0604020202020204" pitchFamily="34" charset="0"/>
                <a:ea typeface="Calibri" panose="020F0502020204030204" pitchFamily="34" charset="0"/>
                <a:cs typeface="Arial" panose="020B0604020202020204" pitchFamily="34" charset="0"/>
              </a:rPr>
              <a:t>en </a:t>
            </a:r>
            <a:r>
              <a:rPr lang="es-ES_tradnl" sz="1700" b="1" dirty="0">
                <a:latin typeface="Arial" panose="020B0604020202020204" pitchFamily="34" charset="0"/>
                <a:ea typeface="Calibri" panose="020F0502020204030204" pitchFamily="34" charset="0"/>
                <a:cs typeface="Arial" panose="020B0604020202020204" pitchFamily="34" charset="0"/>
              </a:rPr>
              <a:t>infecciones por otros organismos y amebiasis, otras salmonelosis y giardiasis</a:t>
            </a:r>
            <a:r>
              <a:rPr lang="es-ES_tradnl" sz="1700" dirty="0">
                <a:latin typeface="Arial" panose="020B0604020202020204" pitchFamily="34" charset="0"/>
                <a:ea typeface="Calibri" panose="020F0502020204030204" pitchFamily="34" charset="0"/>
                <a:cs typeface="Arial" panose="020B0604020202020204" pitchFamily="34" charset="0"/>
              </a:rPr>
              <a:t>. </a:t>
            </a:r>
          </a:p>
          <a:p>
            <a:pPr marL="285750" indent="-285750" algn="just">
              <a:spcAft>
                <a:spcPts val="1000"/>
              </a:spcAft>
              <a:buFont typeface="Wingdings" panose="05000000000000000000" pitchFamily="2" charset="2"/>
              <a:buChar char="v"/>
            </a:pPr>
            <a:endParaRPr lang="es-ES_tradnl" sz="1700" dirty="0">
              <a:latin typeface="Arial" panose="020B0604020202020204" pitchFamily="34" charset="0"/>
              <a:ea typeface="Calibri" panose="020F0502020204030204" pitchFamily="34" charset="0"/>
              <a:cs typeface="Arial" panose="020B0604020202020204" pitchFamily="34" charset="0"/>
            </a:endParaRPr>
          </a:p>
          <a:p>
            <a:pPr marL="285750" indent="-285750" algn="just">
              <a:spcAft>
                <a:spcPts val="1000"/>
              </a:spcAft>
              <a:buFont typeface="Wingdings" panose="05000000000000000000" pitchFamily="2" charset="2"/>
              <a:buChar char="v"/>
            </a:pPr>
            <a:r>
              <a:rPr lang="es-MX" sz="1700" dirty="0">
                <a:latin typeface="Arial" panose="020B0604020202020204" pitchFamily="34" charset="0"/>
                <a:ea typeface="Calibri" panose="020F0502020204030204" pitchFamily="34" charset="0"/>
                <a:cs typeface="Arial" panose="020B0604020202020204" pitchFamily="34" charset="0"/>
              </a:rPr>
              <a:t>Un cuadro extremo de </a:t>
            </a:r>
            <a:r>
              <a:rPr lang="es-MX" sz="1700" b="1" dirty="0">
                <a:latin typeface="Arial" panose="020B0604020202020204" pitchFamily="34" charset="0"/>
                <a:ea typeface="Calibri" panose="020F0502020204030204" pitchFamily="34" charset="0"/>
                <a:cs typeface="Arial" panose="020B0604020202020204" pitchFamily="34" charset="0"/>
              </a:rPr>
              <a:t>vulneración del derecho </a:t>
            </a:r>
            <a:r>
              <a:rPr lang="es-MX" sz="1700" dirty="0">
                <a:latin typeface="Arial" panose="020B0604020202020204" pitchFamily="34" charset="0"/>
                <a:ea typeface="Calibri" panose="020F0502020204030204" pitchFamily="34" charset="0"/>
                <a:cs typeface="Arial" panose="020B0604020202020204" pitchFamily="34" charset="0"/>
              </a:rPr>
              <a:t>lo constituye la </a:t>
            </a:r>
            <a:r>
              <a:rPr lang="es-MX" sz="1700" b="1" dirty="0">
                <a:latin typeface="Arial" panose="020B0604020202020204" pitchFamily="34" charset="0"/>
                <a:ea typeface="Calibri" panose="020F0502020204030204" pitchFamily="34" charset="0"/>
                <a:cs typeface="Arial" panose="020B0604020202020204" pitchFamily="34" charset="0"/>
              </a:rPr>
              <a:t>muerte</a:t>
            </a:r>
            <a:r>
              <a:rPr lang="es-MX" sz="1700" dirty="0">
                <a:latin typeface="Arial" panose="020B0604020202020204" pitchFamily="34" charset="0"/>
                <a:ea typeface="Calibri" panose="020F0502020204030204" pitchFamily="34" charset="0"/>
                <a:cs typeface="Arial" panose="020B0604020202020204" pitchFamily="34" charset="0"/>
              </a:rPr>
              <a:t> de los </a:t>
            </a:r>
            <a:r>
              <a:rPr lang="es-MX" sz="1700" b="1" dirty="0">
                <a:latin typeface="Arial" panose="020B0604020202020204" pitchFamily="34" charset="0"/>
                <a:ea typeface="Calibri" panose="020F0502020204030204" pitchFamily="34" charset="0"/>
                <a:cs typeface="Arial" panose="020B0604020202020204" pitchFamily="34" charset="0"/>
              </a:rPr>
              <a:t>menores de 5 años por enfermedades diarreicas</a:t>
            </a:r>
            <a:r>
              <a:rPr lang="es-MX" sz="1700" dirty="0">
                <a:latin typeface="Arial" panose="020B0604020202020204" pitchFamily="34" charset="0"/>
                <a:ea typeface="Calibri" panose="020F0502020204030204" pitchFamily="34" charset="0"/>
                <a:cs typeface="Arial" panose="020B0604020202020204" pitchFamily="34" charset="0"/>
              </a:rPr>
              <a:t>, que son la </a:t>
            </a:r>
            <a:r>
              <a:rPr lang="es-MX" sz="1700" b="1" dirty="0">
                <a:latin typeface="Arial" panose="020B0604020202020204" pitchFamily="34" charset="0"/>
                <a:ea typeface="Calibri" panose="020F0502020204030204" pitchFamily="34" charset="0"/>
                <a:cs typeface="Arial" panose="020B0604020202020204" pitchFamily="34" charset="0"/>
              </a:rPr>
              <a:t>quinta causa de muerte</a:t>
            </a:r>
            <a:r>
              <a:rPr lang="es-MX" sz="1700" dirty="0">
                <a:latin typeface="Arial" panose="020B0604020202020204" pitchFamily="34" charset="0"/>
                <a:ea typeface="Calibri" panose="020F0502020204030204" pitchFamily="34" charset="0"/>
                <a:cs typeface="Arial" panose="020B0604020202020204" pitchFamily="34" charset="0"/>
              </a:rPr>
              <a:t> en este grupo de edad (SS, 2018).</a:t>
            </a:r>
            <a:endParaRPr lang="es-MX" sz="1700" dirty="0">
              <a:effectLst/>
              <a:latin typeface="Arial" panose="020B0604020202020204" pitchFamily="34" charset="0"/>
              <a:ea typeface="Calibri" panose="020F0502020204030204" pitchFamily="34" charset="0"/>
              <a:cs typeface="Arial" panose="020B0604020202020204" pitchFamily="34" charset="0"/>
            </a:endParaRPr>
          </a:p>
        </p:txBody>
      </p:sp>
      <p:sp>
        <p:nvSpPr>
          <p:cNvPr id="18" name="Cuadro de texto 32">
            <a:extLst>
              <a:ext uri="{FF2B5EF4-FFF2-40B4-BE49-F238E27FC236}">
                <a16:creationId xmlns:a16="http://schemas.microsoft.com/office/drawing/2014/main" id="{953622AD-D457-4672-9768-61116758A828}"/>
              </a:ext>
            </a:extLst>
          </p:cNvPr>
          <p:cNvSpPr txBox="1"/>
          <p:nvPr/>
        </p:nvSpPr>
        <p:spPr>
          <a:xfrm>
            <a:off x="526468" y="7954748"/>
            <a:ext cx="6087736" cy="769667"/>
          </a:xfrm>
          <a:prstGeom prst="rect">
            <a:avLst/>
          </a:prstGeom>
          <a:noFill/>
          <a:ln w="9525" cmpd="sng">
            <a:noFill/>
          </a:ln>
          <a:effectLst/>
        </p:spPr>
        <p:txBody>
          <a:bodyPr wrap="square" rtlCol="0" anchor="b"/>
          <a:lstStyle/>
          <a:p>
            <a:pPr>
              <a:spcAft>
                <a:spcPts val="0"/>
              </a:spcAft>
            </a:pPr>
            <a:r>
              <a:rPr lang="es-MX" sz="1200" dirty="0">
                <a:effectLst/>
                <a:latin typeface="Times New Roman" panose="02020603050405020304" pitchFamily="18" charset="0"/>
                <a:ea typeface="Times New Roman" panose="02020603050405020304" pitchFamily="18" charset="0"/>
              </a:rPr>
              <a:t> </a:t>
            </a:r>
          </a:p>
        </p:txBody>
      </p:sp>
      <p:sp>
        <p:nvSpPr>
          <p:cNvPr id="19" name="Rectángulo 18">
            <a:extLst>
              <a:ext uri="{FF2B5EF4-FFF2-40B4-BE49-F238E27FC236}">
                <a16:creationId xmlns:a16="http://schemas.microsoft.com/office/drawing/2014/main" id="{70F52CDE-C4E8-4B7B-843A-40B9471B6D03}"/>
              </a:ext>
            </a:extLst>
          </p:cNvPr>
          <p:cNvSpPr/>
          <p:nvPr/>
        </p:nvSpPr>
        <p:spPr>
          <a:xfrm>
            <a:off x="610805" y="3765222"/>
            <a:ext cx="5963603" cy="523220"/>
          </a:xfrm>
          <a:prstGeom prst="rect">
            <a:avLst/>
          </a:prstGeom>
        </p:spPr>
        <p:txBody>
          <a:bodyPr wrap="square">
            <a:spAutoFit/>
          </a:bodyPr>
          <a:lstStyle/>
          <a:p>
            <a:pPr algn="ctr"/>
            <a:r>
              <a:rPr lang="es-MX" sz="1400" b="1" dirty="0">
                <a:latin typeface="Arial" panose="020B0604020202020204" pitchFamily="34" charset="0"/>
                <a:cs typeface="Arial" panose="020B0604020202020204" pitchFamily="34" charset="0"/>
              </a:rPr>
              <a:t>Tasa de mortalidad por enfermedades diarreicas en menores de 5 años, 2000-2015</a:t>
            </a:r>
          </a:p>
        </p:txBody>
      </p:sp>
      <p:sp>
        <p:nvSpPr>
          <p:cNvPr id="12" name="CuadroTexto 17">
            <a:extLst>
              <a:ext uri="{FF2B5EF4-FFF2-40B4-BE49-F238E27FC236}">
                <a16:creationId xmlns:a16="http://schemas.microsoft.com/office/drawing/2014/main" id="{54DE2652-DB93-464F-BC92-96803CEC3695}"/>
              </a:ext>
            </a:extLst>
          </p:cNvPr>
          <p:cNvSpPr txBox="1">
            <a:spLocks noChangeArrowheads="1"/>
          </p:cNvSpPr>
          <p:nvPr/>
        </p:nvSpPr>
        <p:spPr bwMode="auto">
          <a:xfrm>
            <a:off x="19855" y="9085202"/>
            <a:ext cx="1270730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s-MX" altLang="es-MX" sz="1000" dirty="0">
                <a:solidFill>
                  <a:schemeClr val="bg1"/>
                </a:solidFill>
                <a:latin typeface="Arial" panose="020B0604020202020204" pitchFamily="34" charset="0"/>
                <a:cs typeface="Arial" panose="020B0604020202020204" pitchFamily="34" charset="0"/>
              </a:rPr>
              <a:t>1. </a:t>
            </a:r>
            <a:r>
              <a:rPr lang="es-MX" altLang="es-MX" sz="1000" dirty="0">
                <a:solidFill>
                  <a:schemeClr val="bg1"/>
                </a:solidFill>
                <a:latin typeface="Arial" panose="020B0604020202020204" pitchFamily="34" charset="0"/>
                <a:cs typeface="Arial" panose="020B0604020202020204" pitchFamily="34" charset="0"/>
                <a:sym typeface="Arial" panose="020B0604020202020204" pitchFamily="34" charset="0"/>
              </a:rPr>
              <a:t>Este concepto refiere a </a:t>
            </a:r>
            <a:r>
              <a:rPr lang="es-MX" altLang="es-MX" sz="1000" b="1" dirty="0">
                <a:solidFill>
                  <a:schemeClr val="bg1"/>
                </a:solidFill>
                <a:latin typeface="Arial" panose="020B0604020202020204" pitchFamily="34" charset="0"/>
                <a:cs typeface="Arial" panose="020B0604020202020204" pitchFamily="34" charset="0"/>
                <a:sym typeface="Arial" panose="020B0604020202020204" pitchFamily="34" charset="0"/>
              </a:rPr>
              <a:t>los procedimientos </a:t>
            </a:r>
            <a:r>
              <a:rPr lang="es-MX" altLang="es-MX" sz="1000" dirty="0">
                <a:solidFill>
                  <a:schemeClr val="bg1"/>
                </a:solidFill>
                <a:latin typeface="Arial" panose="020B0604020202020204" pitchFamily="34" charset="0"/>
                <a:cs typeface="Arial" panose="020B0604020202020204" pitchFamily="34" charset="0"/>
                <a:sym typeface="Arial" panose="020B0604020202020204" pitchFamily="34" charset="0"/>
              </a:rPr>
              <a:t>de preparación, almacenamiento y conservación de los alimentos, </a:t>
            </a:r>
            <a:r>
              <a:rPr lang="es-MX" altLang="es-MX" sz="1000" b="1" dirty="0">
                <a:solidFill>
                  <a:schemeClr val="bg1"/>
                </a:solidFill>
                <a:latin typeface="Arial" panose="020B0604020202020204" pitchFamily="34" charset="0"/>
                <a:cs typeface="Arial" panose="020B0604020202020204" pitchFamily="34" charset="0"/>
                <a:sym typeface="Arial" panose="020B0604020202020204" pitchFamily="34" charset="0"/>
              </a:rPr>
              <a:t>que pueden generar una alta incidencia de enfermedades del tracto digestivo </a:t>
            </a:r>
            <a:r>
              <a:rPr lang="es-MX" altLang="es-MX" sz="1000" dirty="0">
                <a:solidFill>
                  <a:schemeClr val="bg1"/>
                </a:solidFill>
                <a:latin typeface="Arial" panose="020B0604020202020204" pitchFamily="34" charset="0"/>
                <a:cs typeface="Arial" panose="020B0604020202020204" pitchFamily="34" charset="0"/>
                <a:sym typeface="Arial" panose="020B0604020202020204" pitchFamily="34" charset="0"/>
              </a:rPr>
              <a:t>e </a:t>
            </a:r>
            <a:r>
              <a:rPr lang="es-MX" altLang="es-MX" sz="1000" b="1" dirty="0">
                <a:solidFill>
                  <a:schemeClr val="bg1"/>
                </a:solidFill>
                <a:latin typeface="Arial" panose="020B0604020202020204" pitchFamily="34" charset="0"/>
                <a:cs typeface="Arial" panose="020B0604020202020204" pitchFamily="34" charset="0"/>
                <a:sym typeface="Arial" panose="020B0604020202020204" pitchFamily="34" charset="0"/>
              </a:rPr>
              <a:t>incidir en su aprovechamiento pleno</a:t>
            </a:r>
            <a:r>
              <a:rPr lang="es-MX" altLang="es-MX" sz="1000" dirty="0">
                <a:solidFill>
                  <a:schemeClr val="bg1"/>
                </a:solidFill>
                <a:latin typeface="Arial" panose="020B0604020202020204" pitchFamily="34" charset="0"/>
                <a:cs typeface="Arial" panose="020B0604020202020204" pitchFamily="34" charset="0"/>
                <a:sym typeface="Arial" panose="020B0604020202020204" pitchFamily="34" charset="0"/>
              </a:rPr>
              <a:t>. </a:t>
            </a:r>
            <a:endParaRPr lang="es-MX" altLang="es-MX" sz="1000" dirty="0">
              <a:solidFill>
                <a:schemeClr val="bg1"/>
              </a:solidFill>
              <a:latin typeface="Arial" panose="020B0604020202020204" pitchFamily="34" charset="0"/>
              <a:cs typeface="Arial" panose="020B0604020202020204" pitchFamily="34" charset="0"/>
            </a:endParaRPr>
          </a:p>
        </p:txBody>
      </p:sp>
      <p:sp>
        <p:nvSpPr>
          <p:cNvPr id="21" name="CuadroTexto 20">
            <a:extLst>
              <a:ext uri="{FF2B5EF4-FFF2-40B4-BE49-F238E27FC236}">
                <a16:creationId xmlns:a16="http://schemas.microsoft.com/office/drawing/2014/main" id="{A26F2C58-43CE-44F9-AA15-023CD826175E}"/>
              </a:ext>
            </a:extLst>
          </p:cNvPr>
          <p:cNvSpPr txBox="1"/>
          <p:nvPr/>
        </p:nvSpPr>
        <p:spPr>
          <a:xfrm>
            <a:off x="666612" y="8221166"/>
            <a:ext cx="5763780" cy="400110"/>
          </a:xfrm>
          <a:prstGeom prst="rect">
            <a:avLst/>
          </a:prstGeom>
          <a:noFill/>
        </p:spPr>
        <p:txBody>
          <a:bodyPr wrap="square" rtlCol="0">
            <a:spAutoFit/>
          </a:bodyPr>
          <a:lstStyle/>
          <a:p>
            <a:r>
              <a:rPr lang="es-MX" sz="1000" dirty="0">
                <a:latin typeface="Arial" panose="020B0604020202020204" pitchFamily="34" charset="0"/>
                <a:cs typeface="Arial" panose="020B0604020202020204" pitchFamily="34" charset="0"/>
              </a:rPr>
              <a:t>Fuente: Elaboración propia con datos de los Objetivos de Desarrollo del Milenio (PR, 2016). </a:t>
            </a:r>
          </a:p>
          <a:p>
            <a:r>
              <a:rPr lang="es-MX" sz="1000" dirty="0">
                <a:latin typeface="Arial" panose="020B0604020202020204" pitchFamily="34" charset="0"/>
                <a:cs typeface="Arial" panose="020B0604020202020204" pitchFamily="34" charset="0"/>
              </a:rPr>
              <a:t>Nota: Defunciones por cada 100 mil menores de 5 años</a:t>
            </a:r>
          </a:p>
        </p:txBody>
      </p:sp>
      <p:sp>
        <p:nvSpPr>
          <p:cNvPr id="14" name="Rectangle 6">
            <a:extLst>
              <a:ext uri="{FF2B5EF4-FFF2-40B4-BE49-F238E27FC236}">
                <a16:creationId xmlns:a16="http://schemas.microsoft.com/office/drawing/2014/main" id="{D28A57B3-34EE-4B69-A367-C835501CE287}"/>
              </a:ext>
            </a:extLst>
          </p:cNvPr>
          <p:cNvSpPr>
            <a:spLocks/>
          </p:cNvSpPr>
          <p:nvPr/>
        </p:nvSpPr>
        <p:spPr bwMode="auto">
          <a:xfrm>
            <a:off x="345716" y="1092508"/>
            <a:ext cx="12313368" cy="47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0800" tIns="50800" rIns="50800" bIns="50800" anchor="ctr">
            <a:spAutoFit/>
          </a:bodyP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defTabSz="914400" eaLnBrk="1"/>
            <a:r>
              <a:rPr lang="es-MX" altLang="es-MX" sz="2400" b="1" dirty="0">
                <a:solidFill>
                  <a:srgbClr val="53585F"/>
                </a:solidFill>
                <a:latin typeface="Arial" panose="020B0604020202020204" pitchFamily="34" charset="0"/>
                <a:cs typeface="Arial" panose="020B0604020202020204" pitchFamily="34" charset="0"/>
                <a:sym typeface="Arial" panose="020B0604020202020204" pitchFamily="34" charset="0"/>
              </a:rPr>
              <a:t>Diagnóstico</a:t>
            </a:r>
            <a:endParaRPr lang="es-MX" altLang="es-MX" sz="1600"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graphicFrame>
        <p:nvGraphicFramePr>
          <p:cNvPr id="22" name="Gráfico 21">
            <a:extLst>
              <a:ext uri="{FF2B5EF4-FFF2-40B4-BE49-F238E27FC236}">
                <a16:creationId xmlns:a16="http://schemas.microsoft.com/office/drawing/2014/main" id="{00000000-0008-0000-1200-000002000000}"/>
              </a:ext>
            </a:extLst>
          </p:cNvPr>
          <p:cNvGraphicFramePr>
            <a:graphicFrameLocks/>
          </p:cNvGraphicFramePr>
          <p:nvPr>
            <p:extLst>
              <p:ext uri="{D42A27DB-BD31-4B8C-83A1-F6EECF244321}">
                <p14:modId xmlns:p14="http://schemas.microsoft.com/office/powerpoint/2010/main" val="3010526556"/>
              </p:ext>
            </p:extLst>
          </p:nvPr>
        </p:nvGraphicFramePr>
        <p:xfrm>
          <a:off x="511019" y="4177782"/>
          <a:ext cx="6263964" cy="399427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7096605"/>
      </p:ext>
    </p:extLst>
  </p:cSld>
  <p:clrMapOvr>
    <a:masterClrMapping/>
  </p:clrMapOvr>
</p:sld>
</file>

<file path=ppt/theme/theme1.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Mincho"/>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27655</TotalTime>
  <Words>3709</Words>
  <Application>Microsoft Office PowerPoint</Application>
  <PresentationFormat>Personalizado</PresentationFormat>
  <Paragraphs>439</Paragraphs>
  <Slides>16</Slides>
  <Notes>8</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1</vt:i4>
      </vt:variant>
      <vt:variant>
        <vt:lpstr>Títulos de diapositiva</vt:lpstr>
      </vt:variant>
      <vt:variant>
        <vt:i4>16</vt:i4>
      </vt:variant>
    </vt:vector>
  </HeadingPairs>
  <TitlesOfParts>
    <vt:vector size="27" baseType="lpstr">
      <vt:lpstr>Arial</vt:lpstr>
      <vt:lpstr>Arial Black</vt:lpstr>
      <vt:lpstr>Calibri</vt:lpstr>
      <vt:lpstr>Calibri Light</vt:lpstr>
      <vt:lpstr>Helvetica Light</vt:lpstr>
      <vt:lpstr>Helvetica Neue</vt:lpstr>
      <vt:lpstr>Symbol</vt:lpstr>
      <vt:lpstr>Times New Roman</vt:lpstr>
      <vt:lpstr>Wingdings</vt:lpstr>
      <vt:lpstr>Diseño personalizado</vt:lpstr>
      <vt:lpstr>Document</vt:lpstr>
      <vt:lpstr>Estudio Diagnóstico del Derecho a la Alimentación Nutritiva y de Calidad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Titulo de la presentación</dc:title>
  <dc:creator>Julieta  Castro Toral</dc:creator>
  <cp:lastModifiedBy>Liv  Lafontaine Navarro</cp:lastModifiedBy>
  <cp:revision>1749</cp:revision>
  <cp:lastPrinted>2018-04-04T22:18:25Z</cp:lastPrinted>
  <dcterms:modified xsi:type="dcterms:W3CDTF">2019-02-11T23:11:27Z</dcterms:modified>
</cp:coreProperties>
</file>