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Lustria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9DA81FF-0B18-425B-8816-B51B29A4CCC2}">
  <a:tblStyle styleId="{49DA81FF-0B18-425B-8816-B51B29A4CCC2}" styleName="Table_0">
    <a:wholeTbl>
      <a:tcTxStyle b="off" i="off">
        <a:font>
          <a:latin typeface="Calisto MT"/>
          <a:ea typeface="Calisto MT"/>
          <a:cs typeface="Calisto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FE6E6"/>
          </a:solidFill>
        </a:fill>
      </a:tcStyle>
    </a:wholeTbl>
    <a:band1H>
      <a:tcStyle>
        <a:fill>
          <a:solidFill>
            <a:srgbClr val="DDCACA"/>
          </a:solidFill>
        </a:fill>
      </a:tcStyle>
    </a:band1H>
    <a:band1V>
      <a:tcStyle>
        <a:fill>
          <a:solidFill>
            <a:srgbClr val="DDCACA"/>
          </a:solidFill>
        </a:fill>
      </a:tcStyle>
    </a:band1V>
    <a:lastCol>
      <a:tcTxStyle b="on" i="off">
        <a:font>
          <a:latin typeface="Calisto MT"/>
          <a:ea typeface="Calisto MT"/>
          <a:cs typeface="Calisto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sto MT"/>
          <a:ea typeface="Calisto MT"/>
          <a:cs typeface="Calisto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sto MT"/>
          <a:ea typeface="Calisto MT"/>
          <a:cs typeface="Calisto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sto MT"/>
          <a:ea typeface="Calisto MT"/>
          <a:cs typeface="Calisto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font" Target="fonts/Lustri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371600" y="1143000"/>
            <a:ext cx="41148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520"/>
              </a:spcBef>
              <a:buClr>
                <a:srgbClr val="888888"/>
              </a:buClr>
              <a:buFont typeface="Arial"/>
              <a:buNone/>
              <a:defRPr b="0" i="0" sz="2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MX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5" name="Shape 25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807F83"/>
              </a:buClr>
              <a:buSzPct val="25000"/>
              <a:buFont typeface="Arial"/>
              <a:buNone/>
            </a:pPr>
            <a:r>
              <a:rPr b="0" i="0" lang="es-MX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Vertical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 rot="5400000">
            <a:off x="5406829" y="2846192"/>
            <a:ext cx="450254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1215829" y="864992"/>
            <a:ext cx="4502540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2" name="Shape 92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807F83"/>
              </a:buClr>
              <a:buSzPct val="25000"/>
              <a:buFont typeface="Arial"/>
              <a:buNone/>
            </a:pPr>
            <a:r>
              <a:rPr lang="es-MX" sz="2000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807F83"/>
              </a:buClr>
              <a:buFont typeface="Arial"/>
              <a:buNone/>
              <a:defRPr b="1" i="0" sz="4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3" name="Shape 43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807F83"/>
              </a:buClr>
              <a:buSzPct val="25000"/>
              <a:buFont typeface="Arial"/>
              <a:buNone/>
            </a:pPr>
            <a:r>
              <a:rPr lang="es-MX" sz="2000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HCP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600200"/>
            <a:ext cx="3784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40300" y="1600200"/>
            <a:ext cx="37464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mparis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535112"/>
            <a:ext cx="3809999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07F83"/>
              </a:buClr>
              <a:buFont typeface="Arial"/>
              <a:buNone/>
              <a:defRPr b="1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buClr>
                <a:srgbClr val="807F83"/>
              </a:buClr>
              <a:buFont typeface="Arial"/>
              <a:buNone/>
              <a:defRPr b="1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buClr>
                <a:srgbClr val="807F83"/>
              </a:buClr>
              <a:buFont typeface="Arial"/>
              <a:buNone/>
              <a:defRPr b="1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buClr>
                <a:srgbClr val="807F83"/>
              </a:buClr>
              <a:buFont typeface="Arial"/>
              <a:buNone/>
              <a:defRPr b="1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buClr>
                <a:srgbClr val="807F83"/>
              </a:buClr>
              <a:buFont typeface="Arial"/>
              <a:buNone/>
              <a:defRPr b="1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57200" y="2174875"/>
            <a:ext cx="3809999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3" type="body"/>
          </p:nvPr>
        </p:nvSpPr>
        <p:spPr>
          <a:xfrm>
            <a:off x="4914900" y="1535112"/>
            <a:ext cx="37719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07F83"/>
              </a:buClr>
              <a:buFont typeface="Arial"/>
              <a:buNone/>
              <a:defRPr b="1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buClr>
                <a:srgbClr val="807F83"/>
              </a:buClr>
              <a:buFont typeface="Arial"/>
              <a:buNone/>
              <a:defRPr b="1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buClr>
                <a:srgbClr val="807F83"/>
              </a:buClr>
              <a:buFont typeface="Arial"/>
              <a:buNone/>
              <a:defRPr b="1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buClr>
                <a:srgbClr val="807F83"/>
              </a:buClr>
              <a:buFont typeface="Arial"/>
              <a:buNone/>
              <a:defRPr b="1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buClr>
                <a:srgbClr val="807F83"/>
              </a:buClr>
              <a:buFont typeface="Arial"/>
              <a:buNone/>
              <a:defRPr b="1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4" type="body"/>
          </p:nvPr>
        </p:nvSpPr>
        <p:spPr>
          <a:xfrm>
            <a:off x="4914900" y="2174875"/>
            <a:ext cx="3771900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4406900" y="1767943"/>
            <a:ext cx="4286250" cy="43582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767943"/>
            <a:ext cx="3784600" cy="43582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rgbClr val="807F83"/>
              </a:buClr>
              <a:buFont typeface="Arial"/>
              <a:buNone/>
              <a:defRPr b="0" i="0" sz="1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buClr>
                <a:srgbClr val="807F83"/>
              </a:buClr>
              <a:buFont typeface="Arial"/>
              <a:buNone/>
              <a:defRPr b="0" i="0" sz="1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buClr>
                <a:srgbClr val="807F83"/>
              </a:buClr>
              <a:buFont typeface="Arial"/>
              <a:buNone/>
              <a:defRPr b="0" i="0" sz="1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buClr>
                <a:srgbClr val="807F83"/>
              </a:buClr>
              <a:buFont typeface="Arial"/>
              <a:buNone/>
              <a:defRPr b="0" i="0" sz="9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buClr>
                <a:srgbClr val="807F83"/>
              </a:buClr>
              <a:buFont typeface="Arial"/>
              <a:buNone/>
              <a:defRPr b="0" i="0" sz="9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807F83"/>
              </a:buClr>
              <a:buFont typeface="Arial"/>
              <a:buNone/>
              <a:defRPr b="1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/>
          <p:nvPr>
            <p:ph idx="2" type="pic"/>
          </p:nvPr>
        </p:nvSpPr>
        <p:spPr>
          <a:xfrm>
            <a:off x="1792288" y="1659702"/>
            <a:ext cx="5486399" cy="30678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rgbClr val="807F83"/>
              </a:buClr>
              <a:buFont typeface="Arial"/>
              <a:buNone/>
              <a:defRPr b="0" i="0" sz="3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buClr>
                <a:srgbClr val="807F83"/>
              </a:buClr>
              <a:buFont typeface="Arial"/>
              <a:buNone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buClr>
                <a:srgbClr val="807F83"/>
              </a:buClr>
              <a:buFont typeface="Arial"/>
              <a:buNone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rgbClr val="807F83"/>
              </a:buClr>
              <a:buFont typeface="Arial"/>
              <a:buNone/>
              <a:defRPr b="0" i="0" sz="1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buClr>
                <a:srgbClr val="807F83"/>
              </a:buClr>
              <a:buFont typeface="Arial"/>
              <a:buNone/>
              <a:defRPr b="0" i="0" sz="1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buClr>
                <a:srgbClr val="807F83"/>
              </a:buClr>
              <a:buFont typeface="Arial"/>
              <a:buNone/>
              <a:defRPr b="0" i="0" sz="1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buClr>
                <a:srgbClr val="807F83"/>
              </a:buClr>
              <a:buFont typeface="Arial"/>
              <a:buNone/>
              <a:defRPr b="0" i="0" sz="9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buClr>
                <a:srgbClr val="807F83"/>
              </a:buClr>
              <a:buFont typeface="Arial"/>
              <a:buNone/>
              <a:defRPr b="0" i="0" sz="9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9" name="Shape 79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807F83"/>
              </a:buClr>
              <a:buSzPct val="25000"/>
              <a:buFont typeface="Arial"/>
              <a:buNone/>
            </a:pPr>
            <a:r>
              <a:rPr lang="es-MX" sz="2000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01.png"/><Relationship Id="rId2" Type="http://schemas.openxmlformats.org/officeDocument/2006/relationships/image" Target="../media/image00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57200" y="274637"/>
            <a:ext cx="600799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 amt="28000"/>
          </a:blip>
          <a:srcRect b="0" l="0" r="0" t="0"/>
          <a:stretch/>
        </p:blipFill>
        <p:spPr>
          <a:xfrm>
            <a:off x="3011033" y="3008161"/>
            <a:ext cx="2857322" cy="2879999"/>
          </a:xfrm>
          <a:prstGeom prst="rect">
            <a:avLst/>
          </a:prstGeom>
          <a:blipFill rotWithShape="1">
            <a:blip r:embed="rId2">
              <a:alphaModFix amt="28000"/>
            </a:blip>
            <a:stretch>
              <a:fillRect b="0" l="0" r="0" t="0"/>
            </a:stretch>
          </a:blipFill>
          <a:ln>
            <a:noFill/>
          </a:ln>
        </p:spPr>
      </p:pic>
      <p:sp>
        <p:nvSpPr>
          <p:cNvPr id="12" name="Shape 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807F83"/>
              </a:buClr>
              <a:buFont typeface="Arial"/>
              <a:buNone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rgbClr val="807F83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rgbClr val="807F83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MX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17" name="Shape 17"/>
          <p:cNvCxnSpPr/>
          <p:nvPr/>
        </p:nvCxnSpPr>
        <p:spPr>
          <a:xfrm>
            <a:off x="457200" y="1457363"/>
            <a:ext cx="8229600" cy="0"/>
          </a:xfrm>
          <a:prstGeom prst="straightConnector1">
            <a:avLst/>
          </a:prstGeom>
          <a:noFill/>
          <a:ln cap="flat" cmpd="sng" w="25400">
            <a:solidFill>
              <a:srgbClr val="BE0F3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/>
          <p:nvPr/>
        </p:nvSpPr>
        <p:spPr>
          <a:xfrm>
            <a:off x="457200" y="6126162"/>
            <a:ext cx="8229600" cy="230186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Relationship Id="rId4" Type="http://schemas.openxmlformats.org/officeDocument/2006/relationships/image" Target="../media/image0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3366535"/>
            <a:ext cx="9144000" cy="3491465"/>
          </a:xfrm>
          <a:prstGeom prst="rect">
            <a:avLst/>
          </a:prstGeom>
          <a:solidFill>
            <a:srgbClr val="807F8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71646" y="570043"/>
            <a:ext cx="2001190" cy="23145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9" name="Shape 99"/>
          <p:cNvGrpSpPr/>
          <p:nvPr/>
        </p:nvGrpSpPr>
        <p:grpSpPr>
          <a:xfrm>
            <a:off x="161926" y="4594771"/>
            <a:ext cx="665163" cy="57149"/>
            <a:chOff x="1885283" y="4385501"/>
            <a:chExt cx="1471076" cy="39013"/>
          </a:xfrm>
        </p:grpSpPr>
        <p:cxnSp>
          <p:nvCxnSpPr>
            <p:cNvPr id="100" name="Shape 100"/>
            <p:cNvCxnSpPr/>
            <p:nvPr/>
          </p:nvCxnSpPr>
          <p:spPr>
            <a:xfrm>
              <a:off x="1885283" y="4385501"/>
              <a:ext cx="1471076" cy="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Shape 101"/>
            <p:cNvCxnSpPr/>
            <p:nvPr/>
          </p:nvCxnSpPr>
          <p:spPr>
            <a:xfrm>
              <a:off x="1885283" y="4424514"/>
              <a:ext cx="1471076" cy="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2" name="Shape 102"/>
          <p:cNvGrpSpPr/>
          <p:nvPr/>
        </p:nvGrpSpPr>
        <p:grpSpPr>
          <a:xfrm>
            <a:off x="8316912" y="4593978"/>
            <a:ext cx="665162" cy="58736"/>
            <a:chOff x="1885283" y="4385501"/>
            <a:chExt cx="1471076" cy="39013"/>
          </a:xfrm>
        </p:grpSpPr>
        <p:cxnSp>
          <p:nvCxnSpPr>
            <p:cNvPr id="103" name="Shape 103"/>
            <p:cNvCxnSpPr/>
            <p:nvPr/>
          </p:nvCxnSpPr>
          <p:spPr>
            <a:xfrm>
              <a:off x="1885283" y="4385501"/>
              <a:ext cx="1471076" cy="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Shape 104"/>
            <p:cNvCxnSpPr/>
            <p:nvPr/>
          </p:nvCxnSpPr>
          <p:spPr>
            <a:xfrm>
              <a:off x="1885283" y="4424514"/>
              <a:ext cx="1471076" cy="0"/>
            </a:xfrm>
            <a:prstGeom prst="straightConnector1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5" name="Shape 105"/>
          <p:cNvSpPr txBox="1"/>
          <p:nvPr/>
        </p:nvSpPr>
        <p:spPr>
          <a:xfrm>
            <a:off x="7368693" y="6118758"/>
            <a:ext cx="119257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s-MX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Mayo 2016</a:t>
            </a:r>
          </a:p>
        </p:txBody>
      </p:sp>
      <p:sp>
        <p:nvSpPr>
          <p:cNvPr id="106" name="Shape 106"/>
          <p:cNvSpPr/>
          <p:nvPr/>
        </p:nvSpPr>
        <p:spPr>
          <a:xfrm>
            <a:off x="665164" y="4178478"/>
            <a:ext cx="755555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MX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evaluación del desempeño 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MX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satisfacción de la ciudadanía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1927" y="5391528"/>
            <a:ext cx="2013229" cy="1341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7" name="Shape 237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8" name="Shape 238"/>
          <p:cNvSpPr txBox="1"/>
          <p:nvPr>
            <p:ph idx="12" type="sldNum"/>
          </p:nvPr>
        </p:nvSpPr>
        <p:spPr>
          <a:xfrm>
            <a:off x="7010400" y="64910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39" name="Shape 239"/>
          <p:cNvSpPr txBox="1"/>
          <p:nvPr/>
        </p:nvSpPr>
        <p:spPr>
          <a:xfrm>
            <a:off x="5205908" y="1419187"/>
            <a:ext cx="3028416" cy="6554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coexisten 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SED </a:t>
            </a:r>
          </a:p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y satisfacción? </a:t>
            </a:r>
          </a:p>
        </p:txBody>
      </p:sp>
      <p:grpSp>
        <p:nvGrpSpPr>
          <p:cNvPr id="240" name="Shape 240"/>
          <p:cNvGrpSpPr/>
          <p:nvPr/>
        </p:nvGrpSpPr>
        <p:grpSpPr>
          <a:xfrm>
            <a:off x="2726741" y="1746922"/>
            <a:ext cx="3360730" cy="3399194"/>
            <a:chOff x="738975" y="4363196"/>
            <a:chExt cx="1944000" cy="1944000"/>
          </a:xfrm>
        </p:grpSpPr>
        <p:sp>
          <p:nvSpPr>
            <p:cNvPr id="241" name="Shape 241"/>
            <p:cNvSpPr/>
            <p:nvPr/>
          </p:nvSpPr>
          <p:spPr>
            <a:xfrm>
              <a:off x="738975" y="4363196"/>
              <a:ext cx="1944000" cy="1944000"/>
            </a:xfrm>
            <a:prstGeom prst="ellipse">
              <a:avLst/>
            </a:prstGeom>
            <a:solidFill>
              <a:srgbClr val="F47A41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>
              <a:off x="846975" y="4471196"/>
              <a:ext cx="1727999" cy="1727999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3" name="Shape 243"/>
          <p:cNvSpPr/>
          <p:nvPr/>
        </p:nvSpPr>
        <p:spPr>
          <a:xfrm>
            <a:off x="2913449" y="2768198"/>
            <a:ext cx="2981325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MX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¿Cómo incorporamos la satisfacción ciudadana al Sistema de Evaluación del Desempeño?</a:t>
            </a:r>
          </a:p>
        </p:txBody>
      </p:sp>
      <p:sp>
        <p:nvSpPr>
          <p:cNvPr id="244" name="Shape 244"/>
          <p:cNvSpPr/>
          <p:nvPr/>
        </p:nvSpPr>
        <p:spPr>
          <a:xfrm>
            <a:off x="1111750" y="1417108"/>
            <a:ext cx="262571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¿Qué</a:t>
            </a:r>
            <a:r>
              <a:rPr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experiencias</a:t>
            </a:r>
            <a:r>
              <a:rPr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existen</a:t>
            </a:r>
            <a:r>
              <a:rPr lang="es-MX"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</a:p>
        </p:txBody>
      </p:sp>
      <p:sp>
        <p:nvSpPr>
          <p:cNvPr id="245" name="Shape 245"/>
          <p:cNvSpPr/>
          <p:nvPr/>
        </p:nvSpPr>
        <p:spPr>
          <a:xfrm>
            <a:off x="125716" y="3092576"/>
            <a:ext cx="280821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funcionaría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</a:p>
        </p:txBody>
      </p:sp>
      <p:sp>
        <p:nvSpPr>
          <p:cNvPr id="246" name="Shape 246"/>
          <p:cNvSpPr/>
          <p:nvPr/>
        </p:nvSpPr>
        <p:spPr>
          <a:xfrm>
            <a:off x="6081480" y="3158625"/>
            <a:ext cx="2605319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Cómo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 hacemos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b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247" name="Shape 247"/>
          <p:cNvSpPr/>
          <p:nvPr/>
        </p:nvSpPr>
        <p:spPr>
          <a:xfrm>
            <a:off x="3569616" y="5680039"/>
            <a:ext cx="1860059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¿Qué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opinas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48" name="Shape 248"/>
          <p:cNvSpPr/>
          <p:nvPr/>
        </p:nvSpPr>
        <p:spPr>
          <a:xfrm>
            <a:off x="5054360" y="4750139"/>
            <a:ext cx="264810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¿En qué</a:t>
            </a:r>
          </a:p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nivel 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MIR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49" name="Shape 249"/>
          <p:cNvSpPr/>
          <p:nvPr/>
        </p:nvSpPr>
        <p:spPr>
          <a:xfrm>
            <a:off x="877463" y="4765967"/>
            <a:ext cx="432844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Vinculación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con el presupuesto?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457200" y="274962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lang="es-MX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Propuestas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457200" y="322787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1" marL="0" marR="0" rtl="0" algn="just">
              <a:spcBef>
                <a:spcPts val="0"/>
              </a:spcBef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just">
              <a:spcBef>
                <a:spcPts val="0"/>
              </a:spcBef>
              <a:buSzPct val="25000"/>
              <a:buNone/>
            </a:pPr>
            <a:r>
              <a:rPr b="1" i="0" lang="es-MX" sz="18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cxnSp>
        <p:nvCxnSpPr>
          <p:cNvPr id="114" name="Shape 114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5" name="Shape 115"/>
          <p:cNvSpPr txBox="1"/>
          <p:nvPr>
            <p:ph idx="12" type="sldNum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6" name="Shape 116"/>
          <p:cNvSpPr txBox="1"/>
          <p:nvPr/>
        </p:nvSpPr>
        <p:spPr>
          <a:xfrm>
            <a:off x="472439" y="322787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lang="es-MX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57200" y="1196774"/>
            <a:ext cx="8229598" cy="9037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452D65"/>
              </a:buClr>
              <a:buSzPct val="25000"/>
              <a:buFont typeface="Arial"/>
              <a:buNone/>
            </a:pPr>
            <a:r>
              <a:rPr b="1" lang="es-MX" sz="2000">
                <a:solidFill>
                  <a:srgbClr val="452D65"/>
                </a:solidFill>
                <a:latin typeface="Arial"/>
                <a:ea typeface="Arial"/>
                <a:cs typeface="Arial"/>
                <a:sym typeface="Arial"/>
              </a:rPr>
              <a:t>Mejorar el desempeño de los programas</a:t>
            </a:r>
          </a:p>
        </p:txBody>
      </p:sp>
      <p:sp>
        <p:nvSpPr>
          <p:cNvPr id="118" name="Shape 118"/>
          <p:cNvSpPr/>
          <p:nvPr/>
        </p:nvSpPr>
        <p:spPr>
          <a:xfrm>
            <a:off x="1091761" y="2425250"/>
            <a:ext cx="1371956" cy="1637083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E42529"/>
          </a:solidFill>
          <a:ln cap="flat" cmpd="sng" w="9525">
            <a:solidFill>
              <a:srgbClr val="E4252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3024609" y="2425249"/>
            <a:ext cx="1371956" cy="1637083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442C65"/>
          </a:solidFill>
          <a:ln cap="flat" cmpd="sng" w="9525">
            <a:solidFill>
              <a:srgbClr val="442C6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4885392" y="2477239"/>
            <a:ext cx="1371956" cy="1637083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47A41"/>
          </a:solidFill>
          <a:ln cap="flat" cmpd="sng" w="9525">
            <a:solidFill>
              <a:srgbClr val="F89B5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6864332" y="2477239"/>
            <a:ext cx="1371956" cy="1637083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148B8C"/>
          </a:solidFill>
          <a:ln cap="flat" cmpd="sng" w="9525">
            <a:solidFill>
              <a:srgbClr val="148B8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78869" y="7300913"/>
            <a:ext cx="3336130" cy="40508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3" name="Shape 123"/>
          <p:cNvGrpSpPr/>
          <p:nvPr/>
        </p:nvGrpSpPr>
        <p:grpSpPr>
          <a:xfrm>
            <a:off x="1031239" y="3966387"/>
            <a:ext cx="1482583" cy="1527670"/>
            <a:chOff x="6427035" y="3413130"/>
            <a:chExt cx="1944000" cy="1944000"/>
          </a:xfrm>
        </p:grpSpPr>
        <p:sp>
          <p:nvSpPr>
            <p:cNvPr id="124" name="Shape 124"/>
            <p:cNvSpPr/>
            <p:nvPr/>
          </p:nvSpPr>
          <p:spPr>
            <a:xfrm>
              <a:off x="6427035" y="3413130"/>
              <a:ext cx="1944000" cy="1944000"/>
            </a:xfrm>
            <a:prstGeom prst="ellipse">
              <a:avLst/>
            </a:prstGeom>
            <a:solidFill>
              <a:srgbClr val="E42529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s-MX" sz="1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Eficiencia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6553035" y="3539130"/>
              <a:ext cx="1692000" cy="16920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6" name="Shape 126"/>
          <p:cNvGrpSpPr/>
          <p:nvPr/>
        </p:nvGrpSpPr>
        <p:grpSpPr>
          <a:xfrm>
            <a:off x="2971236" y="3966387"/>
            <a:ext cx="1482583" cy="1527670"/>
            <a:chOff x="738975" y="4363196"/>
            <a:chExt cx="1944000" cy="1944000"/>
          </a:xfrm>
        </p:grpSpPr>
        <p:sp>
          <p:nvSpPr>
            <p:cNvPr id="127" name="Shape 127"/>
            <p:cNvSpPr/>
            <p:nvPr/>
          </p:nvSpPr>
          <p:spPr>
            <a:xfrm>
              <a:off x="738975" y="4363196"/>
              <a:ext cx="1944000" cy="1944000"/>
            </a:xfrm>
            <a:prstGeom prst="ellipse">
              <a:avLst/>
            </a:prstGeom>
            <a:solidFill>
              <a:srgbClr val="442C65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s-MX" sz="1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Economía</a:t>
              </a:r>
            </a:p>
          </p:txBody>
        </p:sp>
        <p:sp>
          <p:nvSpPr>
            <p:cNvPr id="128" name="Shape 128"/>
            <p:cNvSpPr/>
            <p:nvPr/>
          </p:nvSpPr>
          <p:spPr>
            <a:xfrm>
              <a:off x="846975" y="4471196"/>
              <a:ext cx="1727999" cy="1727999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" name="Shape 129"/>
          <p:cNvGrpSpPr/>
          <p:nvPr/>
        </p:nvGrpSpPr>
        <p:grpSpPr>
          <a:xfrm>
            <a:off x="4842586" y="4015305"/>
            <a:ext cx="1482583" cy="1527670"/>
            <a:chOff x="738975" y="4363196"/>
            <a:chExt cx="1944000" cy="1944000"/>
          </a:xfrm>
        </p:grpSpPr>
        <p:sp>
          <p:nvSpPr>
            <p:cNvPr id="130" name="Shape 130"/>
            <p:cNvSpPr/>
            <p:nvPr/>
          </p:nvSpPr>
          <p:spPr>
            <a:xfrm>
              <a:off x="738975" y="4363196"/>
              <a:ext cx="1944000" cy="1944000"/>
            </a:xfrm>
            <a:prstGeom prst="ellipse">
              <a:avLst/>
            </a:prstGeom>
            <a:solidFill>
              <a:srgbClr val="F47A41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s-MX" sz="1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Eficacia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846975" y="4471196"/>
              <a:ext cx="1727999" cy="1727999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2" name="Shape 132"/>
          <p:cNvGrpSpPr/>
          <p:nvPr/>
        </p:nvGrpSpPr>
        <p:grpSpPr>
          <a:xfrm>
            <a:off x="6776625" y="4015306"/>
            <a:ext cx="1482583" cy="1527670"/>
            <a:chOff x="3592778" y="4914000"/>
            <a:chExt cx="1944000" cy="1944000"/>
          </a:xfrm>
        </p:grpSpPr>
        <p:sp>
          <p:nvSpPr>
            <p:cNvPr id="133" name="Shape 133"/>
            <p:cNvSpPr/>
            <p:nvPr/>
          </p:nvSpPr>
          <p:spPr>
            <a:xfrm>
              <a:off x="3592778" y="4914000"/>
              <a:ext cx="1944000" cy="1944000"/>
            </a:xfrm>
            <a:prstGeom prst="ellipse">
              <a:avLst/>
            </a:prstGeom>
            <a:solidFill>
              <a:srgbClr val="148B8C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s-MX" sz="1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Calidad</a:t>
              </a:r>
            </a:p>
          </p:txBody>
        </p:sp>
        <p:sp>
          <p:nvSpPr>
            <p:cNvPr id="134" name="Shape 134"/>
            <p:cNvSpPr/>
            <p:nvPr/>
          </p:nvSpPr>
          <p:spPr>
            <a:xfrm>
              <a:off x="3728782" y="5040000"/>
              <a:ext cx="1692000" cy="16920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313412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i="0" lang="es-MX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 nos medimos?: SED</a:t>
            </a:r>
          </a:p>
        </p:txBody>
      </p:sp>
      <p:cxnSp>
        <p:nvCxnSpPr>
          <p:cNvPr id="141" name="Shape 141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2" name="Shape 142"/>
          <p:cNvSpPr txBox="1"/>
          <p:nvPr>
            <p:ph idx="12" type="sldNum"/>
          </p:nvPr>
        </p:nvSpPr>
        <p:spPr>
          <a:xfrm>
            <a:off x="7010400" y="6500333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3" name="Shape 143"/>
          <p:cNvSpPr txBox="1"/>
          <p:nvPr/>
        </p:nvSpPr>
        <p:spPr>
          <a:xfrm>
            <a:off x="457200" y="1212220"/>
            <a:ext cx="82296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452D65"/>
              </a:buClr>
              <a:buSzPct val="25000"/>
              <a:buFont typeface="Arial"/>
              <a:buNone/>
            </a:pPr>
            <a:r>
              <a:rPr b="1" lang="es-MX" sz="2000">
                <a:solidFill>
                  <a:srgbClr val="452D65"/>
                </a:solidFill>
                <a:latin typeface="Arial"/>
                <a:ea typeface="Arial"/>
                <a:cs typeface="Arial"/>
                <a:sym typeface="Arial"/>
              </a:rPr>
              <a:t>Sistema de Evaluación del Desempeño (SED)</a:t>
            </a:r>
          </a:p>
        </p:txBody>
      </p:sp>
      <p:sp>
        <p:nvSpPr>
          <p:cNvPr id="144" name="Shape 144"/>
          <p:cNvSpPr/>
          <p:nvPr/>
        </p:nvSpPr>
        <p:spPr>
          <a:xfrm>
            <a:off x="720968" y="2478414"/>
            <a:ext cx="7702061" cy="3477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just">
              <a:spcBef>
                <a:spcPts val="0"/>
              </a:spcBef>
              <a:buClr>
                <a:srgbClr val="7F7F7F"/>
              </a:buClr>
              <a:buSzPct val="100000"/>
              <a:buFont typeface="Noto Sans Symbols"/>
              <a:buChar char="▪"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Conjunto de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elementos metodológicos 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(herramientas de trabajo que pueden ser procesos, como la captura en un sistema informático, o conceptuales, como un marco teórico),</a:t>
            </a:r>
          </a:p>
          <a:p>
            <a:pPr indent="-342900" lvl="0" marL="342900" marR="0" rtl="0" algn="just">
              <a:spcBef>
                <a:spcPts val="0"/>
              </a:spcBef>
              <a:buClr>
                <a:schemeClr val="dk1"/>
              </a:buClr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buClr>
                <a:srgbClr val="7F7F7F"/>
              </a:buClr>
              <a:buSzPct val="100000"/>
              <a:buFont typeface="Noto Sans Symbols"/>
              <a:buChar char="▪"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que permiten realizar una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valoración objetiva</a:t>
            </a:r>
            <a:r>
              <a:rPr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del desempeño de los programas,</a:t>
            </a:r>
          </a:p>
          <a:p>
            <a:pPr indent="-342900" lvl="0" marL="342900" marR="0" rtl="0" algn="just">
              <a:spcBef>
                <a:spcPts val="0"/>
              </a:spcBef>
              <a:buClr>
                <a:schemeClr val="dk1"/>
              </a:buClr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buClr>
                <a:srgbClr val="7F7F7F"/>
              </a:buClr>
              <a:buSzPct val="100000"/>
              <a:buFont typeface="Noto Sans Symbols"/>
              <a:buChar char="▪"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verificando el cumplimiento de objetivos y metas</a:t>
            </a:r>
          </a:p>
          <a:p>
            <a:pPr indent="-342900" lvl="0" marL="342900" marR="0" rtl="0" algn="just">
              <a:spcBef>
                <a:spcPts val="0"/>
              </a:spcBef>
              <a:buClr>
                <a:schemeClr val="dk1"/>
              </a:buClr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spcBef>
                <a:spcPts val="0"/>
              </a:spcBef>
              <a:buClr>
                <a:srgbClr val="7F7F7F"/>
              </a:buClr>
              <a:buSzPct val="100000"/>
              <a:buFont typeface="Noto Sans Symbols"/>
              <a:buChar char="▪"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para conocer su impacto.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339977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i="0" lang="es-MX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 nos medimos?: Indicadores</a:t>
            </a:r>
          </a:p>
        </p:txBody>
      </p:sp>
      <p:cxnSp>
        <p:nvCxnSpPr>
          <p:cNvPr id="151" name="Shape 151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Shape 152"/>
          <p:cNvSpPr txBox="1"/>
          <p:nvPr>
            <p:ph idx="12" type="sldNum"/>
          </p:nvPr>
        </p:nvSpPr>
        <p:spPr>
          <a:xfrm>
            <a:off x="7010400" y="6500333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53" name="Shape 153"/>
          <p:cNvSpPr txBox="1"/>
          <p:nvPr/>
        </p:nvSpPr>
        <p:spPr>
          <a:xfrm>
            <a:off x="450375" y="1518046"/>
            <a:ext cx="8256895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452D65"/>
              </a:buClr>
              <a:buSzPct val="25000"/>
              <a:buFont typeface="Arial"/>
              <a:buNone/>
            </a:pPr>
            <a:r>
              <a:rPr b="1" lang="es-MX" sz="2000">
                <a:solidFill>
                  <a:srgbClr val="452D65"/>
                </a:solidFill>
                <a:latin typeface="Arial"/>
                <a:ea typeface="Arial"/>
                <a:cs typeface="Arial"/>
                <a:sym typeface="Arial"/>
              </a:rPr>
              <a:t>¿Qué son los indicadores?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628649" y="2512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sz="1511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403"/>
              </a:spcBef>
              <a:spcAft>
                <a:spcPts val="0"/>
              </a:spcAft>
              <a:buClr>
                <a:srgbClr val="807F83"/>
              </a:buClr>
              <a:buSzPct val="25000"/>
              <a:buFont typeface="Arial"/>
              <a:buNone/>
            </a:pPr>
            <a:r>
              <a:rPr lang="es-MX" sz="2015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Una </a:t>
            </a:r>
            <a:r>
              <a:rPr lang="es-MX" sz="2015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 las </a:t>
            </a:r>
            <a:r>
              <a:rPr lang="es-MX" sz="2015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herramientas principales del SED la constituyen los </a:t>
            </a:r>
            <a:r>
              <a:rPr b="1" lang="es-MX" sz="2015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Indicadores</a:t>
            </a:r>
            <a:r>
              <a:rPr lang="es-MX" sz="2015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MX" sz="2015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que son expresiones numéricas que nos permiten saber cómo van </a:t>
            </a:r>
            <a:r>
              <a:rPr lang="es-MX" sz="2015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los </a:t>
            </a:r>
            <a:r>
              <a:rPr b="1" lang="es-MX" sz="2015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Programas Presupuestarios</a:t>
            </a:r>
            <a:r>
              <a:rPr lang="es-MX" sz="2015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, y proporcionan los elementos que nos permitan comparar su </a:t>
            </a:r>
            <a:r>
              <a:rPr b="1" lang="es-MX" sz="2015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contribución al logro de los objetivos</a:t>
            </a:r>
            <a:r>
              <a:rPr lang="es-MX" sz="2015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 en beneficio de la población que se estructuran el </a:t>
            </a:r>
            <a:r>
              <a:rPr b="1" lang="es-MX" sz="2015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Matrices de Indicadores para resultados MIR</a:t>
            </a:r>
            <a:r>
              <a:rPr lang="es-MX" sz="2015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0" lvl="0" marL="0" marR="0" rtl="0" algn="just">
              <a:lnSpc>
                <a:spcPct val="80000"/>
              </a:lnSpc>
              <a:spcBef>
                <a:spcPts val="302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sz="1511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302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sz="1511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80000"/>
              </a:lnSpc>
              <a:spcBef>
                <a:spcPts val="302"/>
              </a:spcBef>
              <a:spcAft>
                <a:spcPts val="0"/>
              </a:spcAft>
              <a:buClr>
                <a:srgbClr val="807F83"/>
              </a:buClr>
              <a:buSzPct val="25000"/>
              <a:buFont typeface="Arial"/>
              <a:buNone/>
            </a:pPr>
            <a:r>
              <a:rPr lang="es-MX" sz="1511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just">
              <a:lnSpc>
                <a:spcPct val="80000"/>
              </a:lnSpc>
              <a:spcBef>
                <a:spcPts val="302"/>
              </a:spcBef>
              <a:buClr>
                <a:srgbClr val="807F83"/>
              </a:buClr>
              <a:buFont typeface="Arial"/>
              <a:buNone/>
            </a:pPr>
            <a:r>
              <a:t/>
            </a:r>
            <a:endParaRPr sz="1511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457200" y="322787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lang="es-MX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 nos medimos?: MIR</a:t>
            </a:r>
          </a:p>
        </p:txBody>
      </p:sp>
      <p:cxnSp>
        <p:nvCxnSpPr>
          <p:cNvPr id="161" name="Shape 161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2" name="Shape 162"/>
          <p:cNvSpPr txBox="1"/>
          <p:nvPr/>
        </p:nvSpPr>
        <p:spPr>
          <a:xfrm>
            <a:off x="7010400" y="6500333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163" name="Shape 163"/>
          <p:cNvSpPr txBox="1"/>
          <p:nvPr>
            <p:ph type="title"/>
          </p:nvPr>
        </p:nvSpPr>
        <p:spPr>
          <a:xfrm>
            <a:off x="457200" y="1134359"/>
            <a:ext cx="82295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452D65"/>
              </a:buClr>
              <a:buSzPct val="25000"/>
              <a:buFont typeface="Arial"/>
              <a:buNone/>
            </a:pPr>
            <a:r>
              <a:rPr b="1" i="0" lang="es-MX" sz="2000" u="none" cap="none" strike="noStrike">
                <a:solidFill>
                  <a:srgbClr val="452D65"/>
                </a:solidFill>
                <a:latin typeface="Arial"/>
                <a:ea typeface="Arial"/>
                <a:cs typeface="Arial"/>
                <a:sym typeface="Arial"/>
              </a:rPr>
              <a:t>¿Qué debe decirnos la MIR?</a:t>
            </a:r>
          </a:p>
        </p:txBody>
      </p:sp>
      <p:graphicFrame>
        <p:nvGraphicFramePr>
          <p:cNvPr id="164" name="Shape 164"/>
          <p:cNvGraphicFramePr/>
          <p:nvPr/>
        </p:nvGraphicFramePr>
        <p:xfrm>
          <a:off x="914398" y="22064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{49DA81FF-0B18-425B-8816-B51B29A4CCC2}</a:tableStyleId>
              </a:tblPr>
              <a:tblGrid>
                <a:gridCol w="2510975"/>
                <a:gridCol w="4918525"/>
              </a:tblGrid>
              <a:tr h="372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F2F8E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Nivel de la MIR</a:t>
                      </a:r>
                    </a:p>
                  </a:txBody>
                  <a:tcPr marT="34300" marB="34300" marR="68575" marL="68575">
                    <a:solidFill>
                      <a:srgbClr val="1DB78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¿Qué nos dice?</a:t>
                      </a:r>
                    </a:p>
                  </a:txBody>
                  <a:tcPr marT="34300" marB="34300" marR="68575" marL="68575">
                    <a:solidFill>
                      <a:srgbClr val="1DB78D"/>
                    </a:solidFill>
                  </a:tcPr>
                </a:tc>
              </a:tr>
              <a:tr h="630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442C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</a:t>
                      </a:r>
                    </a:p>
                  </a:txBody>
                  <a:tcPr marT="34300" marB="34300" marR="68575" marL="68575" anchor="ctr">
                    <a:solidFill>
                      <a:srgbClr val="ABC3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F2F8E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¿A qué objetivo nacional contribuye?</a:t>
                      </a:r>
                    </a:p>
                  </a:txBody>
                  <a:tcPr marT="34300" marB="34300" marR="68575" marL="68575" anchor="ctr">
                    <a:solidFill>
                      <a:srgbClr val="138C8C"/>
                    </a:solidFill>
                  </a:tcPr>
                </a:tc>
              </a:tr>
              <a:tr h="747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442C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Propósito</a:t>
                      </a:r>
                    </a:p>
                  </a:txBody>
                  <a:tcPr marT="34300" marB="34300" marR="68575" marL="68575" anchor="ctr">
                    <a:solidFill>
                      <a:srgbClr val="ABC3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F2F8E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¿Qué resultado se espera lograr 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F2F8E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la población?</a:t>
                      </a:r>
                    </a:p>
                  </a:txBody>
                  <a:tcPr marT="34300" marB="34300" marR="68575" marL="68575" anchor="ctr">
                    <a:solidFill>
                      <a:srgbClr val="138C8C"/>
                    </a:solidFill>
                  </a:tcPr>
                </a:tc>
              </a:tr>
              <a:tr h="844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442C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Componentes</a:t>
                      </a:r>
                    </a:p>
                  </a:txBody>
                  <a:tcPr marT="34300" marB="34300" marR="68575" marL="68575" anchor="ctr">
                    <a:solidFill>
                      <a:srgbClr val="ABC3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F2F8E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¿Qué bienes o servicios 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F2F8E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entrega para ello?</a:t>
                      </a:r>
                    </a:p>
                  </a:txBody>
                  <a:tcPr marT="34300" marB="34300" marR="68575" marL="68575" anchor="ctr">
                    <a:solidFill>
                      <a:srgbClr val="138C8C"/>
                    </a:solidFill>
                  </a:tcPr>
                </a:tc>
              </a:tr>
              <a:tr h="1011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442C6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Actividades</a:t>
                      </a:r>
                    </a:p>
                  </a:txBody>
                  <a:tcPr marT="34300" marB="34300" marR="68575" marL="68575" anchor="ctr">
                    <a:solidFill>
                      <a:srgbClr val="ABC3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s-MX" sz="1700" u="none" cap="none" strike="noStrike">
                          <a:solidFill>
                            <a:srgbClr val="F2F8E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¿Cómo lo hace? ¿Qué acciones hay que realizar para la consecución de los componentes?</a:t>
                      </a:r>
                    </a:p>
                  </a:txBody>
                  <a:tcPr marT="34300" marB="34300" marR="68575" marL="68575" anchor="ctr">
                    <a:solidFill>
                      <a:srgbClr val="138C8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0" y="305761"/>
            <a:ext cx="8780929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lang="es-MX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 nos medimos?: Evaluaciones</a:t>
            </a:r>
          </a:p>
        </p:txBody>
      </p:sp>
      <p:cxnSp>
        <p:nvCxnSpPr>
          <p:cNvPr id="171" name="Shape 171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2" name="Shape 172"/>
          <p:cNvSpPr txBox="1"/>
          <p:nvPr>
            <p:ph idx="12" type="sldNum"/>
          </p:nvPr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457200" y="1296898"/>
            <a:ext cx="8229600" cy="4084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89B58"/>
              </a:buClr>
              <a:buSzPct val="25000"/>
              <a:buFont typeface="Arial"/>
              <a:buNone/>
            </a:pPr>
            <a:r>
              <a:rPr b="1" lang="es-MX" sz="2000">
                <a:solidFill>
                  <a:srgbClr val="F89B58"/>
                </a:solidFill>
                <a:latin typeface="Arial"/>
                <a:ea typeface="Arial"/>
                <a:cs typeface="Arial"/>
                <a:sym typeface="Arial"/>
              </a:rPr>
              <a:t>Evaluaciones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sz="1800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sz="1800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sz="1800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sz="1800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807F83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F89B5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F89B58"/>
              </a:buClr>
              <a:buSzPct val="25000"/>
              <a:buFont typeface="Arial"/>
              <a:buNone/>
            </a:pPr>
            <a:r>
              <a:rPr b="1" i="0" lang="es-MX" sz="2000" u="none" cap="none" strike="noStrike">
                <a:solidFill>
                  <a:srgbClr val="F89B58"/>
                </a:solidFill>
                <a:latin typeface="Arial"/>
                <a:ea typeface="Arial"/>
                <a:cs typeface="Arial"/>
                <a:sym typeface="Arial"/>
              </a:rPr>
              <a:t>Aspectos Susceptibles de Mejora</a:t>
            </a:r>
          </a:p>
          <a:p>
            <a:pPr indent="0" lvl="0" marL="0" marR="0" rtl="0" algn="l">
              <a:spcBef>
                <a:spcPts val="400"/>
              </a:spcBef>
              <a:buClr>
                <a:srgbClr val="807F83"/>
              </a:buClr>
              <a:buFont typeface="Arial"/>
              <a:buNone/>
            </a:pPr>
            <a:r>
              <a:t/>
            </a:r>
            <a:endParaRPr sz="2000">
              <a:solidFill>
                <a:srgbClr val="807F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4249419" y="3467610"/>
            <a:ext cx="591373" cy="357498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BC3CB"/>
          </a:solidFill>
          <a:ln cap="flat" cmpd="sng" w="9525">
            <a:solidFill>
              <a:srgbClr val="ABC3C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ABC3CB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449284" y="4719921"/>
            <a:ext cx="4783015" cy="1323439"/>
          </a:xfrm>
          <a:prstGeom prst="rect">
            <a:avLst/>
          </a:prstGeom>
          <a:noFill/>
          <a:ln cap="flat" cmpd="sng" w="9525">
            <a:solidFill>
              <a:srgbClr val="148B8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Recomendaciones y sugerencias, a partir de las cuales las instituciones públicas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comprometen acciones 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para mejorar los programas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3205" y="1912303"/>
            <a:ext cx="7037587" cy="1555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/>
        </p:nvSpPr>
        <p:spPr>
          <a:xfrm>
            <a:off x="457200" y="322787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1" marL="0" marR="0" rtl="0" algn="just">
              <a:spcBef>
                <a:spcPts val="0"/>
              </a:spcBef>
              <a:buNone/>
            </a:pPr>
            <a:r>
              <a:t/>
            </a:r>
            <a:endParaRPr b="0" i="0" sz="1600" u="none" cap="none" strike="noStrik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just">
              <a:spcBef>
                <a:spcPts val="0"/>
              </a:spcBef>
              <a:buSzPct val="25000"/>
              <a:buNone/>
            </a:pPr>
            <a:r>
              <a:rPr b="1" i="0" lang="es-MX" sz="1800" u="none" cap="none" strike="noStrik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</p:txBody>
      </p:sp>
      <p:cxnSp>
        <p:nvCxnSpPr>
          <p:cNvPr id="183" name="Shape 183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Shape 184"/>
          <p:cNvSpPr txBox="1"/>
          <p:nvPr/>
        </p:nvSpPr>
        <p:spPr>
          <a:xfrm>
            <a:off x="472439" y="322787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lang="es-MX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¿Para qué medimos? Para mejorar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7010400" y="6500333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186" name="Shape 186"/>
          <p:cNvSpPr/>
          <p:nvPr/>
        </p:nvSpPr>
        <p:spPr>
          <a:xfrm>
            <a:off x="2301600" y="2656916"/>
            <a:ext cx="4238170" cy="870857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89B58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87" name="Shape 187"/>
          <p:cNvSpPr/>
          <p:nvPr/>
        </p:nvSpPr>
        <p:spPr>
          <a:xfrm rot="10800000">
            <a:off x="2301598" y="4911823"/>
            <a:ext cx="4238170" cy="870857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89B58"/>
          </a:solidFill>
          <a:ln cap="flat" cmpd="sng" w="9525">
            <a:solidFill>
              <a:srgbClr val="FEC1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88" name="Shape 188"/>
          <p:cNvSpPr txBox="1"/>
          <p:nvPr>
            <p:ph type="title"/>
          </p:nvPr>
        </p:nvSpPr>
        <p:spPr>
          <a:xfrm>
            <a:off x="472439" y="1496574"/>
            <a:ext cx="822959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452D65"/>
              </a:buClr>
              <a:buSzPct val="25000"/>
              <a:buFont typeface="Arial"/>
              <a:buNone/>
            </a:pPr>
            <a:r>
              <a:rPr b="1" i="0" lang="es-MX" sz="2000" u="none" cap="none" strike="noStrike">
                <a:solidFill>
                  <a:srgbClr val="452D65"/>
                </a:solidFill>
                <a:latin typeface="Arial"/>
                <a:ea typeface="Arial"/>
                <a:cs typeface="Arial"/>
                <a:sym typeface="Arial"/>
              </a:rPr>
              <a:t>El SED incide en todo el Ciclo Presupuestario</a:t>
            </a: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056" y="2904740"/>
            <a:ext cx="8011885" cy="1874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457200" y="388164"/>
            <a:ext cx="8229600" cy="5557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i="0" lang="es-MX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¿Qué falta?</a:t>
            </a:r>
          </a:p>
        </p:txBody>
      </p:sp>
      <p:cxnSp>
        <p:nvCxnSpPr>
          <p:cNvPr id="196" name="Shape 196"/>
          <p:cNvCxnSpPr/>
          <p:nvPr/>
        </p:nvCxnSpPr>
        <p:spPr>
          <a:xfrm rot="10800000">
            <a:off x="457199" y="951726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Shape 197"/>
          <p:cNvSpPr txBox="1"/>
          <p:nvPr/>
        </p:nvSpPr>
        <p:spPr>
          <a:xfrm>
            <a:off x="7010400" y="6500333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57200" y="1639766"/>
            <a:ext cx="8229600" cy="9037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452D65"/>
              </a:buClr>
              <a:buSzPct val="25000"/>
              <a:buFont typeface="Arial"/>
              <a:buNone/>
            </a:pPr>
            <a:r>
              <a:rPr b="1" lang="es-MX" sz="2000">
                <a:solidFill>
                  <a:srgbClr val="452D65"/>
                </a:solidFill>
                <a:latin typeface="Arial"/>
                <a:ea typeface="Arial"/>
                <a:cs typeface="Arial"/>
                <a:sym typeface="Arial"/>
              </a:rPr>
              <a:t>¿Cómo incorporamos la opinión de la ciudadanía?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587435" y="3204076"/>
            <a:ext cx="869646" cy="96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07F83"/>
              </a:buClr>
              <a:buSzPct val="25000"/>
              <a:buFont typeface="Arial"/>
              <a:buNone/>
            </a:pPr>
            <a:r>
              <a:rPr b="1" lang="es-MX" sz="6000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grpSp>
        <p:nvGrpSpPr>
          <p:cNvPr id="200" name="Shape 200"/>
          <p:cNvGrpSpPr/>
          <p:nvPr/>
        </p:nvGrpSpPr>
        <p:grpSpPr>
          <a:xfrm>
            <a:off x="3362046" y="2933777"/>
            <a:ext cx="1482583" cy="1527670"/>
            <a:chOff x="738975" y="4363196"/>
            <a:chExt cx="1944000" cy="1944000"/>
          </a:xfrm>
        </p:grpSpPr>
        <p:sp>
          <p:nvSpPr>
            <p:cNvPr id="201" name="Shape 201"/>
            <p:cNvSpPr/>
            <p:nvPr/>
          </p:nvSpPr>
          <p:spPr>
            <a:xfrm>
              <a:off x="738975" y="4363196"/>
              <a:ext cx="1944000" cy="1944000"/>
            </a:xfrm>
            <a:prstGeom prst="ellipse">
              <a:avLst/>
            </a:prstGeom>
            <a:solidFill>
              <a:srgbClr val="442C65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s-MX" sz="1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Gobierno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846975" y="4471196"/>
              <a:ext cx="1727999" cy="1727999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3" name="Shape 203"/>
          <p:cNvGrpSpPr/>
          <p:nvPr/>
        </p:nvGrpSpPr>
        <p:grpSpPr>
          <a:xfrm>
            <a:off x="5879041" y="2722971"/>
            <a:ext cx="2016161" cy="1989502"/>
            <a:chOff x="738975" y="4363196"/>
            <a:chExt cx="1944000" cy="1944000"/>
          </a:xfrm>
        </p:grpSpPr>
        <p:sp>
          <p:nvSpPr>
            <p:cNvPr id="204" name="Shape 204"/>
            <p:cNvSpPr/>
            <p:nvPr/>
          </p:nvSpPr>
          <p:spPr>
            <a:xfrm>
              <a:off x="738975" y="4363196"/>
              <a:ext cx="1944000" cy="1944000"/>
            </a:xfrm>
            <a:prstGeom prst="ellipse">
              <a:avLst/>
            </a:prstGeom>
            <a:solidFill>
              <a:srgbClr val="F47A41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s-MX" sz="1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Impacto en el bienestar 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846975" y="4471196"/>
              <a:ext cx="1727999" cy="1727999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6" name="Shape 206"/>
          <p:cNvGrpSpPr/>
          <p:nvPr/>
        </p:nvGrpSpPr>
        <p:grpSpPr>
          <a:xfrm>
            <a:off x="1229051" y="2933777"/>
            <a:ext cx="1482583" cy="1527670"/>
            <a:chOff x="3592778" y="4914000"/>
            <a:chExt cx="1944000" cy="1944000"/>
          </a:xfrm>
        </p:grpSpPr>
        <p:sp>
          <p:nvSpPr>
            <p:cNvPr id="207" name="Shape 207"/>
            <p:cNvSpPr/>
            <p:nvPr/>
          </p:nvSpPr>
          <p:spPr>
            <a:xfrm>
              <a:off x="3592778" y="4914000"/>
              <a:ext cx="1944000" cy="1944000"/>
            </a:xfrm>
            <a:prstGeom prst="ellipse">
              <a:avLst/>
            </a:prstGeom>
            <a:solidFill>
              <a:srgbClr val="148B8C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s-MX" sz="16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Sociedad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3728782" y="5040000"/>
              <a:ext cx="1692000" cy="1692000"/>
            </a:xfrm>
            <a:prstGeom prst="ellipse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9" name="Shape 209"/>
          <p:cNvSpPr txBox="1"/>
          <p:nvPr/>
        </p:nvSpPr>
        <p:spPr>
          <a:xfrm>
            <a:off x="4905226" y="3233906"/>
            <a:ext cx="869646" cy="967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07F83"/>
              </a:buClr>
              <a:buSzPct val="25000"/>
              <a:buFont typeface="Arial"/>
              <a:buNone/>
            </a:pPr>
            <a:r>
              <a:rPr b="1" lang="es-MX" sz="6000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210" name="Shape 210"/>
          <p:cNvSpPr/>
          <p:nvPr/>
        </p:nvSpPr>
        <p:spPr>
          <a:xfrm>
            <a:off x="3232805" y="5684210"/>
            <a:ext cx="2832506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 lo medimos?</a:t>
            </a:r>
          </a:p>
        </p:txBody>
      </p:sp>
      <p:sp>
        <p:nvSpPr>
          <p:cNvPr id="211" name="Shape 211"/>
          <p:cNvSpPr/>
          <p:nvPr/>
        </p:nvSpPr>
        <p:spPr>
          <a:xfrm>
            <a:off x="4143057" y="4959167"/>
            <a:ext cx="1012003" cy="42738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3D235"/>
          </a:solidFill>
          <a:ln cap="flat" cmpd="sng" w="9525">
            <a:solidFill>
              <a:srgbClr val="B3D23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ABC3CB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6" name="Shape 216"/>
          <p:cNvCxnSpPr/>
          <p:nvPr/>
        </p:nvCxnSpPr>
        <p:spPr>
          <a:xfrm rot="10800000">
            <a:off x="457199" y="885051"/>
            <a:ext cx="8229600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7" name="Shape 217"/>
          <p:cNvSpPr txBox="1"/>
          <p:nvPr>
            <p:ph idx="12" type="sldNum"/>
          </p:nvPr>
        </p:nvSpPr>
        <p:spPr>
          <a:xfrm>
            <a:off x="7010400" y="64910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18" name="Shape 218"/>
          <p:cNvSpPr txBox="1"/>
          <p:nvPr/>
        </p:nvSpPr>
        <p:spPr>
          <a:xfrm>
            <a:off x="4985916" y="1378975"/>
            <a:ext cx="3342568" cy="727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138C8C"/>
              </a:buClr>
              <a:buSzPct val="25000"/>
              <a:buFont typeface="Arial"/>
              <a:buNone/>
            </a:pP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Método de recolección </a:t>
            </a:r>
            <a:r>
              <a:rPr lang="es-MX" sz="2000">
                <a:solidFill>
                  <a:srgbClr val="807F83"/>
                </a:solidFill>
                <a:latin typeface="Arial"/>
                <a:ea typeface="Arial"/>
                <a:cs typeface="Arial"/>
                <a:sym typeface="Arial"/>
              </a:rPr>
              <a:t>(entrevista de campo, online, en papel)</a:t>
            </a:r>
          </a:p>
        </p:txBody>
      </p:sp>
      <p:grpSp>
        <p:nvGrpSpPr>
          <p:cNvPr id="219" name="Shape 219"/>
          <p:cNvGrpSpPr/>
          <p:nvPr/>
        </p:nvGrpSpPr>
        <p:grpSpPr>
          <a:xfrm>
            <a:off x="2862041" y="1910066"/>
            <a:ext cx="3360730" cy="3399194"/>
            <a:chOff x="738975" y="4363196"/>
            <a:chExt cx="1944000" cy="1944000"/>
          </a:xfrm>
        </p:grpSpPr>
        <p:sp>
          <p:nvSpPr>
            <p:cNvPr id="220" name="Shape 220"/>
            <p:cNvSpPr/>
            <p:nvPr/>
          </p:nvSpPr>
          <p:spPr>
            <a:xfrm>
              <a:off x="738975" y="4363196"/>
              <a:ext cx="1944000" cy="1944000"/>
            </a:xfrm>
            <a:prstGeom prst="ellipse">
              <a:avLst/>
            </a:prstGeom>
            <a:solidFill>
              <a:srgbClr val="442C65"/>
            </a:solidFill>
            <a:ln>
              <a:noFill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846975" y="4471196"/>
              <a:ext cx="1727999" cy="1727999"/>
            </a:xfrm>
            <a:prstGeom prst="ellipse">
              <a:avLst/>
            </a:prstGeom>
            <a:solidFill>
              <a:srgbClr val="442C65"/>
            </a:solidFill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0" lIns="0" rIns="0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Shape 222"/>
          <p:cNvSpPr/>
          <p:nvPr/>
        </p:nvSpPr>
        <p:spPr>
          <a:xfrm>
            <a:off x="3022702" y="3163342"/>
            <a:ext cx="298132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MX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hay que tomar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MX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 cuenta? 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MX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Retos -</a:t>
            </a:r>
          </a:p>
        </p:txBody>
      </p:sp>
      <p:sp>
        <p:nvSpPr>
          <p:cNvPr id="223" name="Shape 223"/>
          <p:cNvSpPr/>
          <p:nvPr/>
        </p:nvSpPr>
        <p:spPr>
          <a:xfrm>
            <a:off x="730129" y="2325782"/>
            <a:ext cx="1982465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Aplicabilidad </a:t>
            </a:r>
          </a:p>
        </p:txBody>
      </p:sp>
      <p:sp>
        <p:nvSpPr>
          <p:cNvPr id="224" name="Shape 224"/>
          <p:cNvSpPr/>
          <p:nvPr/>
        </p:nvSpPr>
        <p:spPr>
          <a:xfrm>
            <a:off x="1098929" y="1277949"/>
            <a:ext cx="280821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¿Quién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recolecta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los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datos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25" name="Shape 225"/>
          <p:cNvSpPr/>
          <p:nvPr/>
        </p:nvSpPr>
        <p:spPr>
          <a:xfrm>
            <a:off x="6190735" y="2725891"/>
            <a:ext cx="2378256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Recursos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materiales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humanos</a:t>
            </a:r>
          </a:p>
        </p:txBody>
      </p:sp>
      <p:sp>
        <p:nvSpPr>
          <p:cNvPr id="226" name="Shape 226"/>
          <p:cNvSpPr/>
          <p:nvPr/>
        </p:nvSpPr>
        <p:spPr>
          <a:xfrm>
            <a:off x="219955" y="3022161"/>
            <a:ext cx="213116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Muestreo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(autoselección, a universo de beneficiarios)</a:t>
            </a:r>
          </a:p>
        </p:txBody>
      </p:sp>
      <p:sp>
        <p:nvSpPr>
          <p:cNvPr id="227" name="Shape 227"/>
          <p:cNvSpPr/>
          <p:nvPr/>
        </p:nvSpPr>
        <p:spPr>
          <a:xfrm>
            <a:off x="6257394" y="4164316"/>
            <a:ext cx="2082064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Temporalidad </a:t>
            </a:r>
          </a:p>
        </p:txBody>
      </p:sp>
      <p:sp>
        <p:nvSpPr>
          <p:cNvPr id="228" name="Shape 228"/>
          <p:cNvSpPr/>
          <p:nvPr/>
        </p:nvSpPr>
        <p:spPr>
          <a:xfrm>
            <a:off x="1098929" y="5473437"/>
            <a:ext cx="405158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Contar con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información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sistematizada </a:t>
            </a:r>
          </a:p>
        </p:txBody>
      </p:sp>
      <p:sp>
        <p:nvSpPr>
          <p:cNvPr id="229" name="Shape 229"/>
          <p:cNvSpPr txBox="1"/>
          <p:nvPr>
            <p:ph type="title"/>
          </p:nvPr>
        </p:nvSpPr>
        <p:spPr>
          <a:xfrm>
            <a:off x="457200" y="274637"/>
            <a:ext cx="8229600" cy="580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7F7F7F"/>
              </a:buClr>
              <a:buSzPct val="25000"/>
              <a:buFont typeface="Arial"/>
              <a:buNone/>
            </a:pPr>
            <a:r>
              <a:rPr b="1" i="0" lang="es-MX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¿Cómo lo medimos?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78869" y="7300913"/>
            <a:ext cx="3336130" cy="4050858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/>
          <p:nvPr/>
        </p:nvSpPr>
        <p:spPr>
          <a:xfrm>
            <a:off x="5276541" y="5264226"/>
            <a:ext cx="2900949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¿La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Información 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ya es </a:t>
            </a: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pública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sp>
        <p:nvSpPr>
          <p:cNvPr id="232" name="Shape 232"/>
          <p:cNvSpPr/>
          <p:nvPr/>
        </p:nvSpPr>
        <p:spPr>
          <a:xfrm>
            <a:off x="745354" y="4539398"/>
            <a:ext cx="208206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MX" sz="2000">
                <a:solidFill>
                  <a:srgbClr val="138C8C"/>
                </a:solidFill>
                <a:latin typeface="Arial"/>
                <a:ea typeface="Arial"/>
                <a:cs typeface="Arial"/>
                <a:sym typeface="Arial"/>
              </a:rPr>
              <a:t>Ubicación </a:t>
            </a:r>
            <a:r>
              <a:rPr lang="es-MX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geográfica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Espectro">
      <a:dk1>
        <a:srgbClr val="000000"/>
      </a:dk1>
      <a:lt1>
        <a:srgbClr val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